
<file path=[Content_Types].xml><?xml version="1.0" encoding="utf-8"?>
<Types xmlns="http://schemas.openxmlformats.org/package/2006/content-types">
  <Default Extension="crdownload" ContentType="image/gi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75"/>
  </p:notesMasterIdLst>
  <p:sldIdLst>
    <p:sldId id="384" r:id="rId3"/>
    <p:sldId id="386" r:id="rId4"/>
    <p:sldId id="415" r:id="rId5"/>
    <p:sldId id="413" r:id="rId6"/>
    <p:sldId id="333" r:id="rId7"/>
    <p:sldId id="396" r:id="rId8"/>
    <p:sldId id="408" r:id="rId9"/>
    <p:sldId id="410" r:id="rId10"/>
    <p:sldId id="335" r:id="rId11"/>
    <p:sldId id="336" r:id="rId12"/>
    <p:sldId id="337" r:id="rId13"/>
    <p:sldId id="338" r:id="rId14"/>
    <p:sldId id="339" r:id="rId15"/>
    <p:sldId id="340" r:id="rId16"/>
    <p:sldId id="341" r:id="rId17"/>
    <p:sldId id="409" r:id="rId18"/>
    <p:sldId id="343" r:id="rId19"/>
    <p:sldId id="344" r:id="rId20"/>
    <p:sldId id="345" r:id="rId21"/>
    <p:sldId id="346" r:id="rId22"/>
    <p:sldId id="414" r:id="rId23"/>
    <p:sldId id="380" r:id="rId24"/>
    <p:sldId id="419" r:id="rId25"/>
    <p:sldId id="349" r:id="rId26"/>
    <p:sldId id="378" r:id="rId27"/>
    <p:sldId id="375" r:id="rId28"/>
    <p:sldId id="350" r:id="rId29"/>
    <p:sldId id="351" r:id="rId30"/>
    <p:sldId id="411" r:id="rId31"/>
    <p:sldId id="412" r:id="rId32"/>
    <p:sldId id="377" r:id="rId33"/>
    <p:sldId id="394" r:id="rId34"/>
    <p:sldId id="420" r:id="rId35"/>
    <p:sldId id="383" r:id="rId36"/>
    <p:sldId id="356" r:id="rId37"/>
    <p:sldId id="353" r:id="rId38"/>
    <p:sldId id="357" r:id="rId39"/>
    <p:sldId id="358" r:id="rId40"/>
    <p:sldId id="359" r:id="rId41"/>
    <p:sldId id="360" r:id="rId42"/>
    <p:sldId id="362" r:id="rId43"/>
    <p:sldId id="363" r:id="rId44"/>
    <p:sldId id="361" r:id="rId45"/>
    <p:sldId id="364" r:id="rId46"/>
    <p:sldId id="365" r:id="rId47"/>
    <p:sldId id="425" r:id="rId48"/>
    <p:sldId id="404" r:id="rId49"/>
    <p:sldId id="422" r:id="rId50"/>
    <p:sldId id="314" r:id="rId51"/>
    <p:sldId id="369" r:id="rId52"/>
    <p:sldId id="423" r:id="rId53"/>
    <p:sldId id="371" r:id="rId54"/>
    <p:sldId id="267" r:id="rId55"/>
    <p:sldId id="317" r:id="rId56"/>
    <p:sldId id="318" r:id="rId57"/>
    <p:sldId id="381" r:id="rId58"/>
    <p:sldId id="269" r:id="rId59"/>
    <p:sldId id="321" r:id="rId60"/>
    <p:sldId id="401" r:id="rId61"/>
    <p:sldId id="400" r:id="rId62"/>
    <p:sldId id="397" r:id="rId63"/>
    <p:sldId id="326" r:id="rId64"/>
    <p:sldId id="327" r:id="rId65"/>
    <p:sldId id="424" r:id="rId66"/>
    <p:sldId id="271" r:id="rId67"/>
    <p:sldId id="393" r:id="rId68"/>
    <p:sldId id="402" r:id="rId69"/>
    <p:sldId id="395" r:id="rId70"/>
    <p:sldId id="305" r:id="rId71"/>
    <p:sldId id="403" r:id="rId72"/>
    <p:sldId id="331" r:id="rId73"/>
    <p:sldId id="332" r:id="rId7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101575" initials="T" lastIdx="1" clrIdx="0">
    <p:extLst>
      <p:ext uri="{19B8F6BF-5375-455C-9EA6-DF929625EA0E}">
        <p15:presenceInfo xmlns:p15="http://schemas.microsoft.com/office/powerpoint/2012/main" userId="S::T101575@it.tencent.com::92343679-88ba-45f3-81d6-634ca81050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5A5A5"/>
    <a:srgbClr val="4472C4"/>
    <a:srgbClr val="3273A3"/>
    <a:srgbClr val="9AE0F9"/>
    <a:srgbClr val="88F1FC"/>
    <a:srgbClr val="9AC0EA"/>
    <a:srgbClr val="FFD479"/>
    <a:srgbClr val="FFD78E"/>
    <a:srgbClr val="FFDD9C"/>
    <a:srgbClr val="3193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415" autoAdjust="0"/>
    <p:restoredTop sz="75269" autoAdjust="0"/>
  </p:normalViewPr>
  <p:slideViewPr>
    <p:cSldViewPr snapToGrid="0">
      <p:cViewPr varScale="1">
        <p:scale>
          <a:sx n="122" d="100"/>
          <a:sy n="122" d="100"/>
        </p:scale>
        <p:origin x="1266" y="96"/>
      </p:cViewPr>
      <p:guideLst>
        <p:guide orient="horz" pos="2160"/>
        <p:guide pos="3817"/>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commentAuthors" Target="commentAuthor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2021/7/2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今天给大家分享基于物理的流体模拟入门，让在这方面感兴趣的同学能够减少一些弯路。</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a:t>
            </a:fld>
            <a:endParaRPr lang="zh-CN" altLang="en-US"/>
          </a:p>
        </p:txBody>
      </p:sp>
    </p:spTree>
    <p:extLst>
      <p:ext uri="{BB962C8B-B14F-4D97-AF65-F5344CB8AC3E}">
        <p14:creationId xmlns:p14="http://schemas.microsoft.com/office/powerpoint/2010/main" val="2723481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11</a:t>
            </a:fld>
            <a:endParaRPr lang="zh-CN" altLang="en-US"/>
          </a:p>
        </p:txBody>
      </p:sp>
    </p:spTree>
    <p:extLst>
      <p:ext uri="{BB962C8B-B14F-4D97-AF65-F5344CB8AC3E}">
        <p14:creationId xmlns:p14="http://schemas.microsoft.com/office/powerpoint/2010/main" val="3018845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是球面，求向量场通过</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的通量，也就是向量场</a:t>
                </a:r>
                <a:r>
                  <a:rPr lang="en-US" altLang="zh-CN" dirty="0"/>
                  <a:t>A</a:t>
                </a:r>
                <a:r>
                  <a:rPr lang="zh-CN" altLang="en-US" dirty="0"/>
                  <a:t>沿曲面</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的曲面积分除以</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12</a:t>
            </a:fld>
            <a:endParaRPr lang="zh-CN" altLang="en-US"/>
          </a:p>
        </p:txBody>
      </p:sp>
    </p:spTree>
    <p:extLst>
      <p:ext uri="{BB962C8B-B14F-4D97-AF65-F5344CB8AC3E}">
        <p14:creationId xmlns:p14="http://schemas.microsoft.com/office/powerpoint/2010/main" val="3003867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13</a:t>
            </a:fld>
            <a:endParaRPr lang="zh-CN" altLang="en-US"/>
          </a:p>
        </p:txBody>
      </p:sp>
    </p:spTree>
    <p:extLst>
      <p:ext uri="{BB962C8B-B14F-4D97-AF65-F5344CB8AC3E}">
        <p14:creationId xmlns:p14="http://schemas.microsoft.com/office/powerpoint/2010/main" val="3507252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14</a:t>
            </a:fld>
            <a:endParaRPr lang="zh-CN" altLang="en-US"/>
          </a:p>
        </p:txBody>
      </p:sp>
    </p:spTree>
    <p:extLst>
      <p:ext uri="{BB962C8B-B14F-4D97-AF65-F5344CB8AC3E}">
        <p14:creationId xmlns:p14="http://schemas.microsoft.com/office/powerpoint/2010/main" val="7715381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１、什么是流体微团，无穷小的粒子，但是要足够大，大到能存放许多分子，使其被看成是连续介质</a:t>
                </a:r>
                <a:endParaRPr lang="en-US" altLang="zh-CN" dirty="0"/>
              </a:p>
              <a:p>
                <a:r>
                  <a:rPr lang="zh-CN" altLang="en-US" dirty="0"/>
                  <a:t>２、物质导数</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r>
                  <a:rPr lang="en-US" altLang="zh-CN" i="0">
                    <a:latin typeface="Cambria Math" panose="02040503050406030204" pitchFamily="18" charset="0"/>
                  </a:rPr>
                  <a:t>D𝑄/𝐷𝑡</a:t>
                </a:r>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r>
                  <a:rPr lang="en-US" altLang="zh-CN" i="0">
                    <a:latin typeface="Cambria Math" panose="02040503050406030204" pitchFamily="18" charset="0"/>
                  </a:rPr>
                  <a:t>D𝑄/𝐷𝑡</a:t>
                </a:r>
                <a:r>
                  <a:rPr lang="zh-CN" altLang="en-US" dirty="0"/>
                  <a:t>是给定的流体微团在空间运动时，其携带的物理量</a:t>
                </a:r>
                <a:r>
                  <a:rPr lang="en-US" altLang="zh-CN" dirty="0"/>
                  <a:t>Q</a:t>
                </a:r>
                <a:r>
                  <a:rPr lang="zh-CN" altLang="en-US" dirty="0"/>
                  <a:t>的时间变化率，它和</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25237049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3102696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20160394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a:p>
                <a:r>
                  <a:rPr lang="zh-CN" altLang="en-US" b="0" dirty="0"/>
                  <a:t>第一种内力是</a:t>
                </a:r>
                <a:r>
                  <a:rPr lang="zh-CN" altLang="en-US" b="1" dirty="0"/>
                  <a:t>压力</a:t>
                </a:r>
                <a:r>
                  <a:rPr lang="zh-CN" altLang="en-US" b="0" dirty="0"/>
                  <a:t>，压力</a:t>
                </a:r>
                <a:r>
                  <a:rPr lang="zh-CN" altLang="en-US" dirty="0"/>
                  <a:t>是由高压区指向低压区的，所以我们可以通过负压力梯度来测量粒子处的压力不平衡，另外，还需要在体积上做积分，为了简单化，我们直接乘以</a:t>
                </a:r>
                <a:r>
                  <a:rPr lang="en-US" altLang="zh-CN" dirty="0"/>
                  <a:t>V</a:t>
                </a:r>
                <a:r>
                  <a:rPr lang="zh-CN" altLang="en-US" dirty="0"/>
                  <a:t>来表示，所以粒子受到的压力就是负的压力梯度乘上</a:t>
                </a:r>
                <a:r>
                  <a:rPr lang="en-US" altLang="zh-CN" dirty="0"/>
                  <a:t>V</a:t>
                </a:r>
              </a:p>
              <a:p>
                <a:endParaRPr lang="en-US" altLang="zh-CN" dirty="0"/>
              </a:p>
              <a:p>
                <a:r>
                  <a:rPr lang="zh-CN" altLang="en-US" dirty="0"/>
                  <a:t>第二种内力是流体</a:t>
                </a:r>
                <a:r>
                  <a:rPr lang="zh-CN" altLang="en-US" b="0" dirty="0"/>
                  <a:t>粘度</a:t>
                </a:r>
                <a:r>
                  <a:rPr lang="zh-CN" altLang="en-US" dirty="0"/>
                  <a:t>引起的</a:t>
                </a:r>
                <a:r>
                  <a:rPr lang="zh-CN" altLang="en-US" b="1" dirty="0"/>
                  <a:t>黏力</a:t>
                </a:r>
                <a:r>
                  <a:rPr lang="zh-CN" altLang="en-US" dirty="0"/>
                  <a:t>。粘性流体试图抵抗变形，这种内力试图使这个粒子以周围粒子的平均速度运动，也就是使邻近粒子之间的速度差异最小化。所以∇⋅∇</a:t>
                </a:r>
                <a:r>
                  <a:rPr lang="en-US" altLang="zh-CN" dirty="0"/>
                  <a:t>u</a:t>
                </a:r>
                <a:r>
                  <a:rPr lang="zh-CN" altLang="en-US" dirty="0"/>
                  <a:t>就是用拉普拉斯算子衡量一个量与周围平均数的差。</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3196916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这是一个用英伟达 </a:t>
            </a:r>
            <a:r>
              <a:rPr lang="en-US" altLang="zh-CN" dirty="0" err="1"/>
              <a:t>FleX</a:t>
            </a:r>
            <a:r>
              <a:rPr lang="en-US" altLang="zh-CN" dirty="0"/>
              <a:t> </a:t>
            </a:r>
            <a:r>
              <a:rPr lang="zh-CN" altLang="en-US" dirty="0"/>
              <a:t>库实现的 </a:t>
            </a:r>
            <a:r>
              <a:rPr lang="en-US" altLang="zh-CN" dirty="0"/>
              <a:t>Demo</a:t>
            </a:r>
            <a:r>
              <a:rPr lang="zh-CN" altLang="en-US" dirty="0"/>
              <a:t>。</a:t>
            </a:r>
            <a:r>
              <a:rPr lang="en-US" altLang="zh-CN" dirty="0" err="1"/>
              <a:t>FleX</a:t>
            </a:r>
            <a:r>
              <a:rPr lang="en-US" altLang="zh-CN" dirty="0"/>
              <a:t> </a:t>
            </a:r>
            <a:r>
              <a:rPr lang="zh-CN" altLang="en-US" dirty="0"/>
              <a:t>是一款完全基于</a:t>
            </a:r>
            <a:r>
              <a:rPr lang="en-US" altLang="zh-CN" dirty="0"/>
              <a:t>GPU</a:t>
            </a:r>
            <a:r>
              <a:rPr lang="zh-CN" altLang="en-US" dirty="0"/>
              <a:t>的物理引擎，其中所有动态物体都是由粒子构成，可以很容易实现不同物体（刚体，软体，流体，布料等）之间的交互效果</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a:t>
            </a:fld>
            <a:endParaRPr lang="zh-CN" altLang="en-US"/>
          </a:p>
        </p:txBody>
      </p:sp>
    </p:spTree>
    <p:extLst>
      <p:ext uri="{BB962C8B-B14F-4D97-AF65-F5344CB8AC3E}">
        <p14:creationId xmlns:p14="http://schemas.microsoft.com/office/powerpoint/2010/main" val="17064214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29434458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24368548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23750850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24</a:t>
            </a:fld>
            <a:endParaRPr lang="zh-CN" altLang="en-US"/>
          </a:p>
        </p:txBody>
      </p:sp>
    </p:spTree>
    <p:extLst>
      <p:ext uri="{BB962C8B-B14F-4D97-AF65-F5344CB8AC3E}">
        <p14:creationId xmlns:p14="http://schemas.microsoft.com/office/powerpoint/2010/main" val="22608324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25</a:t>
            </a:fld>
            <a:endParaRPr lang="zh-CN" altLang="en-US"/>
          </a:p>
        </p:txBody>
      </p:sp>
    </p:spTree>
    <p:extLst>
      <p:ext uri="{BB962C8B-B14F-4D97-AF65-F5344CB8AC3E}">
        <p14:creationId xmlns:p14="http://schemas.microsoft.com/office/powerpoint/2010/main" val="9634040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26</a:t>
            </a:fld>
            <a:endParaRPr lang="zh-CN" altLang="en-US"/>
          </a:p>
        </p:txBody>
      </p:sp>
    </p:spTree>
    <p:extLst>
      <p:ext uri="{BB962C8B-B14F-4D97-AF65-F5344CB8AC3E}">
        <p14:creationId xmlns:p14="http://schemas.microsoft.com/office/powerpoint/2010/main" val="23752109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r>
                  <a:rPr lang="en-US" altLang="zh-CN" b="0" i="0">
                    <a:latin typeface="Cambria Math" panose="02040503050406030204" pitchFamily="18" charset="0"/>
                  </a:rPr>
                  <a:t>𝑞_𝐺^(𝑛+1)</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r>
                  <a:rPr lang="en-US" altLang="zh-CN" sz="1200" i="0">
                    <a:latin typeface="Cambria Math" panose="02040503050406030204" pitchFamily="18" charset="0"/>
                  </a:rPr>
                  <a:t>𝑢 ⃗</a:t>
                </a:r>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27</a:t>
            </a:fld>
            <a:endParaRPr lang="zh-CN" altLang="en-US"/>
          </a:p>
        </p:txBody>
      </p:sp>
    </p:spTree>
    <p:extLst>
      <p:ext uri="{BB962C8B-B14F-4D97-AF65-F5344CB8AC3E}">
        <p14:creationId xmlns:p14="http://schemas.microsoft.com/office/powerpoint/2010/main" val="27217151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r>
                  <a:rPr lang="en-US" altLang="zh-CN" b="0" i="0">
                    <a:solidFill>
                      <a:schemeClr val="tx1"/>
                    </a:solidFill>
                    <a:latin typeface="Cambria Math" panose="02040503050406030204" pitchFamily="18" charset="0"/>
                  </a:rPr>
                  <a:t>𝑢 ⃗^(𝑛+1)</a:t>
                </a:r>
                <a:r>
                  <a:rPr lang="zh-CN" altLang="en-US" b="0" i="0">
                    <a:solidFill>
                      <a:schemeClr val="tx1"/>
                    </a:solidFill>
                    <a:latin typeface="Cambria Math" panose="02040503050406030204" pitchFamily="18" charset="0"/>
                  </a:rPr>
                  <a:t> 是</a:t>
                </a:r>
                <a:r>
                  <a:rPr lang="zh-CN" altLang="en-US" dirty="0"/>
                  <a:t>无散度的。</a:t>
                </a:r>
                <a:endParaRPr lang="en-US" altLang="zh-CN" dirty="0"/>
              </a:p>
              <a:p>
                <a:r>
                  <a:rPr lang="zh-CN" altLang="en-US" dirty="0"/>
                  <a:t>要找到满足这一目标的压力，我们只需将压力更新公式代入无散度公式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28</a:t>
            </a:fld>
            <a:endParaRPr lang="zh-CN" altLang="en-US"/>
          </a:p>
        </p:txBody>
      </p:sp>
    </p:spTree>
    <p:extLst>
      <p:ext uri="{BB962C8B-B14F-4D97-AF65-F5344CB8AC3E}">
        <p14:creationId xmlns:p14="http://schemas.microsoft.com/office/powerpoint/2010/main" val="1608120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29</a:t>
            </a:fld>
            <a:endParaRPr lang="zh-CN" altLang="en-US"/>
          </a:p>
        </p:txBody>
      </p:sp>
    </p:spTree>
    <p:extLst>
      <p:ext uri="{BB962C8B-B14F-4D97-AF65-F5344CB8AC3E}">
        <p14:creationId xmlns:p14="http://schemas.microsoft.com/office/powerpoint/2010/main" val="25576595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30</a:t>
            </a:fld>
            <a:endParaRPr lang="zh-CN" altLang="en-US"/>
          </a:p>
        </p:txBody>
      </p:sp>
    </p:spTree>
    <p:extLst>
      <p:ext uri="{BB962C8B-B14F-4D97-AF65-F5344CB8AC3E}">
        <p14:creationId xmlns:p14="http://schemas.microsoft.com/office/powerpoint/2010/main" val="2652981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我们的内容要主要有三个部分。第一部分是流体基础，第二部分介绍基于力的流体模拟，第三部分基于约束的流体模拟</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3</a:t>
            </a:fld>
            <a:endParaRPr lang="zh-CN" altLang="en-US"/>
          </a:p>
        </p:txBody>
      </p:sp>
    </p:spTree>
    <p:extLst>
      <p:ext uri="{BB962C8B-B14F-4D97-AF65-F5344CB8AC3E}">
        <p14:creationId xmlns:p14="http://schemas.microsoft.com/office/powerpoint/2010/main" val="26679441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31</a:t>
            </a:fld>
            <a:endParaRPr lang="zh-CN" altLang="en-US"/>
          </a:p>
        </p:txBody>
      </p:sp>
    </p:spTree>
    <p:extLst>
      <p:ext uri="{BB962C8B-B14F-4D97-AF65-F5344CB8AC3E}">
        <p14:creationId xmlns:p14="http://schemas.microsoft.com/office/powerpoint/2010/main" val="16089984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32</a:t>
            </a:fld>
            <a:endParaRPr lang="zh-CN" altLang="en-US"/>
          </a:p>
        </p:txBody>
      </p:sp>
    </p:spTree>
    <p:extLst>
      <p:ext uri="{BB962C8B-B14F-4D97-AF65-F5344CB8AC3E}">
        <p14:creationId xmlns:p14="http://schemas.microsoft.com/office/powerpoint/2010/main" val="23001857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33</a:t>
            </a:fld>
            <a:endParaRPr lang="zh-CN" altLang="en-US"/>
          </a:p>
        </p:txBody>
      </p:sp>
    </p:spTree>
    <p:extLst>
      <p:ext uri="{BB962C8B-B14F-4D97-AF65-F5344CB8AC3E}">
        <p14:creationId xmlns:p14="http://schemas.microsoft.com/office/powerpoint/2010/main" val="38500621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34</a:t>
            </a:fld>
            <a:endParaRPr lang="zh-CN" altLang="en-US"/>
          </a:p>
        </p:txBody>
      </p:sp>
    </p:spTree>
    <p:extLst>
      <p:ext uri="{BB962C8B-B14F-4D97-AF65-F5344CB8AC3E}">
        <p14:creationId xmlns:p14="http://schemas.microsoft.com/office/powerpoint/2010/main" val="11029963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35</a:t>
            </a:fld>
            <a:endParaRPr lang="zh-CN" altLang="en-US"/>
          </a:p>
        </p:txBody>
      </p:sp>
    </p:spTree>
    <p:extLst>
      <p:ext uri="{BB962C8B-B14F-4D97-AF65-F5344CB8AC3E}">
        <p14:creationId xmlns:p14="http://schemas.microsoft.com/office/powerpoint/2010/main" val="40135021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36</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38</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44</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45</a:t>
            </a:fld>
            <a:endParaRPr lang="zh-CN" altLang="en-US"/>
          </a:p>
        </p:txBody>
      </p:sp>
    </p:spTree>
    <p:extLst>
      <p:ext uri="{BB962C8B-B14F-4D97-AF65-F5344CB8AC3E}">
        <p14:creationId xmlns:p14="http://schemas.microsoft.com/office/powerpoint/2010/main" val="3051363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接下来我们先讲第一部分</a:t>
            </a:r>
            <a:r>
              <a:rPr kumimoji="1" lang="en-US" altLang="zh-CN" dirty="0"/>
              <a:t>——</a:t>
            </a:r>
            <a:r>
              <a:rPr kumimoji="1" lang="zh-CN" altLang="en-US" dirty="0"/>
              <a:t>流体基础。</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13488343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46</a:t>
            </a:fld>
            <a:endParaRPr lang="zh-CN" altLang="en-US"/>
          </a:p>
        </p:txBody>
      </p:sp>
    </p:spTree>
    <p:extLst>
      <p:ext uri="{BB962C8B-B14F-4D97-AF65-F5344CB8AC3E}">
        <p14:creationId xmlns:p14="http://schemas.microsoft.com/office/powerpoint/2010/main" val="21419346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47</a:t>
            </a:fld>
            <a:endParaRPr lang="zh-CN" altLang="en-US"/>
          </a:p>
        </p:txBody>
      </p:sp>
    </p:spTree>
    <p:extLst>
      <p:ext uri="{BB962C8B-B14F-4D97-AF65-F5344CB8AC3E}">
        <p14:creationId xmlns:p14="http://schemas.microsoft.com/office/powerpoint/2010/main" val="10896806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48</a:t>
            </a:fld>
            <a:endParaRPr lang="zh-CN" altLang="en-US"/>
          </a:p>
        </p:txBody>
      </p:sp>
    </p:spTree>
    <p:extLst>
      <p:ext uri="{BB962C8B-B14F-4D97-AF65-F5344CB8AC3E}">
        <p14:creationId xmlns:p14="http://schemas.microsoft.com/office/powerpoint/2010/main" val="33894520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适用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49</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50</a:t>
            </a:fld>
            <a:endParaRPr lang="zh-CN" altLang="en-US"/>
          </a:p>
        </p:txBody>
      </p:sp>
    </p:spTree>
    <p:extLst>
      <p:ext uri="{BB962C8B-B14F-4D97-AF65-F5344CB8AC3E}">
        <p14:creationId xmlns:p14="http://schemas.microsoft.com/office/powerpoint/2010/main" val="12183137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51</a:t>
            </a:fld>
            <a:endParaRPr lang="zh-CN" altLang="en-US"/>
          </a:p>
        </p:txBody>
      </p:sp>
    </p:spTree>
    <p:extLst>
      <p:ext uri="{BB962C8B-B14F-4D97-AF65-F5344CB8AC3E}">
        <p14:creationId xmlns:p14="http://schemas.microsoft.com/office/powerpoint/2010/main" val="32221604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52</a:t>
            </a:fld>
            <a:endParaRPr lang="zh-CN" altLang="en-US"/>
          </a:p>
        </p:txBody>
      </p:sp>
    </p:spTree>
    <p:extLst>
      <p:ext uri="{BB962C8B-B14F-4D97-AF65-F5344CB8AC3E}">
        <p14:creationId xmlns:p14="http://schemas.microsoft.com/office/powerpoint/2010/main" val="34196655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53</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55</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56</a:t>
            </a:fld>
            <a:endParaRPr lang="zh-CN" altLang="en-US"/>
          </a:p>
        </p:txBody>
      </p:sp>
    </p:spTree>
    <p:extLst>
      <p:ext uri="{BB962C8B-B14F-4D97-AF65-F5344CB8AC3E}">
        <p14:creationId xmlns:p14="http://schemas.microsoft.com/office/powerpoint/2010/main" val="2861813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、研究流体之前，我们先看什么是流体</a:t>
            </a:r>
            <a:endParaRPr kumimoji="1" lang="en-US" altLang="zh-CN" dirty="0"/>
          </a:p>
          <a:p>
            <a:r>
              <a:rPr kumimoji="1" lang="en-US" altLang="zh-CN" dirty="0"/>
              <a:t>2</a:t>
            </a:r>
            <a:r>
              <a:rPr kumimoji="1" lang="zh-CN" altLang="en-US" dirty="0"/>
              <a:t>、什么是变形呢？</a:t>
            </a:r>
            <a:endParaRPr kumimoji="1" lang="en-US" altLang="zh-CN" dirty="0"/>
          </a:p>
          <a:p>
            <a:r>
              <a:rPr kumimoji="1" lang="en-US" altLang="zh-CN" dirty="0"/>
              <a:t>3</a:t>
            </a:r>
            <a:r>
              <a:rPr kumimoji="1" lang="zh-CN" altLang="en-US" dirty="0"/>
              <a:t>、</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24135729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57</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58</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。因此找最优解的时候，就只能在黑色线上找。假如没有黑色线的约束，那么函数</a:t>
                </a:r>
                <a:r>
                  <a:rPr lang="en-US" altLang="zh-CN" b="0" i="0">
                    <a:latin typeface="Cambria Math" panose="02040503050406030204" pitchFamily="18" charset="0"/>
                  </a:rPr>
                  <a:t>𝑓(𝑥)</a:t>
                </a:r>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𝑓(𝑥)</a:t>
                </a:r>
                <a:r>
                  <a:rPr lang="en-US" altLang="zh-CN" b="0" i="0">
                    <a:latin typeface="Cambria Math" panose="02040503050406030204" pitchFamily="18" charset="0"/>
                  </a:rPr>
                  <a:t>+</a:t>
                </a:r>
                <a:r>
                  <a:rPr lang="zh-CN" altLang="en-US" b="0" i="0">
                    <a:latin typeface="Cambria Math" panose="02040503050406030204" pitchFamily="18" charset="0"/>
                  </a:rPr>
                  <a:t>𝜆</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ℎ</a:t>
                </a:r>
                <a:r>
                  <a:rPr lang="en-US" altLang="zh-CN" i="0">
                    <a:latin typeface="Cambria Math" panose="02040503050406030204" pitchFamily="18" charset="0"/>
                  </a:rPr>
                  <a:t>(𝑥)</a:t>
                </a:r>
                <a:r>
                  <a:rPr lang="en-US" altLang="zh-CN" b="0" i="0">
                    <a:latin typeface="Cambria Math" panose="02040503050406030204" pitchFamily="18" charset="0"/>
                  </a:rPr>
                  <a:t>=0</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59</a:t>
            </a:fld>
            <a:endParaRPr lang="zh-CN" altLang="en-US"/>
          </a:p>
        </p:txBody>
      </p:sp>
    </p:spTree>
    <p:extLst>
      <p:ext uri="{BB962C8B-B14F-4D97-AF65-F5344CB8AC3E}">
        <p14:creationId xmlns:p14="http://schemas.microsoft.com/office/powerpoint/2010/main" val="25260963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a:fld id="{825F15A7-03F4-43D7-82C5-3E23DA2F108C}" type="mathplaceholder">
                        <a:rPr lang="zh-CN" altLang="en-US" i="1" smtClean="0">
                          <a:latin typeface="Cambria Math" panose="02040503050406030204" pitchFamily="18" charset="0"/>
                        </a:rPr>
                        <a:t>在此处键入公式。</a:t>
                      </a:fld>
                    </m:oMath>
                  </m:oMathPara>
                </a14:m>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a:solidFill>
                      <a:schemeClr val="accent6"/>
                    </a:solidFill>
                    <a:latin typeface="Cambria Math" panose="02040503050406030204" pitchFamily="18" charset="0"/>
                    <a:ea typeface="Cambria Math" panose="02040503050406030204" pitchFamily="18" charset="0"/>
                  </a:rPr>
                  <a:t>∆𝒑</a:t>
                </a:r>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61</a:t>
            </a:fld>
            <a:endParaRPr lang="zh-CN" altLang="en-US"/>
          </a:p>
        </p:txBody>
      </p:sp>
    </p:spTree>
    <p:extLst>
      <p:ext uri="{BB962C8B-B14F-4D97-AF65-F5344CB8AC3E}">
        <p14:creationId xmlns:p14="http://schemas.microsoft.com/office/powerpoint/2010/main" val="42208579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62</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63</a:t>
            </a:fld>
            <a:endParaRPr lang="zh-CN" altLang="en-US"/>
          </a:p>
        </p:txBody>
      </p:sp>
    </p:spTree>
    <p:extLst>
      <p:ext uri="{BB962C8B-B14F-4D97-AF65-F5344CB8AC3E}">
        <p14:creationId xmlns:p14="http://schemas.microsoft.com/office/powerpoint/2010/main" val="29396981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64</a:t>
            </a:fld>
            <a:endParaRPr lang="zh-CN" altLang="en-US"/>
          </a:p>
        </p:txBody>
      </p:sp>
    </p:spTree>
    <p:extLst>
      <p:ext uri="{BB962C8B-B14F-4D97-AF65-F5344CB8AC3E}">
        <p14:creationId xmlns:p14="http://schemas.microsoft.com/office/powerpoint/2010/main" val="42946184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69</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70</a:t>
            </a:fld>
            <a:endParaRPr lang="zh-CN" altLang="en-US"/>
          </a:p>
        </p:txBody>
      </p:sp>
    </p:spTree>
    <p:extLst>
      <p:ext uri="{BB962C8B-B14F-4D97-AF65-F5344CB8AC3E}">
        <p14:creationId xmlns:p14="http://schemas.microsoft.com/office/powerpoint/2010/main" val="1945451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361241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4121153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1759246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10</a:t>
            </a:fld>
            <a:endParaRPr lang="zh-CN" altLang="en-US"/>
          </a:p>
        </p:txBody>
      </p:sp>
    </p:spTree>
    <p:extLst>
      <p:ext uri="{BB962C8B-B14F-4D97-AF65-F5344CB8AC3E}">
        <p14:creationId xmlns:p14="http://schemas.microsoft.com/office/powerpoint/2010/main" val="799526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54C2281-87CE-4B27-9111-23A02A140A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63981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4AFA3C29-127F-4E11-AEDC-117A7F1ECB21}" type="datetime1">
              <a:rPr lang="zh-CN" altLang="en-US" smtClean="0"/>
              <a:t>2021/7/2</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A2E1353C-917C-467A-AEC7-FA36F1450DA7}" type="datetime1">
              <a:rPr lang="zh-CN" altLang="en-US" smtClean="0"/>
              <a:t>2021/7/2</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8B1A4660-5882-4EC6-9CFA-7530A2B0AAC2}" type="datetime1">
              <a:rPr lang="zh-CN" altLang="en-US" smtClean="0"/>
              <a:t>2021/7/2</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82B3C59-7BF0-4287-BD9D-D9FAD5830C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58413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385D098C-B377-4688-BB87-1D80A78FCB58}" type="datetime1">
              <a:rPr lang="zh-CN" altLang="en-US" smtClean="0"/>
              <a:t>2021/7/2</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37AD2209-D496-4C40-B85D-75D0F14CAD90}" type="datetime1">
              <a:rPr lang="zh-CN" altLang="en-US" smtClean="0"/>
              <a:t>2021/7/2</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1EF4BAEE-E24B-4822-9249-99341C5B7AE7}"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2BD279E-34AF-4685-8114-8405EC4566BA}" type="datetime1">
              <a:rPr lang="zh-CN" altLang="en-US" smtClean="0"/>
              <a:t>2021/7/2</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B66B21AF-60F1-4A65-B780-6BE97FBB0AFE}" type="datetime1">
              <a:rPr lang="zh-CN" altLang="en-US" smtClean="0"/>
              <a:t>2021/7/2</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7ED02FD-5A89-4384-9BC3-85362A023D98}" type="datetime1">
              <a:rPr lang="zh-CN" altLang="en-US" smtClean="0"/>
              <a:t>2021/7/2</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F04F2522-04CB-4E1C-9828-E2B2D1C8880A}" type="datetime1">
              <a:rPr lang="zh-CN" altLang="en-US" smtClean="0"/>
              <a:t>2021/7/2</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9D08B5FE-5FD0-496F-8E17-CC16A9D64A3F}" type="datetime1">
              <a:rPr lang="zh-CN" altLang="en-US" smtClean="0"/>
              <a:t>2021/7/2</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F6FEC03A-1382-406A-A1A7-C861A9CBDEE6}" type="datetime1">
              <a:rPr lang="zh-CN" altLang="en-US" smtClean="0"/>
              <a:t>2021/7/2</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Lst>
  <p:hf sldNum="0" hdr="0" ftr="0" dt="0"/>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815461"/>
      </p:ext>
    </p:extLst>
  </p:cSld>
  <p:clrMap bg1="lt1" tx1="dk1" bg2="lt2" tx2="dk2" accent1="accent1" accent2="accent2" accent3="accent3" accent4="accent4" accent5="accent5" accent6="accent6" hlink="hlink" folHlink="folHlink"/>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0.png"/><Relationship Id="rId4" Type="http://schemas.openxmlformats.org/officeDocument/2006/relationships/image" Target="../media/image611.png"/></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image" Target="../media/image24.png"/><Relationship Id="rId3" Type="http://schemas.openxmlformats.org/officeDocument/2006/relationships/image" Target="../media/image17.png"/><Relationship Id="rId7" Type="http://schemas.openxmlformats.org/officeDocument/2006/relationships/image" Target="../media/image181.png"/><Relationship Id="rId12"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70.png"/><Relationship Id="rId11" Type="http://schemas.openxmlformats.org/officeDocument/2006/relationships/image" Target="../media/image22.png"/><Relationship Id="rId5" Type="http://schemas.openxmlformats.org/officeDocument/2006/relationships/image" Target="../media/image161.png"/><Relationship Id="rId10" Type="http://schemas.openxmlformats.org/officeDocument/2006/relationships/image" Target="../media/image21.png"/><Relationship Id="rId4" Type="http://schemas.openxmlformats.org/officeDocument/2006/relationships/image" Target="../media/image151.png"/><Relationship Id="rId9" Type="http://schemas.openxmlformats.org/officeDocument/2006/relationships/image" Target="../media/image20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0.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350.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9.crdownload"/></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380.pn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33.png"/><Relationship Id="rId7" Type="http://schemas.openxmlformats.org/officeDocument/2006/relationships/image" Target="../media/image371.png"/><Relationship Id="rId12" Type="http://schemas.openxmlformats.org/officeDocument/2006/relationships/image" Target="../media/image42.png"/><Relationship Id="rId17" Type="http://schemas.openxmlformats.org/officeDocument/2006/relationships/image" Target="../media/image37.png"/><Relationship Id="rId2" Type="http://schemas.openxmlformats.org/officeDocument/2006/relationships/notesSlide" Target="../notesSlides/notesSlide23.xml"/><Relationship Id="rId16" Type="http://schemas.openxmlformats.org/officeDocument/2006/relationships/image" Target="../media/image46.png"/><Relationship Id="rId20" Type="http://schemas.openxmlformats.org/officeDocument/2006/relationships/image" Target="../media/image38.png"/><Relationship Id="rId1" Type="http://schemas.openxmlformats.org/officeDocument/2006/relationships/slideLayout" Target="../slideLayouts/slideLayout3.xml"/><Relationship Id="rId6" Type="http://schemas.openxmlformats.org/officeDocument/2006/relationships/image" Target="../media/image361.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19" Type="http://schemas.openxmlformats.org/officeDocument/2006/relationships/image" Target="../media/image36.png"/><Relationship Id="rId4" Type="http://schemas.openxmlformats.org/officeDocument/2006/relationships/image" Target="../media/image34.png"/><Relationship Id="rId9" Type="http://schemas.openxmlformats.org/officeDocument/2006/relationships/image" Target="../media/image390.png"/><Relationship Id="rId1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49.png"/><Relationship Id="rId5" Type="http://schemas.openxmlformats.org/officeDocument/2006/relationships/image" Target="../media/image500.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8" Type="http://schemas.openxmlformats.org/officeDocument/2006/relationships/image" Target="../media/image390.png"/><Relationship Id="rId13" Type="http://schemas.openxmlformats.org/officeDocument/2006/relationships/image" Target="../media/image44.png"/><Relationship Id="rId18" Type="http://schemas.openxmlformats.org/officeDocument/2006/relationships/image" Target="../media/image58.png"/><Relationship Id="rId3" Type="http://schemas.openxmlformats.org/officeDocument/2006/relationships/image" Target="../media/image56.png"/><Relationship Id="rId7" Type="http://schemas.openxmlformats.org/officeDocument/2006/relationships/image" Target="../media/image380.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28.xml"/><Relationship Id="rId16" Type="http://schemas.openxmlformats.org/officeDocument/2006/relationships/image" Target="../media/image531.png"/><Relationship Id="rId20"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371.png"/><Relationship Id="rId11" Type="http://schemas.openxmlformats.org/officeDocument/2006/relationships/image" Target="../media/image42.png"/><Relationship Id="rId5" Type="http://schemas.openxmlformats.org/officeDocument/2006/relationships/image" Target="../media/image361.png"/><Relationship Id="rId15" Type="http://schemas.openxmlformats.org/officeDocument/2006/relationships/image" Target="../media/image46.png"/><Relationship Id="rId10" Type="http://schemas.openxmlformats.org/officeDocument/2006/relationships/image" Target="../media/image41.png"/><Relationship Id="rId19" Type="http://schemas.openxmlformats.org/officeDocument/2006/relationships/image" Target="../media/image59.png"/><Relationship Id="rId4" Type="http://schemas.openxmlformats.org/officeDocument/2006/relationships/image" Target="../media/image57.png"/><Relationship Id="rId9" Type="http://schemas.openxmlformats.org/officeDocument/2006/relationships/image" Target="../media/image40.png"/><Relationship Id="rId14" Type="http://schemas.openxmlformats.org/officeDocument/2006/relationships/image" Target="../media/image4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42.png"/><Relationship Id="rId18" Type="http://schemas.openxmlformats.org/officeDocument/2006/relationships/image" Target="../media/image471.png"/><Relationship Id="rId3" Type="http://schemas.openxmlformats.org/officeDocument/2006/relationships/image" Target="../media/image622.png"/><Relationship Id="rId21" Type="http://schemas.openxmlformats.org/officeDocument/2006/relationships/image" Target="../media/image510.png"/><Relationship Id="rId7" Type="http://schemas.openxmlformats.org/officeDocument/2006/relationships/image" Target="../media/image361.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30.xml"/><Relationship Id="rId16" Type="http://schemas.openxmlformats.org/officeDocument/2006/relationships/image" Target="../media/image45.png"/><Relationship Id="rId20" Type="http://schemas.openxmlformats.org/officeDocument/2006/relationships/image" Target="../media/image490.png"/><Relationship Id="rId1" Type="http://schemas.openxmlformats.org/officeDocument/2006/relationships/slideLayout" Target="../slideLayouts/slideLayout3.xml"/><Relationship Id="rId6" Type="http://schemas.openxmlformats.org/officeDocument/2006/relationships/image" Target="../media/image621.png"/><Relationship Id="rId11" Type="http://schemas.openxmlformats.org/officeDocument/2006/relationships/image" Target="../media/image40.png"/><Relationship Id="rId5" Type="http://schemas.openxmlformats.org/officeDocument/2006/relationships/image" Target="../media/image632.png"/><Relationship Id="rId15" Type="http://schemas.openxmlformats.org/officeDocument/2006/relationships/image" Target="../media/image44.png"/><Relationship Id="rId10" Type="http://schemas.openxmlformats.org/officeDocument/2006/relationships/image" Target="../media/image390.png"/><Relationship Id="rId19" Type="http://schemas.openxmlformats.org/officeDocument/2006/relationships/image" Target="../media/image48.png"/><Relationship Id="rId4" Type="http://schemas.openxmlformats.org/officeDocument/2006/relationships/image" Target="../media/image601.png"/><Relationship Id="rId9" Type="http://schemas.openxmlformats.org/officeDocument/2006/relationships/image" Target="../media/image380.png"/><Relationship Id="rId14" Type="http://schemas.openxmlformats.org/officeDocument/2006/relationships/image" Target="../media/image43.png"/><Relationship Id="rId22" Type="http://schemas.openxmlformats.org/officeDocument/2006/relationships/image" Target="../media/image631.png"/></Relationships>
</file>

<file path=ppt/slides/_rels/slide32.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31.xml"/><Relationship Id="rId1" Type="http://schemas.openxmlformats.org/officeDocument/2006/relationships/slideLayout" Target="../slideLayouts/slideLayout5.xml"/><Relationship Id="rId5" Type="http://schemas.openxmlformats.org/officeDocument/2006/relationships/image" Target="../media/image29.crdownload"/><Relationship Id="rId4" Type="http://schemas.openxmlformats.org/officeDocument/2006/relationships/image" Target="../media/image65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54.gif"/></Relationships>
</file>

<file path=ppt/slides/_rels/slide35.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600.png"/></Relationships>
</file>

<file path=ppt/slides/_rels/slide36.xml.rels><?xml version="1.0" encoding="UTF-8" standalone="yes"?>
<Relationships xmlns="http://schemas.openxmlformats.org/package/2006/relationships"><Relationship Id="rId3" Type="http://schemas.openxmlformats.org/officeDocument/2006/relationships/image" Target="../media/image681.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700.png"/><Relationship Id="rId5" Type="http://schemas.openxmlformats.org/officeDocument/2006/relationships/image" Target="../media/image691.png"/><Relationship Id="rId4" Type="http://schemas.openxmlformats.org/officeDocument/2006/relationships/image" Target="../media/image680.png"/></Relationships>
</file>

<file path=ppt/slides/_rels/slide37.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1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1.png"/><Relationship Id="rId7" Type="http://schemas.openxmlformats.org/officeDocument/2006/relationships/image" Target="../media/image670.png"/><Relationship Id="rId17" Type="http://schemas.openxmlformats.org/officeDocument/2006/relationships/image" Target="../media/image79.png"/><Relationship Id="rId2" Type="http://schemas.openxmlformats.org/officeDocument/2006/relationships/notesSlide" Target="../notesSlides/notesSlide36.xml"/><Relationship Id="rId16"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660.png"/><Relationship Id="rId11" Type="http://schemas.openxmlformats.org/officeDocument/2006/relationships/image" Target="../media/image76.png"/><Relationship Id="rId5" Type="http://schemas.openxmlformats.org/officeDocument/2006/relationships/image" Target="../media/image72.png"/><Relationship Id="rId15" Type="http://schemas.openxmlformats.org/officeDocument/2006/relationships/image" Target="../media/image77.png"/><Relationship Id="rId10" Type="http://schemas.openxmlformats.org/officeDocument/2006/relationships/image" Target="../media/image75.png"/><Relationship Id="rId4" Type="http://schemas.openxmlformats.org/officeDocument/2006/relationships/image" Target="../media/image711.png"/><Relationship Id="rId9" Type="http://schemas.openxmlformats.org/officeDocument/2006/relationships/image" Target="../media/image74.png"/><Relationship Id="rId14" Type="http://schemas.openxmlformats.org/officeDocument/2006/relationships/image" Target="../media/image731.png"/></Relationships>
</file>

<file path=ppt/slides/_rels/slide39.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80.png"/><Relationship Id="rId1" Type="http://schemas.openxmlformats.org/officeDocument/2006/relationships/slideLayout" Target="../slideLayouts/slideLayout3.xml"/><Relationship Id="rId4" Type="http://schemas.openxmlformats.org/officeDocument/2006/relationships/image" Target="../media/image69.g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85.png"/></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6.png"/><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44.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90.png"/><Relationship Id="rId4" Type="http://schemas.openxmlformats.org/officeDocument/2006/relationships/image" Target="../media/image88.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9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9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96.png"/></Relationships>
</file>

<file path=ppt/slides/_rels/slide53.xml.rels><?xml version="1.0" encoding="UTF-8" standalone="yes"?>
<Relationships xmlns="http://schemas.openxmlformats.org/package/2006/relationships"><Relationship Id="rId3" Type="http://schemas.openxmlformats.org/officeDocument/2006/relationships/image" Target="../media/image613.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911.png"/></Relationships>
</file>

<file path=ppt/slides/_rels/slide54.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811.png"/><Relationship Id="rId1" Type="http://schemas.openxmlformats.org/officeDocument/2006/relationships/slideLayout" Target="../slideLayouts/slideLayout3.xml"/><Relationship Id="rId4" Type="http://schemas.openxmlformats.org/officeDocument/2006/relationships/image" Target="../media/image1010.png"/></Relationships>
</file>

<file path=ppt/slides/_rels/slide55.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image" Target="../media/image138.png"/><Relationship Id="rId4" Type="http://schemas.openxmlformats.org/officeDocument/2006/relationships/image" Target="../media/image1210.png"/></Relationships>
</file>

<file path=ppt/slides/_rels/slide56.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180.png"/><Relationship Id="rId5" Type="http://schemas.openxmlformats.org/officeDocument/2006/relationships/image" Target="../media/image920.png"/><Relationship Id="rId4" Type="http://schemas.openxmlformats.org/officeDocument/2006/relationships/image" Target="../media/image160.png"/></Relationships>
</file>

<file path=ppt/slides/_rels/slide57.xml.rels><?xml version="1.0" encoding="UTF-8" standalone="yes"?>
<Relationships xmlns="http://schemas.openxmlformats.org/package/2006/relationships"><Relationship Id="rId8" Type="http://schemas.openxmlformats.org/officeDocument/2006/relationships/image" Target="../media/image950.png"/><Relationship Id="rId3" Type="http://schemas.openxmlformats.org/officeDocument/2006/relationships/image" Target="../media/image200.png"/><Relationship Id="rId7" Type="http://schemas.openxmlformats.org/officeDocument/2006/relationships/image" Target="../media/image960.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951.png"/><Relationship Id="rId5" Type="http://schemas.openxmlformats.org/officeDocument/2006/relationships/image" Target="../media/image940.png"/><Relationship Id="rId4" Type="http://schemas.openxmlformats.org/officeDocument/2006/relationships/image" Target="../media/image930.png"/></Relationships>
</file>

<file path=ppt/slides/_rels/slide5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70.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99.png"/><Relationship Id="rId10" Type="http://schemas.openxmlformats.org/officeDocument/2006/relationships/image" Target="../media/image105.png"/><Relationship Id="rId4" Type="http://schemas.openxmlformats.org/officeDocument/2006/relationships/image" Target="../media/image98.png"/><Relationship Id="rId9" Type="http://schemas.openxmlformats.org/officeDocument/2006/relationships/image" Target="../media/image104.png"/></Relationships>
</file>

<file path=ppt/slides/_rels/slide59.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52.xml"/><Relationship Id="rId1" Type="http://schemas.openxmlformats.org/officeDocument/2006/relationships/slideLayout" Target="../slideLayouts/slideLayout5.xml"/><Relationship Id="rId5" Type="http://schemas.openxmlformats.org/officeDocument/2006/relationships/image" Target="../media/image900.png"/><Relationship Id="rId4" Type="http://schemas.openxmlformats.org/officeDocument/2006/relationships/image" Target="../media/image270.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20.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8" Type="http://schemas.openxmlformats.org/officeDocument/2006/relationships/image" Target="../media/image1090.png"/><Relationship Id="rId3" Type="http://schemas.openxmlformats.org/officeDocument/2006/relationships/image" Target="../media/image109.png"/><Relationship Id="rId7" Type="http://schemas.openxmlformats.org/officeDocument/2006/relationships/image" Target="../media/image1080.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1070.png"/><Relationship Id="rId11" Type="http://schemas.openxmlformats.org/officeDocument/2006/relationships/image" Target="../media/image112.png"/><Relationship Id="rId5" Type="http://schemas.openxmlformats.org/officeDocument/2006/relationships/image" Target="../media/image1060.png"/><Relationship Id="rId10" Type="http://schemas.openxmlformats.org/officeDocument/2006/relationships/image" Target="../media/image97.png"/><Relationship Id="rId4" Type="http://schemas.openxmlformats.org/officeDocument/2006/relationships/image" Target="../media/image1050.png"/><Relationship Id="rId9" Type="http://schemas.openxmlformats.org/officeDocument/2006/relationships/image" Target="../media/image110.png"/></Relationships>
</file>

<file path=ppt/slides/_rels/slide6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111.png"/><Relationship Id="rId4" Type="http://schemas.openxmlformats.org/officeDocument/2006/relationships/image" Target="../media/image100.png"/></Relationships>
</file>

<file path=ppt/slides/_rels/slide63.xml.rels><?xml version="1.0" encoding="UTF-8" standalone="yes"?>
<Relationships xmlns="http://schemas.openxmlformats.org/package/2006/relationships"><Relationship Id="rId3" Type="http://schemas.openxmlformats.org/officeDocument/2006/relationships/image" Target="../media/image1091.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332.png"/><Relationship Id="rId7"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3.xml"/><Relationship Id="rId6" Type="http://schemas.openxmlformats.org/officeDocument/2006/relationships/image" Target="../media/image363.png"/><Relationship Id="rId11" Type="http://schemas.openxmlformats.org/officeDocument/2006/relationships/image" Target="../media/image122.png"/><Relationship Id="rId5" Type="http://schemas.openxmlformats.org/officeDocument/2006/relationships/image" Target="../media/image351.png"/><Relationship Id="rId10" Type="http://schemas.openxmlformats.org/officeDocument/2006/relationships/image" Target="../media/image121.png"/><Relationship Id="rId4" Type="http://schemas.openxmlformats.org/officeDocument/2006/relationships/image" Target="../media/image341.png"/><Relationship Id="rId9" Type="http://schemas.openxmlformats.org/officeDocument/2006/relationships/image" Target="../media/image120.png"/></Relationships>
</file>

<file path=ppt/slides/_rels/slide67.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123.png"/><Relationship Id="rId1" Type="http://schemas.openxmlformats.org/officeDocument/2006/relationships/slideLayout" Target="../slideLayouts/slideLayout3.xml"/><Relationship Id="rId5" Type="http://schemas.openxmlformats.org/officeDocument/2006/relationships/image" Target="../media/image125.png"/><Relationship Id="rId4" Type="http://schemas.openxmlformats.org/officeDocument/2006/relationships/image" Target="../media/image124.png"/></Relationships>
</file>

<file path=ppt/slides/_rels/slide68.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7.png"/><Relationship Id="rId7" Type="http://schemas.openxmlformats.org/officeDocument/2006/relationships/image" Target="../media/image128.png"/><Relationship Id="rId12" Type="http://schemas.openxmlformats.org/officeDocument/2006/relationships/image" Target="../media/image133.png"/><Relationship Id="rId2" Type="http://schemas.openxmlformats.org/officeDocument/2006/relationships/image" Target="../media/image126.png"/><Relationship Id="rId1" Type="http://schemas.openxmlformats.org/officeDocument/2006/relationships/slideLayout" Target="../slideLayouts/slideLayout3.xml"/><Relationship Id="rId6" Type="http://schemas.openxmlformats.org/officeDocument/2006/relationships/image" Target="../media/image480.png"/><Relationship Id="rId11" Type="http://schemas.openxmlformats.org/officeDocument/2006/relationships/image" Target="../media/image132.png"/><Relationship Id="rId5" Type="http://schemas.openxmlformats.org/officeDocument/2006/relationships/image" Target="../media/image470.png"/><Relationship Id="rId10" Type="http://schemas.openxmlformats.org/officeDocument/2006/relationships/image" Target="../media/image131.png"/><Relationship Id="rId4" Type="http://schemas.openxmlformats.org/officeDocument/2006/relationships/image" Target="../media/image460.png"/><Relationship Id="rId9" Type="http://schemas.openxmlformats.org/officeDocument/2006/relationships/image" Target="../media/image130.png"/></Relationships>
</file>

<file path=ppt/slides/_rels/slide6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image" Target="../media/image115.png"/><Relationship Id="rId4" Type="http://schemas.openxmlformats.org/officeDocument/2006/relationships/image" Target="../media/image11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hyperlink" Target="https://dl.acm.org/doi/10.1145/2601097.2601152" TargetMode="External"/><Relationship Id="rId2" Type="http://schemas.openxmlformats.org/officeDocument/2006/relationships/hyperlink" Target="https://dl.acm.org/doi/10.1016/j.jvcir.2007.01.005" TargetMode="External"/><Relationship Id="rId1" Type="http://schemas.openxmlformats.org/officeDocument/2006/relationships/slideLayout" Target="../slideLayouts/slideLayout3.xml"/><Relationship Id="rId5" Type="http://schemas.openxmlformats.org/officeDocument/2006/relationships/hyperlink" Target="https://zhuanlan.zhihu.com/p/49536480" TargetMode="External"/><Relationship Id="rId4" Type="http://schemas.openxmlformats.org/officeDocument/2006/relationships/hyperlink" Target="https://zhuanlan.zhihu.com/p/48737753"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127E5-06F8-4E00-9FBC-F6D45C417C81}"/>
              </a:ext>
            </a:extLst>
          </p:cNvPr>
          <p:cNvSpPr>
            <a:spLocks noGrp="1"/>
          </p:cNvSpPr>
          <p:nvPr>
            <p:ph type="ctrTitle"/>
          </p:nvPr>
        </p:nvSpPr>
        <p:spPr/>
        <p:txBody>
          <a:bodyPr/>
          <a:lstStyle/>
          <a:p>
            <a:r>
              <a:rPr lang="zh-CN" altLang="en-US" dirty="0"/>
              <a:t>基于物理的流体模拟入门</a:t>
            </a:r>
          </a:p>
        </p:txBody>
      </p:sp>
      <p:sp>
        <p:nvSpPr>
          <p:cNvPr id="3" name="副标题 2">
            <a:extLst>
              <a:ext uri="{FF2B5EF4-FFF2-40B4-BE49-F238E27FC236}">
                <a16:creationId xmlns:a16="http://schemas.microsoft.com/office/drawing/2014/main" id="{8506561F-2F21-4F2E-943B-A326D60175CE}"/>
              </a:ext>
            </a:extLst>
          </p:cNvPr>
          <p:cNvSpPr>
            <a:spLocks noGrp="1"/>
          </p:cNvSpPr>
          <p:nvPr>
            <p:ph type="subTitle" idx="1"/>
          </p:nvPr>
        </p:nvSpPr>
        <p:spPr>
          <a:xfrm>
            <a:off x="1524000" y="3945987"/>
            <a:ext cx="9144000" cy="995129"/>
          </a:xfrm>
        </p:spPr>
        <p:txBody>
          <a:bodyPr/>
          <a:lstStyle/>
          <a:p>
            <a:r>
              <a:rPr lang="zh-CN" altLang="en-US" b="1">
                <a:solidFill>
                  <a:srgbClr val="3193CF"/>
                </a:solidFill>
                <a:latin typeface="微软雅黑" panose="020B0503020204020204" pitchFamily="34" charset="-122"/>
                <a:ea typeface="微软雅黑" panose="020B0503020204020204" pitchFamily="34" charset="-122"/>
              </a:rPr>
              <a:t>公共技术组</a:t>
            </a:r>
            <a:endParaRPr lang="zh-CN" altLang="en-US" b="1" dirty="0">
              <a:solidFill>
                <a:srgbClr val="3193C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516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en-US" altLang="zh-CN" dirty="0" err="1"/>
              <a:t>Nabla</a:t>
            </a:r>
            <a:r>
              <a:rPr lang="zh-CN" altLang="en-US" dirty="0"/>
              <a:t>算子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p:txBody>
              <a:bodyPr>
                <a:normAutofit/>
              </a:bodyPr>
              <a:lstStyle/>
              <a:p>
                <a:r>
                  <a:rPr lang="zh-CN" altLang="en-US" dirty="0"/>
                  <a:t>向量微分算子</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ea typeface="Cambria Math" panose="02040503050406030204" pitchFamily="18" charset="0"/>
                  </a:rPr>
                  <a:t>直接作用于函数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 </m:t>
                    </m:r>
                  </m:oMath>
                </a14:m>
                <a:r>
                  <a:rPr lang="zh-CN" altLang="en-US" dirty="0">
                    <a:ea typeface="Cambria Math" panose="02040503050406030204" pitchFamily="18" charset="0"/>
                  </a:rPr>
                  <a:t>（标量或非标量）</a:t>
                </a:r>
                <a:endParaRPr lang="en-US" altLang="zh-CN"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梯</m:t>
                      </m:r>
                      <m:r>
                        <a:rPr lang="zh-CN" altLang="en-US" i="1">
                          <a:latin typeface="Cambria Math" panose="02040503050406030204" pitchFamily="18" charset="0"/>
                          <a:ea typeface="Cambria Math" panose="02040503050406030204" pitchFamily="18" charset="0"/>
                        </a:rPr>
                        <m:t>度</m:t>
                      </m:r>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作点乘</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散度</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作叉乘  </a:t>
                </a:r>
                <a:endParaRPr lang="en-US" altLang="zh-CN"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(旋度)</m:t>
                      </m:r>
                    </m:oMath>
                  </m:oMathPara>
                </a14:m>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671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梯度 </a:t>
            </a:r>
            <a:r>
              <a:rPr lang="en-US" altLang="zh-CN" dirty="0"/>
              <a:t>(Gradient)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lstStyle/>
              <a:p>
                <a:r>
                  <a:rPr lang="zh-CN" altLang="en-US" dirty="0"/>
                  <a:t>函数</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zh-CN" altLang="en-US" i="1">
                        <a:latin typeface="Cambria Math" panose="02040503050406030204" pitchFamily="18" charset="0"/>
                      </a:rPr>
                      <m:t>的</m:t>
                    </m:r>
                  </m:oMath>
                </a14:m>
                <a:r>
                  <a:rPr lang="zh-CN" altLang="en-US" dirty="0"/>
                  <a:t>梯度定义</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𝑔𝑟𝑎𝑑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𝑓</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oMath>
                  </m:oMathPara>
                </a14:m>
                <a:endParaRPr lang="en-US" altLang="zh-CN" b="0" dirty="0"/>
              </a:p>
              <a:p>
                <a:r>
                  <a:rPr lang="zh-CN" altLang="en-US" dirty="0"/>
                  <a:t>沿梯度方向的</a:t>
                </a:r>
                <a:r>
                  <a:rPr lang="zh-CN" altLang="en-US" dirty="0">
                    <a:solidFill>
                      <a:srgbClr val="C00000"/>
                    </a:solidFill>
                  </a:rPr>
                  <a:t>方向导数最大</a:t>
                </a:r>
                <a:endParaRPr lang="en-US" altLang="zh-CN" dirty="0">
                  <a:solidFill>
                    <a:srgbClr val="C00000"/>
                  </a:solidFill>
                </a:endParaRPr>
              </a:p>
              <a:p>
                <a:pPr marL="457200" lvl="1" indent="0">
                  <a:buNone/>
                </a:pPr>
                <a:r>
                  <a:rPr lang="zh-CN" altLang="en-US" dirty="0"/>
                  <a:t>（函数值增加最快）</a:t>
                </a:r>
                <a:endParaRPr lang="en-US" altLang="zh-CN" dirty="0"/>
              </a:p>
              <a:p>
                <a:r>
                  <a:rPr lang="zh-CN" altLang="en-US" dirty="0"/>
                  <a:t>梯度向量和</a:t>
                </a:r>
                <a:r>
                  <a:rPr lang="zh-CN" altLang="en-US" dirty="0">
                    <a:solidFill>
                      <a:srgbClr val="C00000"/>
                    </a:solidFill>
                  </a:rPr>
                  <a:t>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t> </a:t>
                </a:r>
                <a:r>
                  <a:rPr lang="zh-CN" altLang="en-US" dirty="0">
                    <a:solidFill>
                      <a:srgbClr val="C00000"/>
                    </a:solidFill>
                  </a:rPr>
                  <a:t>垂直</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6AE7883-E1B7-47DF-A199-EFF7A69399D3}"/>
              </a:ext>
            </a:extLst>
          </p:cNvPr>
          <p:cNvPicPr>
            <a:picLocks noChangeAspect="1"/>
          </p:cNvPicPr>
          <p:nvPr/>
        </p:nvPicPr>
        <p:blipFill>
          <a:blip r:embed="rId4"/>
          <a:stretch>
            <a:fillRect/>
          </a:stretch>
        </p:blipFill>
        <p:spPr>
          <a:xfrm>
            <a:off x="7316709" y="3568588"/>
            <a:ext cx="4307674" cy="2686667"/>
          </a:xfrm>
          <a:prstGeom prst="rect">
            <a:avLst/>
          </a:prstGeom>
        </p:spPr>
      </p:pic>
      <p:grpSp>
        <p:nvGrpSpPr>
          <p:cNvPr id="7" name="组合 6">
            <a:extLst>
              <a:ext uri="{FF2B5EF4-FFF2-40B4-BE49-F238E27FC236}">
                <a16:creationId xmlns:a16="http://schemas.microsoft.com/office/drawing/2014/main" id="{36DEF022-B1B9-4BE6-A49A-8967AF74FC3A}"/>
              </a:ext>
            </a:extLst>
          </p:cNvPr>
          <p:cNvGrpSpPr/>
          <p:nvPr/>
        </p:nvGrpSpPr>
        <p:grpSpPr>
          <a:xfrm>
            <a:off x="8778463" y="5524744"/>
            <a:ext cx="1943479" cy="7620"/>
            <a:chOff x="9215437" y="5442743"/>
            <a:chExt cx="1316001" cy="5160"/>
          </a:xfrm>
        </p:grpSpPr>
        <p:cxnSp>
          <p:nvCxnSpPr>
            <p:cNvPr id="6" name="直接箭头连接符 5">
              <a:extLst>
                <a:ext uri="{FF2B5EF4-FFF2-40B4-BE49-F238E27FC236}">
                  <a16:creationId xmlns:a16="http://schemas.microsoft.com/office/drawing/2014/main" id="{0DF0938F-0E50-46A5-AEC6-83EAE0E79B04}"/>
                </a:ext>
              </a:extLst>
            </p:cNvPr>
            <p:cNvCxnSpPr>
              <a:cxnSpLocks/>
            </p:cNvCxnSpPr>
            <p:nvPr/>
          </p:nvCxnSpPr>
          <p:spPr>
            <a:xfrm flipH="1">
              <a:off x="10180757" y="5447903"/>
              <a:ext cx="350681"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BA1E970-39A3-475A-AF77-8F1B12C3C768}"/>
                </a:ext>
              </a:extLst>
            </p:cNvPr>
            <p:cNvCxnSpPr>
              <a:cxnSpLocks/>
            </p:cNvCxnSpPr>
            <p:nvPr/>
          </p:nvCxnSpPr>
          <p:spPr>
            <a:xfrm flipH="1">
              <a:off x="9710738" y="5447903"/>
              <a:ext cx="295276"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6FC5665-4EA5-476D-8D32-173E14DF568A}"/>
                </a:ext>
              </a:extLst>
            </p:cNvPr>
            <p:cNvCxnSpPr>
              <a:cxnSpLocks/>
            </p:cNvCxnSpPr>
            <p:nvPr/>
          </p:nvCxnSpPr>
          <p:spPr>
            <a:xfrm flipH="1">
              <a:off x="9215437" y="5442743"/>
              <a:ext cx="247679"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850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散度 </a:t>
            </a:r>
            <a:r>
              <a:rPr lang="en-US" altLang="zh-CN" dirty="0"/>
              <a:t>(</a:t>
            </a:r>
            <a:r>
              <a:rPr lang="en-US" altLang="zh-CN" b="0" dirty="0"/>
              <a:t>Divergence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𝑅</m:t>
                          </m:r>
                        </m:e>
                      </m:d>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𝐴</m:t>
                      </m:r>
                    </m:oMath>
                  </m:oMathPara>
                </a14:m>
                <a:endParaRPr lang="en-US" altLang="zh-CN" dirty="0"/>
              </a:p>
              <a:p>
                <a:r>
                  <a:rPr lang="zh-CN" altLang="en-US" dirty="0"/>
                  <a:t>向量场</a:t>
                </a:r>
                <a14:m>
                  <m:oMath xmlns:m="http://schemas.openxmlformats.org/officeDocument/2006/math">
                    <m:r>
                      <a:rPr lang="en-US" altLang="zh-CN" i="1">
                        <a:latin typeface="Cambria Math" panose="02040503050406030204" pitchFamily="18" charset="0"/>
                      </a:rPr>
                      <m:t>𝐴</m:t>
                    </m:r>
                  </m:oMath>
                </a14:m>
                <a:r>
                  <a:rPr lang="zh-CN" altLang="en-US" dirty="0"/>
                  <a:t>在点</a:t>
                </a:r>
                <a14:m>
                  <m:oMath xmlns:m="http://schemas.openxmlformats.org/officeDocument/2006/math">
                    <m:r>
                      <a:rPr lang="en-US" altLang="zh-CN" i="1">
                        <a:latin typeface="Cambria Math" panose="02040503050406030204" pitchFamily="18" charset="0"/>
                      </a:rPr>
                      <m:t>𝑀</m:t>
                    </m:r>
                  </m:oMath>
                </a14:m>
                <a:r>
                  <a:rPr lang="zh-CN" altLang="en-US" dirty="0"/>
                  <a:t>处的</a:t>
                </a:r>
                <a:r>
                  <a:rPr lang="zh-CN" altLang="en-US" dirty="0">
                    <a:solidFill>
                      <a:srgbClr val="C00000"/>
                    </a:solidFill>
                  </a:rPr>
                  <a:t>通量密度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solidFill>
                                  <a:srgbClr val="C00000"/>
                                </a:solidFill>
                                <a:latin typeface="Cambria Math" panose="02040503050406030204" pitchFamily="18" charset="0"/>
                              </a:rPr>
                              <m:t>𝑟</m:t>
                            </m:r>
                            <m:r>
                              <a:rPr lang="en-US" altLang="zh-CN" b="0" i="1" smtClean="0">
                                <a:solidFill>
                                  <a:srgbClr val="C00000"/>
                                </a:solidFill>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ea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m:t>
                                </m:r>
                              </m:e>
                              <m:sub>
                                <m:sSub>
                                  <m:sSubPr>
                                    <m:ctrlPr>
                                      <a:rPr lang="en-US" altLang="zh-CN" i="1">
                                        <a:solidFill>
                                          <a:schemeClr val="accent1"/>
                                        </a:solidFill>
                                        <a:latin typeface="Cambria Math" panose="02040503050406030204" pitchFamily="18" charset="0"/>
                                      </a:rPr>
                                    </m:ctrlPr>
                                  </m:sSubPr>
                                  <m:e>
                                    <m:r>
                                      <m:rPr>
                                        <m:sty m:val="p"/>
                                      </m:rPr>
                                      <a:rPr lang="el-GR" altLang="zh-CN" i="1">
                                        <a:solidFill>
                                          <a:schemeClr val="accent1"/>
                                        </a:solidFill>
                                        <a:latin typeface="Cambria Math" panose="02040503050406030204" pitchFamily="18" charset="0"/>
                                        <a:ea typeface="Cambria Math" panose="02040503050406030204" pitchFamily="18" charset="0"/>
                                      </a:rPr>
                                      <m:t>Σ</m:t>
                                    </m:r>
                                  </m:e>
                                  <m:sub>
                                    <m:r>
                                      <a:rPr lang="en-US" altLang="zh-CN" i="1">
                                        <a:solidFill>
                                          <a:schemeClr val="accent1"/>
                                        </a:solidFill>
                                        <a:latin typeface="Cambria Math" panose="02040503050406030204" pitchFamily="18" charset="0"/>
                                      </a:rPr>
                                      <m:t>𝑟</m:t>
                                    </m:r>
                                  </m:sub>
                                </m:sSub>
                              </m:sub>
                            </m:sSub>
                            <m:r>
                              <a:rPr lang="en-US" altLang="zh-CN" i="1">
                                <a:solidFill>
                                  <a:schemeClr val="accent1"/>
                                </a:solidFill>
                                <a:latin typeface="Cambria Math" panose="02040503050406030204" pitchFamily="18" charset="0"/>
                              </a:rPr>
                              <m:t>𝐴</m:t>
                            </m:r>
                            <m:r>
                              <a:rPr lang="en-US" altLang="zh-CN" i="1">
                                <a:solidFill>
                                  <a:schemeClr val="accent1"/>
                                </a:solidFill>
                                <a:latin typeface="Cambria Math" panose="02040503050406030204" pitchFamily="18" charset="0"/>
                                <a:ea typeface="Cambria Math" panose="02040503050406030204" pitchFamily="18" charset="0"/>
                              </a:rPr>
                              <m:t>∙</m:t>
                            </m:r>
                            <m:acc>
                              <m:accPr>
                                <m:chr m:val="⃗"/>
                                <m:ctrlPr>
                                  <a:rPr lang="en-US" altLang="zh-CN" i="1" smtClean="0">
                                    <a:solidFill>
                                      <a:schemeClr val="accent1"/>
                                    </a:solidFill>
                                    <a:latin typeface="Cambria Math" panose="02040503050406030204" pitchFamily="18" charset="0"/>
                                    <a:ea typeface="Cambria Math" panose="02040503050406030204" pitchFamily="18" charset="0"/>
                                  </a:rPr>
                                </m:ctrlPr>
                              </m:accPr>
                              <m:e>
                                <m:r>
                                  <a:rPr lang="en-US" altLang="zh-CN" b="0" i="1" smtClean="0">
                                    <a:solidFill>
                                      <a:schemeClr val="accent1"/>
                                    </a:solidFill>
                                    <a:latin typeface="Cambria Math" panose="02040503050406030204" pitchFamily="18" charset="0"/>
                                    <a:ea typeface="Cambria Math" panose="02040503050406030204" pitchFamily="18" charset="0"/>
                                  </a:rPr>
                                  <m:t>𝑛</m:t>
                                </m:r>
                              </m:e>
                            </m:acc>
                            <m:r>
                              <a:rPr lang="en-US" altLang="zh-CN" i="1">
                                <a:solidFill>
                                  <a:schemeClr val="accent1"/>
                                </a:solidFill>
                                <a:latin typeface="Cambria Math" panose="02040503050406030204" pitchFamily="18" charset="0"/>
                                <a:ea typeface="Cambria Math" panose="02040503050406030204" pitchFamily="18" charset="0"/>
                              </a:rPr>
                              <m:t>𝑑𝑆</m:t>
                            </m:r>
                          </m:num>
                          <m:den>
                            <m:r>
                              <a:rPr lang="en-US" altLang="zh-CN" b="0" i="1" smtClean="0">
                                <a:latin typeface="Cambria Math" panose="02040503050406030204" pitchFamily="18" charset="0"/>
                              </a:rPr>
                              <m:t>𝑉</m:t>
                            </m:r>
                          </m:den>
                        </m:f>
                      </m:e>
                    </m:func>
                    <m:r>
                      <a:rPr lang="en-US" altLang="zh-CN" b="0" i="1" smtClean="0">
                        <a:latin typeface="Cambria Math" panose="02040503050406030204" pitchFamily="18" charset="0"/>
                      </a:rPr>
                      <m:t>=</m:t>
                    </m:r>
                    <m:r>
                      <a:rPr lang="en-US" altLang="zh-CN" b="0" i="1" smtClean="0">
                        <a:latin typeface="Cambria Math" panose="02040503050406030204" pitchFamily="18" charset="0"/>
                      </a:rPr>
                      <m:t>𝑑𝑖𝑣</m:t>
                    </m:r>
                    <m:r>
                      <a:rPr lang="en-US" altLang="zh-CN" b="0" i="1" smtClean="0">
                        <a:latin typeface="Cambria Math" panose="02040503050406030204" pitchFamily="18" charset="0"/>
                      </a:rPr>
                      <m:t> </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oMath>
                </a14:m>
                <a:r>
                  <a:rPr lang="en-US" altLang="zh-CN" dirty="0"/>
                  <a:t> </a:t>
                </a:r>
                <a:r>
                  <a:rPr lang="zh-CN" altLang="en-US" dirty="0"/>
                  <a:t>（单位体积的通量）</a:t>
                </a:r>
                <a:endParaRPr lang="en-US" altLang="zh-CN" dirty="0"/>
              </a:p>
              <a:p>
                <a:r>
                  <a:rPr lang="zh-CN" altLang="en-US" dirty="0"/>
                  <a:t>如果向量场</a:t>
                </a:r>
                <a14:m>
                  <m:oMath xmlns:m="http://schemas.openxmlformats.org/officeDocument/2006/math">
                    <m:r>
                      <a:rPr lang="en-US" altLang="zh-CN" i="1">
                        <a:latin typeface="Cambria Math" panose="02040503050406030204" pitchFamily="18" charset="0"/>
                      </a:rPr>
                      <m:t>𝐴</m:t>
                    </m:r>
                    <m:r>
                      <a:rPr lang="zh-CN" altLang="en-US" i="1" smtClean="0">
                        <a:latin typeface="Cambria Math" panose="02040503050406030204" pitchFamily="18" charset="0"/>
                      </a:rPr>
                      <m:t>处处</m:t>
                    </m:r>
                  </m:oMath>
                </a14:m>
                <a:r>
                  <a:rPr lang="zh-CN" altLang="en-US" dirty="0"/>
                  <a:t>有</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i="1">
                        <a:latin typeface="Cambria Math" panose="02040503050406030204" pitchFamily="18" charset="0"/>
                      </a:rPr>
                      <m:t>𝐴</m:t>
                    </m:r>
                  </m:oMath>
                </a14:m>
                <a:r>
                  <a:rPr lang="zh-CN" altLang="en-US" dirty="0"/>
                  <a:t>为</a:t>
                </a:r>
                <a:r>
                  <a:rPr lang="zh-CN" altLang="en-US" dirty="0">
                    <a:solidFill>
                      <a:srgbClr val="C00000"/>
                    </a:solidFill>
                  </a:rPr>
                  <a:t>无源场</a:t>
                </a:r>
                <a:endParaRPr lang="en-US" altLang="zh-CN" dirty="0">
                  <a:solidFill>
                    <a:srgbClr val="C00000"/>
                  </a:solidFill>
                </a:endParaRPr>
              </a:p>
              <a:p>
                <a:r>
                  <a:rPr lang="zh-CN" altLang="en-US" dirty="0"/>
                  <a:t>高斯散度定理</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𝑉</m:t>
                        </m:r>
                      </m:sub>
                    </m:sSub>
                    <m:r>
                      <a:rPr lang="en-US" altLang="zh-CN" b="1" i="1">
                        <a:latin typeface="Cambria Math" panose="02040503050406030204" pitchFamily="18" charset="0"/>
                      </a:rPr>
                      <m:t>𝑨</m:t>
                    </m:r>
                    <m:r>
                      <a:rPr lang="en-US" altLang="zh-CN" b="1" i="1" smtClean="0">
                        <a:latin typeface="Cambria Math" panose="02040503050406030204" pitchFamily="18" charset="0"/>
                        <a:ea typeface="Cambria Math" panose="02040503050406030204" pitchFamily="18" charset="0"/>
                      </a:rPr>
                      <m:t>∙</m:t>
                    </m:r>
                    <m:acc>
                      <m:accPr>
                        <m:chr m:val="⃗"/>
                        <m:ctrlPr>
                          <a:rPr lang="en-US" altLang="zh-CN" b="1"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𝑛</m:t>
                        </m:r>
                      </m:e>
                    </m:acc>
                    <m:r>
                      <m:rPr>
                        <m:sty m:val="p"/>
                      </m:rPr>
                      <a:rPr lang="en-US" altLang="zh-CN">
                        <a:latin typeface="Cambria Math" panose="02040503050406030204" pitchFamily="18" charset="0"/>
                        <a:ea typeface="Cambria Math" panose="02040503050406030204" pitchFamily="18" charset="0"/>
                      </a:rPr>
                      <m:t>d</m:t>
                    </m:r>
                    <m:r>
                      <m:rPr>
                        <m:sty m:val="p"/>
                      </m:rPr>
                      <a:rPr lang="en-US" altLang="zh-CN" b="0" i="0" smtClean="0">
                        <a:latin typeface="Cambria Math" panose="02040503050406030204" pitchFamily="18" charset="0"/>
                        <a:ea typeface="Cambria Math" panose="02040503050406030204" pitchFamily="18" charset="0"/>
                      </a:rPr>
                      <m:t>S</m:t>
                    </m:r>
                    <m:r>
                      <a:rPr lang="en-US" altLang="zh-CN" b="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𝑉</m:t>
                        </m:r>
                      </m:sub>
                    </m:sSub>
                    <m:r>
                      <m:rPr>
                        <m:sty m:val="p"/>
                      </m:rPr>
                      <a:rPr lang="en-US" altLang="zh-CN" i="1">
                        <a:latin typeface="Cambria Math" panose="02040503050406030204" pitchFamily="18" charset="0"/>
                        <a:ea typeface="Cambria Math" panose="02040503050406030204" pitchFamily="18" charset="0"/>
                      </a:rPr>
                      <m:t>div</m:t>
                    </m:r>
                    <m:r>
                      <a:rPr lang="en-US" altLang="zh-CN" b="1" i="1">
                        <a:latin typeface="Cambria Math" panose="02040503050406030204" pitchFamily="18" charset="0"/>
                        <a:ea typeface="Cambria Math" panose="02040503050406030204" pitchFamily="18" charset="0"/>
                      </a:rPr>
                      <m:t> </m:t>
                    </m:r>
                    <m:r>
                      <a:rPr lang="en-US" altLang="zh-CN" b="1" i="1">
                        <a:latin typeface="Cambria Math" panose="02040503050406030204" pitchFamily="18" charset="0"/>
                      </a:rPr>
                      <m:t>𝑨</m:t>
                    </m:r>
                    <m:r>
                      <m:rPr>
                        <m:nor/>
                      </m:rPr>
                      <a:rPr lang="en-US" altLang="zh-CN">
                        <a:latin typeface="Cambria Math" panose="02040503050406030204" pitchFamily="18" charset="0"/>
                      </a:rPr>
                      <m:t> </m:t>
                    </m:r>
                    <m:r>
                      <m:rPr>
                        <m:nor/>
                      </m:rPr>
                      <a:rPr lang="en-US" altLang="zh-CN" dirty="0"/>
                      <m:t>d</m:t>
                    </m:r>
                    <m:r>
                      <a:rPr lang="en-US" altLang="zh-CN" i="1">
                        <a:latin typeface="Cambria Math" panose="02040503050406030204" pitchFamily="18" charset="0"/>
                        <a:ea typeface="Cambria Math" panose="02040503050406030204" pitchFamily="18" charset="0"/>
                      </a:rPr>
                      <m:t>𝑉</m:t>
                    </m:r>
                  </m:oMath>
                </a14:m>
                <a:endParaRPr lang="en-US" altLang="zh-CN" dirty="0"/>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4" name="椭圆 3">
            <a:extLst>
              <a:ext uri="{FF2B5EF4-FFF2-40B4-BE49-F238E27FC236}">
                <a16:creationId xmlns:a16="http://schemas.microsoft.com/office/drawing/2014/main" id="{0C9886A2-1C7F-4FA3-93C4-ADB2A9F334C1}"/>
              </a:ext>
            </a:extLst>
          </p:cNvPr>
          <p:cNvSpPr/>
          <p:nvPr/>
        </p:nvSpPr>
        <p:spPr>
          <a:xfrm>
            <a:off x="8770942" y="3110353"/>
            <a:ext cx="1511300" cy="1511300"/>
          </a:xfrm>
          <a:prstGeom prst="ellipse">
            <a:avLst/>
          </a:prstGeom>
          <a:solidFill>
            <a:schemeClr val="accent5">
              <a:lumMod val="40000"/>
              <a:lumOff val="60000"/>
              <a:alpha val="50000"/>
            </a:schemeClr>
          </a:solidFill>
          <a:ln>
            <a:solidFill>
              <a:srgbClr val="3193C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6F662770-295B-47B0-93BA-28BA110E0A67}"/>
              </a:ext>
            </a:extLst>
          </p:cNvPr>
          <p:cNvSpPr/>
          <p:nvPr/>
        </p:nvSpPr>
        <p:spPr>
          <a:xfrm>
            <a:off x="8770942" y="3645395"/>
            <a:ext cx="1511300" cy="472849"/>
          </a:xfrm>
          <a:prstGeom prst="ellipse">
            <a:avLst/>
          </a:prstGeom>
          <a:solidFill>
            <a:schemeClr val="accent1">
              <a:alpha val="0"/>
            </a:schemeClr>
          </a:solidFill>
          <a:ln>
            <a:solidFill>
              <a:srgbClr val="3193CF"/>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CCF08490-DF8A-4B87-BEBD-4744475579BF}"/>
              </a:ext>
            </a:extLst>
          </p:cNvPr>
          <p:cNvSpPr/>
          <p:nvPr/>
        </p:nvSpPr>
        <p:spPr>
          <a:xfrm>
            <a:off x="8779907" y="3638969"/>
            <a:ext cx="1511300" cy="263639"/>
          </a:xfrm>
          <a:custGeom>
            <a:avLst/>
            <a:gdLst>
              <a:gd name="connsiteX0" fmla="*/ 755650 w 1511300"/>
              <a:gd name="connsiteY0" fmla="*/ 0 h 263639"/>
              <a:gd name="connsiteX1" fmla="*/ 1511300 w 1511300"/>
              <a:gd name="connsiteY1" fmla="*/ 236425 h 263639"/>
              <a:gd name="connsiteX2" fmla="*/ 1502532 w 1511300"/>
              <a:gd name="connsiteY2" fmla="*/ 263639 h 263639"/>
              <a:gd name="connsiteX3" fmla="*/ 8768 w 1511300"/>
              <a:gd name="connsiteY3" fmla="*/ 263639 h 263639"/>
              <a:gd name="connsiteX4" fmla="*/ 0 w 1511300"/>
              <a:gd name="connsiteY4" fmla="*/ 236425 h 263639"/>
              <a:gd name="connsiteX5" fmla="*/ 755650 w 1511300"/>
              <a:gd name="connsiteY5" fmla="*/ 0 h 26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300" h="263639">
                <a:moveTo>
                  <a:pt x="755650" y="0"/>
                </a:moveTo>
                <a:cubicBezTo>
                  <a:pt x="1172984" y="0"/>
                  <a:pt x="1511300" y="105851"/>
                  <a:pt x="1511300" y="236425"/>
                </a:cubicBezTo>
                <a:lnTo>
                  <a:pt x="1502532" y="263639"/>
                </a:lnTo>
                <a:lnTo>
                  <a:pt x="8768" y="263639"/>
                </a:lnTo>
                <a:lnTo>
                  <a:pt x="0" y="236425"/>
                </a:lnTo>
                <a:cubicBezTo>
                  <a:pt x="0" y="105851"/>
                  <a:pt x="338316" y="0"/>
                  <a:pt x="755650"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椭圆 6">
            <a:extLst>
              <a:ext uri="{FF2B5EF4-FFF2-40B4-BE49-F238E27FC236}">
                <a16:creationId xmlns:a16="http://schemas.microsoft.com/office/drawing/2014/main" id="{B60683AB-34ED-4F95-A07F-8639AE561991}"/>
              </a:ext>
            </a:extLst>
          </p:cNvPr>
          <p:cNvSpPr/>
          <p:nvPr/>
        </p:nvSpPr>
        <p:spPr>
          <a:xfrm>
            <a:off x="8770942" y="3644035"/>
            <a:ext cx="1511300" cy="472849"/>
          </a:xfrm>
          <a:prstGeom prst="ellipse">
            <a:avLst/>
          </a:prstGeom>
          <a:noFill/>
          <a:ln>
            <a:solidFill>
              <a:srgbClr val="3193C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945F5B4B-7434-434F-82ED-AD2A05901EDE}"/>
              </a:ext>
            </a:extLst>
          </p:cNvPr>
          <p:cNvCxnSpPr>
            <a:cxnSpLocks/>
          </p:cNvCxnSpPr>
          <p:nvPr/>
        </p:nvCxnSpPr>
        <p:spPr>
          <a:xfrm flipH="1" flipV="1">
            <a:off x="9042076" y="3308152"/>
            <a:ext cx="534328" cy="617612"/>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6909BFF4-13CC-471D-BA1A-3E2C2C86FA3B}"/>
              </a:ext>
            </a:extLst>
          </p:cNvPr>
          <p:cNvSpPr/>
          <p:nvPr/>
        </p:nvSpPr>
        <p:spPr>
          <a:xfrm>
            <a:off x="9468536" y="3809248"/>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86B3879-479E-425F-807D-F5F94A219A81}"/>
                  </a:ext>
                </a:extLst>
              </p:cNvPr>
              <p:cNvSpPr/>
              <p:nvPr/>
            </p:nvSpPr>
            <p:spPr>
              <a:xfrm>
                <a:off x="8915389" y="3408436"/>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0" name="矩形 9">
                <a:extLst>
                  <a:ext uri="{FF2B5EF4-FFF2-40B4-BE49-F238E27FC236}">
                    <a16:creationId xmlns:a16="http://schemas.microsoft.com/office/drawing/2014/main" id="{886B3879-479E-425F-807D-F5F94A219A81}"/>
                  </a:ext>
                </a:extLst>
              </p:cNvPr>
              <p:cNvSpPr>
                <a:spLocks noRot="1" noChangeAspect="1" noMove="1" noResize="1" noEditPoints="1" noAdjustHandles="1" noChangeArrowheads="1" noChangeShapeType="1" noTextEdit="1"/>
              </p:cNvSpPr>
              <p:nvPr/>
            </p:nvSpPr>
            <p:spPr>
              <a:xfrm>
                <a:off x="8915389" y="3408436"/>
                <a:ext cx="361253"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0D9FB42-E3B3-4218-AE5A-44F935A9D3A9}"/>
                  </a:ext>
                </a:extLst>
              </p:cNvPr>
              <p:cNvSpPr/>
              <p:nvPr/>
            </p:nvSpPr>
            <p:spPr>
              <a:xfrm>
                <a:off x="9385003" y="35028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11" name="矩形 10">
                <a:extLst>
                  <a:ext uri="{FF2B5EF4-FFF2-40B4-BE49-F238E27FC236}">
                    <a16:creationId xmlns:a16="http://schemas.microsoft.com/office/drawing/2014/main" id="{60D9FB42-E3B3-4218-AE5A-44F935A9D3A9}"/>
                  </a:ext>
                </a:extLst>
              </p:cNvPr>
              <p:cNvSpPr>
                <a:spLocks noRot="1" noChangeAspect="1" noMove="1" noResize="1" noEditPoints="1" noAdjustHandles="1" noChangeArrowheads="1" noChangeShapeType="1" noTextEdit="1"/>
              </p:cNvSpPr>
              <p:nvPr/>
            </p:nvSpPr>
            <p:spPr>
              <a:xfrm>
                <a:off x="9385003" y="3502878"/>
                <a:ext cx="449995"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46A01D50-E229-46D8-9E47-F0D476D10CAA}"/>
                  </a:ext>
                </a:extLst>
              </p:cNvPr>
              <p:cNvSpPr/>
              <p:nvPr/>
            </p:nvSpPr>
            <p:spPr>
              <a:xfrm>
                <a:off x="10171474" y="3689466"/>
                <a:ext cx="4784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12" name="矩形 11">
                <a:extLst>
                  <a:ext uri="{FF2B5EF4-FFF2-40B4-BE49-F238E27FC236}">
                    <a16:creationId xmlns:a16="http://schemas.microsoft.com/office/drawing/2014/main" id="{46A01D50-E229-46D8-9E47-F0D476D10CAA}"/>
                  </a:ext>
                </a:extLst>
              </p:cNvPr>
              <p:cNvSpPr>
                <a:spLocks noRot="1" noChangeAspect="1" noMove="1" noResize="1" noEditPoints="1" noAdjustHandles="1" noChangeArrowheads="1" noChangeShapeType="1" noTextEdit="1"/>
              </p:cNvSpPr>
              <p:nvPr/>
            </p:nvSpPr>
            <p:spPr>
              <a:xfrm>
                <a:off x="10171474" y="3689466"/>
                <a:ext cx="478464" cy="369332"/>
              </a:xfrm>
              <a:prstGeom prst="rect">
                <a:avLst/>
              </a:prstGeom>
              <a:blipFill>
                <a:blip r:embed="rId6"/>
                <a:stretch>
                  <a:fillRect/>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F14A5CD4-F358-4056-91BC-AD295FE9FC6C}"/>
              </a:ext>
            </a:extLst>
          </p:cNvPr>
          <p:cNvPicPr>
            <a:picLocks noChangeAspect="1"/>
          </p:cNvPicPr>
          <p:nvPr/>
        </p:nvPicPr>
        <p:blipFill>
          <a:blip r:embed="rId7"/>
          <a:stretch>
            <a:fillRect/>
          </a:stretch>
        </p:blipFill>
        <p:spPr>
          <a:xfrm>
            <a:off x="8543507" y="4689121"/>
            <a:ext cx="3444457" cy="1803754"/>
          </a:xfrm>
          <a:prstGeom prst="rect">
            <a:avLst/>
          </a:prstGeom>
        </p:spPr>
      </p:pic>
    </p:spTree>
    <p:extLst>
      <p:ext uri="{BB962C8B-B14F-4D97-AF65-F5344CB8AC3E}">
        <p14:creationId xmlns:p14="http://schemas.microsoft.com/office/powerpoint/2010/main" val="396206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down)">
                                      <p:cBhvr>
                                        <p:cTn id="41" dur="500"/>
                                        <p:tgtEl>
                                          <p:spTgt spid="8"/>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500"/>
                                        <p:tgtEl>
                                          <p:spTgt spid="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fade">
                                      <p:cBhvr>
                                        <p:cTn id="58" dur="500"/>
                                        <p:tgtEl>
                                          <p:spTgt spid="5"/>
                                        </p:tgtEl>
                                      </p:cBhvr>
                                    </p:animEffect>
                                  </p:childTnLst>
                                </p:cTn>
                              </p:par>
                            </p:childTnLst>
                          </p:cTn>
                        </p:par>
                        <p:par>
                          <p:cTn id="59" fill="hold">
                            <p:stCondLst>
                              <p:cond delay="500"/>
                            </p:stCondLst>
                            <p:childTnLst>
                              <p:par>
                                <p:cTn id="60" presetID="1" presetClass="entr" presetSubtype="0" fill="hold" grpId="0" nodeType="afterEffect">
                                  <p:stCondLst>
                                    <p:cond delay="0"/>
                                  </p:stCondLst>
                                  <p:childTnLst>
                                    <p:set>
                                      <p:cBhvr>
                                        <p:cTn id="61" dur="1" fill="hold">
                                          <p:stCondLst>
                                            <p:cond delay="0"/>
                                          </p:stCondLst>
                                        </p:cTn>
                                        <p:tgtEl>
                                          <p:spTgt spid="12"/>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p:bldP spid="11"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b="0" i="1" smtClean="0">
                        <a:latin typeface="Cambria Math" panose="02040503050406030204" pitchFamily="18" charset="0"/>
                      </a:rPr>
                      <m:t>)</m:t>
                    </m:r>
                    <m:r>
                      <a:rPr lang="zh-CN" altLang="en-US" i="1">
                        <a:latin typeface="Cambria Math" panose="02040503050406030204" pitchFamily="18" charset="0"/>
                      </a:rPr>
                      <m:t>，其</m:t>
                    </m:r>
                  </m:oMath>
                </a14:m>
                <a:r>
                  <a:rPr lang="zh-CN" altLang="en-US" dirty="0"/>
                  <a:t>旋度定义为</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𝑥</m:t>
                              </m:r>
                            </m:den>
                          </m:f>
                          <m:r>
                            <a:rPr lang="en-US" altLang="zh-CN" b="0" i="0"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e>
                      </m:d>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𝑅</m:t>
                          </m:r>
                        </m:e>
                      </m:d>
                      <m:r>
                        <a:rPr lang="en-US" altLang="zh-CN" i="1">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𝑨</m:t>
                      </m:r>
                    </m:oMath>
                  </m:oMathPara>
                </a14:m>
                <a:endParaRPr lang="en-US" altLang="zh-CN" b="1" dirty="0"/>
              </a:p>
              <a:p>
                <a:r>
                  <a:rPr lang="zh-CN" altLang="en-US" dirty="0"/>
                  <a:t>绕单位向量</a:t>
                </a:r>
                <a14:m>
                  <m:oMath xmlns:m="http://schemas.openxmlformats.org/officeDocument/2006/math">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oMath>
                </a14:m>
                <a:r>
                  <a:rPr lang="zh-CN" altLang="en-US" dirty="0"/>
                  <a:t>的</a:t>
                </a:r>
                <a:r>
                  <a:rPr lang="zh-CN" altLang="en-US" dirty="0">
                    <a:solidFill>
                      <a:srgbClr val="C00000"/>
                    </a:solidFill>
                  </a:rPr>
                  <a:t>环流量密度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solidFill>
                                  <a:srgbClr val="C00000"/>
                                </a:solidFill>
                                <a:latin typeface="Cambria Math" panose="02040503050406030204" pitchFamily="18" charset="0"/>
                              </a:rPr>
                              <m:t>𝑟</m:t>
                            </m:r>
                            <m:r>
                              <a:rPr lang="en-US" altLang="zh-CN" b="0" i="1" smtClean="0">
                                <a:solidFill>
                                  <a:srgbClr val="C00000"/>
                                </a:solidFill>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m:t>
                                </m:r>
                              </m:e>
                              <m: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𝐿</m:t>
                                    </m:r>
                                  </m:e>
                                  <m:sub>
                                    <m:r>
                                      <a:rPr lang="en-US" altLang="zh-CN" i="1">
                                        <a:solidFill>
                                          <a:schemeClr val="accent1"/>
                                        </a:solidFill>
                                        <a:latin typeface="Cambria Math" panose="02040503050406030204" pitchFamily="18" charset="0"/>
                                      </a:rPr>
                                      <m:t>𝑟</m:t>
                                    </m:r>
                                  </m:sub>
                                </m:sSub>
                              </m:sub>
                            </m:sSub>
                            <m:r>
                              <a:rPr lang="en-US" altLang="zh-CN" i="1">
                                <a:solidFill>
                                  <a:schemeClr val="accent1"/>
                                </a:solidFill>
                                <a:latin typeface="Cambria Math" panose="02040503050406030204" pitchFamily="18" charset="0"/>
                              </a:rPr>
                              <m:t>𝐴</m:t>
                            </m:r>
                            <m:r>
                              <a:rPr lang="en-US" altLang="zh-CN" i="1">
                                <a:solidFill>
                                  <a:schemeClr val="accent1"/>
                                </a:solidFill>
                                <a:latin typeface="Cambria Math" panose="02040503050406030204" pitchFamily="18" charset="0"/>
                                <a:ea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𝑑𝑙</m:t>
                            </m:r>
                          </m:num>
                          <m:den>
                            <m:r>
                              <a:rPr lang="en-US" altLang="zh-CN" b="0" i="1" smtClean="0">
                                <a:latin typeface="Cambria Math" panose="02040503050406030204" pitchFamily="18" charset="0"/>
                              </a:rPr>
                              <m:t>𝑆</m:t>
                            </m:r>
                          </m:den>
                        </m:f>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𝑐𝑢𝑟𝑙</m:t>
                            </m:r>
                            <m:r>
                              <a:rPr lang="en-US" altLang="zh-CN" b="0" i="1" smtClean="0">
                                <a:latin typeface="Cambria Math" panose="02040503050406030204" pitchFamily="18" charset="0"/>
                              </a:rPr>
                              <m:t> </m:t>
                            </m:r>
                            <m:r>
                              <a:rPr lang="en-US" altLang="zh-CN" b="1" i="1" smtClean="0">
                                <a:latin typeface="Cambria Math" panose="02040503050406030204" pitchFamily="18" charset="0"/>
                              </a:rPr>
                              <m:t>𝑨</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𝑀</m:t>
                                </m:r>
                              </m:e>
                            </m:d>
                          </m:e>
                        </m:d>
                        <m:r>
                          <a:rPr lang="en-US" altLang="zh-CN" b="0"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𝑛</m:t>
                            </m:r>
                          </m:e>
                        </m:acc>
                      </m:e>
                    </m:func>
                  </m:oMath>
                </a14:m>
                <a:r>
                  <a:rPr lang="en-US" altLang="zh-CN" dirty="0">
                    <a:solidFill>
                      <a:srgbClr val="FF0000"/>
                    </a:solidFill>
                  </a:rPr>
                  <a:t> </a:t>
                </a:r>
                <a:r>
                  <a:rPr lang="zh-CN" altLang="en-US" dirty="0"/>
                  <a:t>（单位面积的环流量）</a:t>
                </a:r>
                <a:endParaRPr lang="en-US" altLang="zh-CN" dirty="0"/>
              </a:p>
              <a:p>
                <a:r>
                  <a:rPr lang="zh-CN" altLang="en-US" dirty="0"/>
                  <a:t>向量场绕旋度的环流量密度最大</a:t>
                </a:r>
                <a:endParaRPr lang="en-US" altLang="zh-CN" dirty="0"/>
              </a:p>
              <a:p>
                <a:r>
                  <a:rPr lang="zh-CN" altLang="en-US" dirty="0"/>
                  <a:t>若向量场</a:t>
                </a:r>
                <a14:m>
                  <m:oMath xmlns:m="http://schemas.openxmlformats.org/officeDocument/2006/math">
                    <m:r>
                      <a:rPr lang="en-US" altLang="zh-CN" b="1" i="1">
                        <a:latin typeface="Cambria Math" panose="02040503050406030204" pitchFamily="18" charset="0"/>
                      </a:rPr>
                      <m:t>𝑨</m:t>
                    </m:r>
                  </m:oMath>
                </a14:m>
                <a:r>
                  <a:rPr lang="zh-CN" altLang="en-US" dirty="0"/>
                  <a:t>处处有</a:t>
                </a:r>
                <a14:m>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b="1" i="1">
                        <a:latin typeface="Cambria Math" panose="02040503050406030204" pitchFamily="18" charset="0"/>
                      </a:rPr>
                      <m:t>𝑨</m:t>
                    </m:r>
                  </m:oMath>
                </a14:m>
                <a:r>
                  <a:rPr lang="zh-CN" altLang="en-US" dirty="0"/>
                  <a:t>为无旋场</a:t>
                </a:r>
                <a:endParaRPr lang="en-US" altLang="zh-CN" dirty="0"/>
              </a:p>
              <a:p>
                <a:endParaRPr lang="en-US" altLang="zh-CN" dirty="0">
                  <a:solidFill>
                    <a:srgbClr val="FF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b="-238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旋度</a:t>
            </a:r>
            <a:r>
              <a:rPr lang="en-US" altLang="zh-CN" dirty="0"/>
              <a:t> (Curl)</a:t>
            </a:r>
            <a:endParaRPr lang="zh-CN" altLang="en-US" dirty="0"/>
          </a:p>
        </p:txBody>
      </p:sp>
      <p:sp>
        <p:nvSpPr>
          <p:cNvPr id="10" name="椭圆 9">
            <a:extLst>
              <a:ext uri="{FF2B5EF4-FFF2-40B4-BE49-F238E27FC236}">
                <a16:creationId xmlns:a16="http://schemas.microsoft.com/office/drawing/2014/main" id="{67C67BFB-B56E-4857-A18C-36670BF4FE25}"/>
              </a:ext>
            </a:extLst>
          </p:cNvPr>
          <p:cNvSpPr/>
          <p:nvPr/>
        </p:nvSpPr>
        <p:spPr>
          <a:xfrm>
            <a:off x="5941657" y="3645984"/>
            <a:ext cx="1804404" cy="646352"/>
          </a:xfrm>
          <a:prstGeom prst="ellipse">
            <a:avLst/>
          </a:prstGeom>
          <a:solidFill>
            <a:schemeClr val="accent2">
              <a:lumMod val="20000"/>
              <a:lumOff val="80000"/>
              <a:alpha val="26000"/>
            </a:schemeClr>
          </a:solidFill>
          <a:ln w="2222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36A058B6-96ED-4115-85BF-20ACEA8021BA}"/>
              </a:ext>
            </a:extLst>
          </p:cNvPr>
          <p:cNvSpPr/>
          <p:nvPr/>
        </p:nvSpPr>
        <p:spPr>
          <a:xfrm>
            <a:off x="6776391" y="3860506"/>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B9E7077-7F57-496B-B946-8E55FED7D103}"/>
                  </a:ext>
                </a:extLst>
              </p:cNvPr>
              <p:cNvSpPr/>
              <p:nvPr/>
            </p:nvSpPr>
            <p:spPr>
              <a:xfrm>
                <a:off x="6814089" y="37672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5" name="矩形 4">
                <a:extLst>
                  <a:ext uri="{FF2B5EF4-FFF2-40B4-BE49-F238E27FC236}">
                    <a16:creationId xmlns:a16="http://schemas.microsoft.com/office/drawing/2014/main" id="{3B9E7077-7F57-496B-B946-8E55FED7D103}"/>
                  </a:ext>
                </a:extLst>
              </p:cNvPr>
              <p:cNvSpPr>
                <a:spLocks noRot="1" noChangeAspect="1" noMove="1" noResize="1" noEditPoints="1" noAdjustHandles="1" noChangeArrowheads="1" noChangeShapeType="1" noTextEdit="1"/>
              </p:cNvSpPr>
              <p:nvPr/>
            </p:nvSpPr>
            <p:spPr>
              <a:xfrm>
                <a:off x="6814089" y="3767278"/>
                <a:ext cx="449995" cy="369332"/>
              </a:xfrm>
              <a:prstGeom prst="rect">
                <a:avLst/>
              </a:prstGeom>
              <a:blipFill>
                <a:blip r:embed="rId4"/>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B0D727EF-A58E-401E-AD6D-ED3607AB62E0}"/>
              </a:ext>
            </a:extLst>
          </p:cNvPr>
          <p:cNvCxnSpPr>
            <a:cxnSpLocks/>
          </p:cNvCxnSpPr>
          <p:nvPr/>
        </p:nvCxnSpPr>
        <p:spPr>
          <a:xfrm flipV="1">
            <a:off x="6854631" y="3255092"/>
            <a:ext cx="0" cy="612000"/>
          </a:xfrm>
          <a:prstGeom prst="straightConnector1">
            <a:avLst/>
          </a:prstGeom>
          <a:ln w="44450">
            <a:solidFill>
              <a:schemeClr val="accent2">
                <a:lumMod val="60000"/>
                <a:lumOff val="4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1964BC6-4DB4-48D6-BD49-CC1ECCE6D493}"/>
              </a:ext>
            </a:extLst>
          </p:cNvPr>
          <p:cNvCxnSpPr>
            <a:cxnSpLocks/>
          </p:cNvCxnSpPr>
          <p:nvPr/>
        </p:nvCxnSpPr>
        <p:spPr>
          <a:xfrm rot="1080000" flipH="1">
            <a:off x="7120498" y="3662345"/>
            <a:ext cx="105888" cy="1"/>
          </a:xfrm>
          <a:prstGeom prst="straightConnector1">
            <a:avLst/>
          </a:prstGeom>
          <a:ln w="76200">
            <a:solidFill>
              <a:schemeClr val="accent2">
                <a:lumMod val="60000"/>
                <a:lumOff val="40000"/>
              </a:schemeClr>
            </a:solidFill>
            <a:headEnd w="lg" len="lg"/>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2072663B-132D-48CA-AECC-699F71581F03}"/>
                  </a:ext>
                </a:extLst>
              </p:cNvPr>
              <p:cNvSpPr/>
              <p:nvPr/>
            </p:nvSpPr>
            <p:spPr>
              <a:xfrm>
                <a:off x="6809614" y="3145812"/>
                <a:ext cx="384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𝑛</m:t>
                          </m:r>
                        </m:e>
                      </m:acc>
                    </m:oMath>
                  </m:oMathPara>
                </a14:m>
                <a:endParaRPr lang="zh-CN" altLang="en-US" dirty="0"/>
              </a:p>
            </p:txBody>
          </p:sp>
        </mc:Choice>
        <mc:Fallback xmlns="">
          <p:sp>
            <p:nvSpPr>
              <p:cNvPr id="22" name="矩形 21">
                <a:extLst>
                  <a:ext uri="{FF2B5EF4-FFF2-40B4-BE49-F238E27FC236}">
                    <a16:creationId xmlns:a16="http://schemas.microsoft.com/office/drawing/2014/main" id="{2072663B-132D-48CA-AECC-699F71581F03}"/>
                  </a:ext>
                </a:extLst>
              </p:cNvPr>
              <p:cNvSpPr>
                <a:spLocks noRot="1" noChangeAspect="1" noMove="1" noResize="1" noEditPoints="1" noAdjustHandles="1" noChangeArrowheads="1" noChangeShapeType="1" noTextEdit="1"/>
              </p:cNvSpPr>
              <p:nvPr/>
            </p:nvSpPr>
            <p:spPr>
              <a:xfrm>
                <a:off x="6809614" y="3145812"/>
                <a:ext cx="38420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479F9A15-18DD-465E-82CA-D3FDA6F3316D}"/>
                  </a:ext>
                </a:extLst>
              </p:cNvPr>
              <p:cNvSpPr/>
              <p:nvPr/>
            </p:nvSpPr>
            <p:spPr>
              <a:xfrm>
                <a:off x="7262790" y="3376426"/>
                <a:ext cx="4752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24" name="矩形 23">
                <a:extLst>
                  <a:ext uri="{FF2B5EF4-FFF2-40B4-BE49-F238E27FC236}">
                    <a16:creationId xmlns:a16="http://schemas.microsoft.com/office/drawing/2014/main" id="{479F9A15-18DD-465E-82CA-D3FDA6F3316D}"/>
                  </a:ext>
                </a:extLst>
              </p:cNvPr>
              <p:cNvSpPr>
                <a:spLocks noRot="1" noChangeAspect="1" noMove="1" noResize="1" noEditPoints="1" noAdjustHandles="1" noChangeArrowheads="1" noChangeShapeType="1" noTextEdit="1"/>
              </p:cNvSpPr>
              <p:nvPr/>
            </p:nvSpPr>
            <p:spPr>
              <a:xfrm>
                <a:off x="7262790" y="3376426"/>
                <a:ext cx="475258" cy="369332"/>
              </a:xfrm>
              <a:prstGeom prst="rect">
                <a:avLst/>
              </a:prstGeom>
              <a:blipFill>
                <a:blip r:embed="rId6"/>
                <a:stretch>
                  <a:fillRect/>
                </a:stretch>
              </a:blipFill>
            </p:spPr>
            <p:txBody>
              <a:bodyPr/>
              <a:lstStyle/>
              <a:p>
                <a:r>
                  <a:rPr lang="zh-CN" altLang="en-US">
                    <a:noFill/>
                  </a:rPr>
                  <a:t> </a:t>
                </a:r>
              </a:p>
            </p:txBody>
          </p:sp>
        </mc:Fallback>
      </mc:AlternateContent>
      <p:pic>
        <p:nvPicPr>
          <p:cNvPr id="71" name="图片 70">
            <a:extLst>
              <a:ext uri="{FF2B5EF4-FFF2-40B4-BE49-F238E27FC236}">
                <a16:creationId xmlns:a16="http://schemas.microsoft.com/office/drawing/2014/main" id="{C478F7CA-769D-4DE9-85E0-4CEC87CDDFE8}"/>
              </a:ext>
            </a:extLst>
          </p:cNvPr>
          <p:cNvPicPr>
            <a:picLocks noChangeAspect="1"/>
          </p:cNvPicPr>
          <p:nvPr/>
        </p:nvPicPr>
        <p:blipFill>
          <a:blip r:embed="rId7"/>
          <a:stretch>
            <a:fillRect/>
          </a:stretch>
        </p:blipFill>
        <p:spPr>
          <a:xfrm>
            <a:off x="8375884" y="3645984"/>
            <a:ext cx="3514505" cy="2669791"/>
          </a:xfrm>
          <a:prstGeom prst="rect">
            <a:avLst/>
          </a:prstGeom>
        </p:spPr>
      </p:pic>
      <p:cxnSp>
        <p:nvCxnSpPr>
          <p:cNvPr id="12" name="直接连接符 7">
            <a:extLst>
              <a:ext uri="{FF2B5EF4-FFF2-40B4-BE49-F238E27FC236}">
                <a16:creationId xmlns:a16="http://schemas.microsoft.com/office/drawing/2014/main" id="{AE4619BD-D12A-C843-915B-19AD9A8922BE}"/>
              </a:ext>
            </a:extLst>
          </p:cNvPr>
          <p:cNvCxnSpPr>
            <a:cxnSpLocks/>
            <a:stCxn id="4" idx="2"/>
            <a:endCxn id="10" idx="1"/>
          </p:cNvCxnSpPr>
          <p:nvPr/>
        </p:nvCxnSpPr>
        <p:spPr>
          <a:xfrm flipH="1" flipV="1">
            <a:off x="6205906" y="3740640"/>
            <a:ext cx="570485" cy="187335"/>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33D21020-899C-7949-BEB1-F2500B5082DB}"/>
                  </a:ext>
                </a:extLst>
              </p:cNvPr>
              <p:cNvSpPr/>
              <p:nvPr/>
            </p:nvSpPr>
            <p:spPr>
              <a:xfrm>
                <a:off x="6125712" y="3734270"/>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7" name="矩形 16">
                <a:extLst>
                  <a:ext uri="{FF2B5EF4-FFF2-40B4-BE49-F238E27FC236}">
                    <a16:creationId xmlns:a16="http://schemas.microsoft.com/office/drawing/2014/main" id="{33D21020-899C-7949-BEB1-F2500B5082DB}"/>
                  </a:ext>
                </a:extLst>
              </p:cNvPr>
              <p:cNvSpPr>
                <a:spLocks noRot="1" noChangeAspect="1" noMove="1" noResize="1" noEditPoints="1" noAdjustHandles="1" noChangeArrowheads="1" noChangeShapeType="1" noTextEdit="1"/>
              </p:cNvSpPr>
              <p:nvPr/>
            </p:nvSpPr>
            <p:spPr>
              <a:xfrm>
                <a:off x="6125712" y="3734270"/>
                <a:ext cx="361253" cy="369332"/>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3548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down)">
                                      <p:cBhvr>
                                        <p:cTn id="33" dur="500"/>
                                        <p:tgtEl>
                                          <p:spTgt spid="12"/>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500"/>
                                        <p:tgtEl>
                                          <p:spTgt spid="10"/>
                                        </p:tgtEl>
                                      </p:cBhvr>
                                    </p:animEffect>
                                  </p:childTnLst>
                                </p:cTn>
                              </p:par>
                            </p:childTnLst>
                          </p:cTn>
                        </p:par>
                        <p:par>
                          <p:cTn id="41" fill="hold">
                            <p:stCondLst>
                              <p:cond delay="1000"/>
                            </p:stCondLst>
                            <p:childTnLst>
                              <p:par>
                                <p:cTn id="42" presetID="1" presetClass="entr" presetSubtype="0"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7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uiExpand="1" animBg="1"/>
      <p:bldP spid="4" grpId="0" uiExpand="1" animBg="1"/>
      <p:bldP spid="5" grpId="0" uiExpand="1"/>
      <p:bldP spid="22" grpId="0" uiExpand="1"/>
      <p:bldP spid="24" grpId="0" uiExpand="1"/>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拉普拉斯算子</a:t>
            </a:r>
            <a:r>
              <a:rPr lang="en-US" altLang="zh-CN" dirty="0"/>
              <a:t>(Laplacian)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lstStyle/>
              <a:p>
                <a:r>
                  <a:rPr lang="zh-CN" altLang="en-US"/>
                  <a:t>对于函数</a:t>
                </a:r>
                <a14:m>
                  <m:oMath xmlns:m="http://schemas.openxmlformats.org/officeDocument/2006/math">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oMath>
                </a14:m>
                <a:r>
                  <a:rPr lang="zh-CN" altLang="en-US" dirty="0"/>
                  <a:t>，称</a:t>
                </a:r>
                <a:endParaRPr lang="en-US" altLang="zh-CN" dirty="0"/>
              </a:p>
              <a:p>
                <a:pPr marL="0" indent="0">
                  <a:buNone/>
                </a:pPr>
                <a:r>
                  <a:rPr lang="en-US" altLang="zh-CN" dirty="0">
                    <a:ea typeface="Cambria Math" panose="02040503050406030204" pitchFamily="18" charset="0"/>
                  </a:rPr>
                  <a:t>	</a:t>
                </a:r>
                <a14:m>
                  <m:oMath xmlns:m="http://schemas.openxmlformats.org/officeDocument/2006/math">
                    <m:r>
                      <a:rPr lang="en-US" altLang="zh-CN" sz="2400" i="1" smtClean="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𝑢</m:t>
                    </m:r>
                    <m:r>
                      <a:rPr lang="en-US" altLang="zh-CN" sz="2400" i="1">
                        <a:latin typeface="Cambria Math" panose="02040503050406030204" pitchFamily="18" charset="0"/>
                      </a:rPr>
                      <m:t>=</m:t>
                    </m:r>
                    <m:f>
                      <m:fPr>
                        <m:ctrlPr>
                          <a:rPr lang="en-US" altLang="zh-CN" sz="2400" i="1" smtClean="0">
                            <a:latin typeface="Cambria Math" panose="02040503050406030204" pitchFamily="18" charset="0"/>
                          </a:rPr>
                        </m:ctrlPr>
                      </m:fPr>
                      <m:num>
                        <m:sSup>
                          <m:sSupPr>
                            <m:ctrlPr>
                              <a:rPr lang="en-US" altLang="zh-CN" sz="2400" i="1" smtClean="0">
                                <a:latin typeface="Cambria Math" panose="02040503050406030204" pitchFamily="18" charset="0"/>
                              </a:rPr>
                            </m:ctrlPr>
                          </m:sSupPr>
                          <m:e>
                            <m:r>
                              <a:rPr lang="zh-CN" altLang="en-US" sz="2400" i="1" smtClean="0">
                                <a:latin typeface="Cambria Math" panose="02040503050406030204" pitchFamily="18" charset="0"/>
                              </a:rPr>
                              <m:t>𝜕</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𝑢</m:t>
                        </m:r>
                      </m:num>
                      <m:den>
                        <m:r>
                          <a:rPr lang="zh-CN" altLang="en-US" sz="2400" i="1" smtClean="0">
                            <a:latin typeface="Cambria Math" panose="02040503050406030204" pitchFamily="18" charset="0"/>
                          </a:rPr>
                          <m:t>𝜕</m:t>
                        </m:r>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2</m:t>
                            </m:r>
                          </m:sup>
                        </m:sSup>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𝑢</m:t>
                        </m:r>
                      </m:num>
                      <m:den>
                        <m:r>
                          <a:rPr lang="zh-CN" altLang="en-US"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𝑦</m:t>
                            </m:r>
                          </m:e>
                          <m:sup>
                            <m:r>
                              <a:rPr lang="en-US" altLang="zh-CN" sz="2400" i="1">
                                <a:latin typeface="Cambria Math" panose="02040503050406030204" pitchFamily="18" charset="0"/>
                              </a:rPr>
                              <m:t>2</m:t>
                            </m:r>
                          </m:sup>
                        </m:sSup>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𝑢</m:t>
                        </m:r>
                      </m:num>
                      <m:den>
                        <m:r>
                          <a:rPr lang="zh-CN" altLang="en-US"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𝑧</m:t>
                            </m:r>
                          </m:e>
                          <m:sup>
                            <m:r>
                              <a:rPr lang="en-US" altLang="zh-CN" sz="2400" i="1">
                                <a:latin typeface="Cambria Math" panose="02040503050406030204" pitchFamily="18" charset="0"/>
                              </a:rPr>
                              <m:t>2</m:t>
                            </m:r>
                          </m:sup>
                        </m:sSup>
                      </m:den>
                    </m:f>
                    <m:r>
                      <m:rPr>
                        <m:nor/>
                      </m:rPr>
                      <a:rPr lang="en-US" altLang="zh-CN" sz="2400" dirty="0"/>
                      <m:t>= </m:t>
                    </m:r>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𝑦</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𝑧</m:t>
                            </m:r>
                          </m:den>
                        </m:f>
                      </m:e>
                    </m:d>
                    <m:r>
                      <a:rPr lang="en-US" altLang="zh-CN" sz="2400" i="1" smtClean="0">
                        <a:latin typeface="Cambria Math" panose="02040503050406030204" pitchFamily="18" charset="0"/>
                        <a:ea typeface="Cambria Math" panose="02040503050406030204" pitchFamily="18" charset="0"/>
                      </a:rPr>
                      <m:t>∙</m:t>
                    </m:r>
                  </m:oMath>
                </a14:m>
                <a:r>
                  <a:rPr lang="en-US" altLang="zh-CN" sz="2400" dirty="0"/>
                  <a:t> </a:t>
                </a:r>
                <a14:m>
                  <m:oMath xmlns:m="http://schemas.openxmlformats.org/officeDocument/2006/math">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𝑦</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𝑧</m:t>
                            </m:r>
                          </m:den>
                        </m:f>
                      </m:e>
                    </m:d>
                    <m:r>
                      <a:rPr lang="en-US" altLang="zh-CN" sz="2400" b="0" i="1" smtClean="0">
                        <a:latin typeface="Cambria Math" panose="02040503050406030204" pitchFamily="18" charset="0"/>
                      </a:rPr>
                      <m:t>=</m:t>
                    </m:r>
                    <m:r>
                      <m:rPr>
                        <m:sty m:val="p"/>
                      </m:rPr>
                      <a:rPr lang="en-US" altLang="zh-CN" sz="2400" b="0" i="1" smtClean="0">
                        <a:solidFill>
                          <a:srgbClr val="C00000"/>
                        </a:solidFill>
                        <a:latin typeface="Cambria Math" panose="02040503050406030204" pitchFamily="18" charset="0"/>
                        <a:ea typeface="Cambria Math" panose="02040503050406030204" pitchFamily="18" charset="0"/>
                      </a:rPr>
                      <m:t>∇</m:t>
                    </m:r>
                    <m:r>
                      <a:rPr lang="en-US" altLang="zh-CN" sz="2400" b="0" i="1" smtClean="0">
                        <a:solidFill>
                          <a:srgbClr val="C00000"/>
                        </a:solidFill>
                        <a:latin typeface="Cambria Math" panose="02040503050406030204" pitchFamily="18" charset="0"/>
                        <a:ea typeface="Cambria Math" panose="02040503050406030204" pitchFamily="18" charset="0"/>
                      </a:rPr>
                      <m:t>∙</m:t>
                    </m:r>
                    <m:r>
                      <m:rPr>
                        <m:sty m:val="p"/>
                      </m:rPr>
                      <a:rPr lang="en-US" altLang="zh-CN" sz="2400" b="0" i="1" smtClean="0">
                        <a:solidFill>
                          <a:srgbClr val="C00000"/>
                        </a:solidFill>
                        <a:latin typeface="Cambria Math" panose="02040503050406030204" pitchFamily="18" charset="0"/>
                        <a:ea typeface="Cambria Math" panose="02040503050406030204" pitchFamily="18" charset="0"/>
                      </a:rPr>
                      <m:t>∇</m:t>
                    </m:r>
                    <m:r>
                      <a:rPr lang="en-US" altLang="zh-CN" sz="2400" b="0" i="1" smtClean="0">
                        <a:solidFill>
                          <a:srgbClr val="C00000"/>
                        </a:solidFill>
                        <a:latin typeface="Cambria Math" panose="02040503050406030204" pitchFamily="18" charset="0"/>
                        <a:ea typeface="Cambria Math" panose="02040503050406030204" pitchFamily="18" charset="0"/>
                      </a:rPr>
                      <m:t>𝑢</m:t>
                    </m:r>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smtClean="0">
                            <a:solidFill>
                              <a:srgbClr val="C00000"/>
                            </a:solidFill>
                            <a:latin typeface="Cambria Math" panose="02040503050406030204" pitchFamily="18" charset="0"/>
                            <a:ea typeface="Cambria Math" panose="02040503050406030204" pitchFamily="18" charset="0"/>
                          </a:rPr>
                        </m:ctrlPr>
                      </m:sSupPr>
                      <m:e>
                        <m:r>
                          <m:rPr>
                            <m:sty m:val="p"/>
                          </m:rPr>
                          <a:rPr lang="en-US" altLang="zh-CN" sz="2400" i="1">
                            <a:solidFill>
                              <a:srgbClr val="C00000"/>
                            </a:solidFill>
                            <a:latin typeface="Cambria Math" panose="02040503050406030204" pitchFamily="18" charset="0"/>
                            <a:ea typeface="Cambria Math" panose="02040503050406030204" pitchFamily="18" charset="0"/>
                          </a:rPr>
                          <m:t>∇</m:t>
                        </m:r>
                      </m:e>
                      <m:sup>
                        <m:r>
                          <a:rPr lang="en-US" altLang="zh-CN" sz="2400" b="0" i="1" smtClean="0">
                            <a:solidFill>
                              <a:srgbClr val="C00000"/>
                            </a:solidFill>
                            <a:latin typeface="Cambria Math" panose="02040503050406030204" pitchFamily="18" charset="0"/>
                            <a:ea typeface="Cambria Math" panose="02040503050406030204" pitchFamily="18" charset="0"/>
                          </a:rPr>
                          <m:t>2</m:t>
                        </m:r>
                      </m:sup>
                    </m:sSup>
                    <m:r>
                      <a:rPr lang="en-US" altLang="zh-CN" sz="2400" i="1">
                        <a:solidFill>
                          <a:srgbClr val="C00000"/>
                        </a:solidFill>
                        <a:latin typeface="Cambria Math" panose="02040503050406030204" pitchFamily="18" charset="0"/>
                        <a:ea typeface="Cambria Math" panose="02040503050406030204" pitchFamily="18" charset="0"/>
                      </a:rPr>
                      <m:t>𝑢</m:t>
                    </m:r>
                  </m:oMath>
                </a14:m>
                <a:endParaRPr lang="en-US" altLang="zh-CN" dirty="0"/>
              </a:p>
              <a:p>
                <a:r>
                  <a:rPr lang="zh-CN" altLang="en-US" dirty="0"/>
                  <a:t>二阶微分算子</a:t>
                </a:r>
                <a:endParaRPr lang="en-US" altLang="zh-CN" dirty="0"/>
              </a:p>
              <a:p>
                <a:r>
                  <a:rPr lang="zh-CN" altLang="en-US" dirty="0"/>
                  <a:t>相当于对梯度场求散度</a:t>
                </a:r>
                <a:endParaRPr lang="en-US" altLang="zh-CN" dirty="0"/>
              </a:p>
              <a:p>
                <a:r>
                  <a:rPr lang="zh-CN" altLang="en-US" dirty="0"/>
                  <a:t>函数在某一点</a:t>
                </a:r>
                <a:r>
                  <a:rPr lang="zh-CN" altLang="en-US" dirty="0">
                    <a:solidFill>
                      <a:srgbClr val="C00000"/>
                    </a:solidFill>
                  </a:rPr>
                  <a:t>周围的平均值</a:t>
                </a:r>
                <a:r>
                  <a:rPr lang="zh-CN" altLang="en-US" dirty="0"/>
                  <a:t>与该点的函数值的差</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91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物质导数</a:t>
            </a:r>
            <a:r>
              <a:rPr lang="en-US" altLang="zh-CN" dirty="0"/>
              <a:t>(</a:t>
            </a:r>
            <a:r>
              <a:rPr lang="en-US" altLang="zh-CN" b="0" dirty="0"/>
              <a:t>material derivative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normAutofit fontScale="85000" lnSpcReduction="10000"/>
              </a:bodyPr>
              <a:lstStyle/>
              <a:p>
                <a:r>
                  <a:rPr lang="zh-CN" altLang="en-US" dirty="0"/>
                  <a:t>针对的是</a:t>
                </a:r>
                <a:r>
                  <a:rPr lang="zh-CN" altLang="en-US" dirty="0">
                    <a:solidFill>
                      <a:srgbClr val="C00000"/>
                    </a:solidFill>
                  </a:rPr>
                  <a:t>流体微团</a:t>
                </a:r>
                <a:r>
                  <a:rPr lang="zh-CN" altLang="en-US" dirty="0"/>
                  <a:t>，而不是空间的固定点</a:t>
                </a:r>
                <a:endParaRPr lang="en-US" altLang="zh-CN" dirty="0"/>
              </a:p>
              <a:p>
                <a:r>
                  <a:rPr lang="zh-CN" altLang="en-US" dirty="0"/>
                  <a:t>标量函数</a:t>
                </a:r>
                <a14:m>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𝑡</m:t>
                        </m:r>
                      </m:e>
                    </m:d>
                  </m:oMath>
                </a14:m>
                <a:r>
                  <a:rPr lang="zh-CN" altLang="en-US" dirty="0"/>
                  <a:t>，速度场</a:t>
                </a:r>
                <a14:m>
                  <m:oMath xmlns:m="http://schemas.openxmlformats.org/officeDocument/2006/math">
                    <m:r>
                      <a:rPr lang="en-US" altLang="zh-CN" b="1" i="1" smtClean="0">
                        <a:latin typeface="Cambria Math" panose="02040503050406030204" pitchFamily="18" charset="0"/>
                      </a:rPr>
                      <m:t>𝑽</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r>
                  <a:rPr lang="zh-CN" altLang="en-US" dirty="0"/>
                  <a:t> </a:t>
                </a:r>
                <a:endParaRPr lang="en-US" altLang="zh-CN" dirty="0"/>
              </a:p>
              <a:p>
                <a14:m>
                  <m:oMath xmlns:m="http://schemas.openxmlformats.org/officeDocument/2006/math">
                    <m:f>
                      <m:fPr>
                        <m:ctrlPr>
                          <a:rPr lang="en-US" altLang="zh-CN" i="1" smtClean="0">
                            <a:solidFill>
                              <a:srgbClr val="C00000"/>
                            </a:solidFill>
                            <a:latin typeface="Cambria Math" panose="02040503050406030204" pitchFamily="18" charset="0"/>
                          </a:rPr>
                        </m:ctrlPr>
                      </m:fPr>
                      <m:num>
                        <m:r>
                          <m:rPr>
                            <m:sty m:val="p"/>
                          </m:rPr>
                          <a:rPr lang="en-US" altLang="zh-CN" i="1">
                            <a:solidFill>
                              <a:srgbClr val="C00000"/>
                            </a:solidFill>
                            <a:latin typeface="Cambria Math" panose="02040503050406030204" pitchFamily="18" charset="0"/>
                          </a:rPr>
                          <m:t>D</m:t>
                        </m:r>
                        <m:r>
                          <a:rPr lang="en-US" altLang="zh-CN" i="1">
                            <a:solidFill>
                              <a:srgbClr val="C00000"/>
                            </a:solidFill>
                            <a:latin typeface="Cambria Math" panose="02040503050406030204" pitchFamily="18" charset="0"/>
                          </a:rPr>
                          <m:t>𝑄</m:t>
                        </m:r>
                      </m:num>
                      <m:den>
                        <m:r>
                          <a:rPr lang="en-US" altLang="zh-CN" i="1">
                            <a:solidFill>
                              <a:srgbClr val="C00000"/>
                            </a:solidFill>
                            <a:latin typeface="Cambria Math" panose="02040503050406030204" pitchFamily="18" charset="0"/>
                          </a:rPr>
                          <m:t>𝐷𝑡</m:t>
                        </m:r>
                      </m:den>
                    </m:f>
                    <m:r>
                      <a:rPr lang="en-US" altLang="zh-CN" i="1">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𝑄</m:t>
                        </m:r>
                      </m:num>
                      <m:den>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chemeClr val="accent2"/>
                        </a:solidFill>
                        <a:latin typeface="Cambria Math" panose="02040503050406030204" pitchFamily="18" charset="0"/>
                      </a:rPr>
                      <m:t>𝑢</m:t>
                    </m:r>
                    <m:f>
                      <m:fPr>
                        <m:ctrlPr>
                          <a:rPr lang="en-US" altLang="zh-CN" i="1">
                            <a:solidFill>
                              <a:schemeClr val="accent2"/>
                            </a:solidFill>
                            <a:latin typeface="Cambria Math" panose="02040503050406030204" pitchFamily="18" charset="0"/>
                          </a:rPr>
                        </m:ctrlPr>
                      </m:fPr>
                      <m:num>
                        <m:r>
                          <a:rPr lang="zh-CN" altLang="en-US"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𝑄</m:t>
                        </m:r>
                      </m:num>
                      <m:den>
                        <m:r>
                          <a:rPr lang="zh-CN" altLang="en-US" i="1">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𝑥</m:t>
                        </m:r>
                      </m:den>
                    </m:f>
                    <m:r>
                      <a:rPr lang="en-US" altLang="zh-CN" i="1">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𝑣</m:t>
                    </m:r>
                    <m:f>
                      <m:fPr>
                        <m:ctrlPr>
                          <a:rPr lang="en-US" altLang="zh-CN" i="1">
                            <a:solidFill>
                              <a:schemeClr val="accent2"/>
                            </a:solidFill>
                            <a:latin typeface="Cambria Math" panose="02040503050406030204" pitchFamily="18" charset="0"/>
                          </a:rPr>
                        </m:ctrlPr>
                      </m:fPr>
                      <m:num>
                        <m:r>
                          <a:rPr lang="zh-CN" altLang="en-US"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𝑄</m:t>
                        </m:r>
                      </m:num>
                      <m:den>
                        <m:r>
                          <a:rPr lang="zh-CN" altLang="en-US" i="1">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𝑦</m:t>
                        </m:r>
                      </m:den>
                    </m:f>
                    <m:r>
                      <a:rPr lang="en-US" altLang="zh-CN" i="1">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𝑤</m:t>
                    </m:r>
                    <m:f>
                      <m:fPr>
                        <m:ctrlPr>
                          <a:rPr lang="en-US" altLang="zh-CN" i="1">
                            <a:solidFill>
                              <a:schemeClr val="accent2"/>
                            </a:solidFill>
                            <a:latin typeface="Cambria Math" panose="02040503050406030204" pitchFamily="18" charset="0"/>
                          </a:rPr>
                        </m:ctrlPr>
                      </m:fPr>
                      <m:num>
                        <m:r>
                          <a:rPr lang="zh-CN" altLang="en-US"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𝑄</m:t>
                        </m:r>
                      </m:num>
                      <m:den>
                        <m:r>
                          <a:rPr lang="zh-CN" altLang="en-US" i="1">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𝑄</m:t>
                        </m:r>
                      </m:num>
                      <m:den>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𝑡</m:t>
                        </m:r>
                      </m:den>
                    </m:f>
                    <m:r>
                      <a:rPr lang="en-US" altLang="zh-CN" i="1">
                        <a:latin typeface="Cambria Math" panose="02040503050406030204" pitchFamily="18" charset="0"/>
                      </a:rPr>
                      <m:t>+</m:t>
                    </m:r>
                    <m:r>
                      <a:rPr lang="en-US" altLang="zh-CN" b="1" i="1" smtClean="0">
                        <a:solidFill>
                          <a:schemeClr val="accent2"/>
                        </a:solidFill>
                        <a:latin typeface="Cambria Math" panose="02040503050406030204" pitchFamily="18" charset="0"/>
                      </a:rPr>
                      <m:t>𝑽</m:t>
                    </m:r>
                    <m:r>
                      <a:rPr lang="en-US" altLang="zh-CN" i="1">
                        <a:solidFill>
                          <a:schemeClr val="accent2"/>
                        </a:solidFill>
                        <a:latin typeface="Cambria Math" panose="02040503050406030204" pitchFamily="18" charset="0"/>
                        <a:ea typeface="Cambria Math" panose="02040503050406030204" pitchFamily="18" charset="0"/>
                      </a:rPr>
                      <m:t>∙</m:t>
                    </m:r>
                    <m:r>
                      <m:rPr>
                        <m:sty m:val="p"/>
                      </m:rPr>
                      <a:rPr lang="en-US" altLang="zh-CN"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𝑄</m:t>
                    </m:r>
                  </m:oMath>
                </a14:m>
                <a:endParaRPr lang="en-US" altLang="zh-CN" dirty="0">
                  <a:solidFill>
                    <a:schemeClr val="accent2"/>
                  </a:solidFill>
                </a:endParaRPr>
              </a:p>
              <a:p>
                <a14:m>
                  <m:oMath xmlns:m="http://schemas.openxmlformats.org/officeDocument/2006/math">
                    <m:f>
                      <m:fPr>
                        <m:ctrlPr>
                          <a:rPr lang="en-US" altLang="zh-CN" i="1" smtClean="0">
                            <a:solidFill>
                              <a:srgbClr val="C00000"/>
                            </a:solidFill>
                            <a:latin typeface="Cambria Math" panose="02040503050406030204" pitchFamily="18" charset="0"/>
                          </a:rPr>
                        </m:ctrlPr>
                      </m:fPr>
                      <m:num>
                        <m:r>
                          <m:rPr>
                            <m:sty m:val="p"/>
                          </m:rPr>
                          <a:rPr lang="en-US" altLang="zh-CN" i="1">
                            <a:solidFill>
                              <a:srgbClr val="C00000"/>
                            </a:solidFill>
                            <a:latin typeface="Cambria Math" panose="02040503050406030204" pitchFamily="18" charset="0"/>
                          </a:rPr>
                          <m:t>D</m:t>
                        </m:r>
                      </m:num>
                      <m:den>
                        <m:r>
                          <a:rPr lang="en-US" altLang="zh-CN" i="1">
                            <a:solidFill>
                              <a:srgbClr val="C00000"/>
                            </a:solidFill>
                            <a:latin typeface="Cambria Math" panose="02040503050406030204" pitchFamily="18" charset="0"/>
                          </a:rPr>
                          <m:t>𝐷𝑡</m:t>
                        </m:r>
                      </m:den>
                    </m:f>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r>
                          <a:rPr lang="zh-CN" altLang="en-US" i="1">
                            <a:solidFill>
                              <a:schemeClr val="accent1"/>
                            </a:solidFill>
                            <a:latin typeface="Cambria Math" panose="02040503050406030204" pitchFamily="18" charset="0"/>
                          </a:rPr>
                          <m:t>𝜕</m:t>
                        </m:r>
                      </m:num>
                      <m:den>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𝑡</m:t>
                        </m:r>
                      </m:den>
                    </m:f>
                    <m:r>
                      <a:rPr lang="en-US" altLang="zh-CN" b="0" i="1" smtClean="0">
                        <a:solidFill>
                          <a:schemeClr val="accent1"/>
                        </a:solidFill>
                        <a:latin typeface="Cambria Math" panose="02040503050406030204" pitchFamily="18" charset="0"/>
                      </a:rPr>
                      <m:t>(</m:t>
                    </m:r>
                    <m:r>
                      <a:rPr lang="zh-CN" altLang="en-US" i="1">
                        <a:solidFill>
                          <a:schemeClr val="accent1"/>
                        </a:solidFill>
                        <a:latin typeface="Cambria Math" panose="02040503050406030204" pitchFamily="18" charset="0"/>
                      </a:rPr>
                      <m:t>当地</m:t>
                    </m:r>
                    <m:r>
                      <a:rPr lang="zh-CN" altLang="en-US" i="1" smtClean="0">
                        <a:solidFill>
                          <a:schemeClr val="accent1"/>
                        </a:solidFill>
                        <a:latin typeface="Cambria Math" panose="02040503050406030204" pitchFamily="18" charset="0"/>
                      </a:rPr>
                      <m:t>导数</m:t>
                    </m:r>
                    <m:r>
                      <a:rPr lang="en-US" altLang="zh-CN" b="0" i="1" smtClean="0">
                        <a:solidFill>
                          <a:schemeClr val="accent1"/>
                        </a:solidFill>
                        <a:latin typeface="Cambria Math" panose="02040503050406030204" pitchFamily="18" charset="0"/>
                      </a:rPr>
                      <m:t>)</m:t>
                    </m:r>
                    <m:r>
                      <a:rPr lang="en-US" altLang="zh-CN" i="1">
                        <a:latin typeface="Cambria Math" panose="02040503050406030204" pitchFamily="18" charset="0"/>
                      </a:rPr>
                      <m:t>+</m:t>
                    </m:r>
                    <m:r>
                      <a:rPr lang="en-US" altLang="zh-CN" b="1" i="1" smtClean="0">
                        <a:solidFill>
                          <a:schemeClr val="accent2"/>
                        </a:solidFill>
                        <a:latin typeface="Cambria Math" panose="02040503050406030204" pitchFamily="18" charset="0"/>
                      </a:rPr>
                      <m:t>𝑽</m:t>
                    </m:r>
                    <m:r>
                      <a:rPr lang="en-US" altLang="zh-CN" i="1">
                        <a:solidFill>
                          <a:schemeClr val="accent2"/>
                        </a:solidFill>
                        <a:latin typeface="Cambria Math" panose="02040503050406030204" pitchFamily="18" charset="0"/>
                        <a:ea typeface="Cambria Math" panose="02040503050406030204" pitchFamily="18" charset="0"/>
                      </a:rPr>
                      <m:t>∙</m:t>
                    </m:r>
                    <m:r>
                      <m:rPr>
                        <m:sty m:val="p"/>
                      </m:rPr>
                      <a:rPr lang="en-US" altLang="zh-CN" i="1">
                        <a:solidFill>
                          <a:schemeClr val="accent2"/>
                        </a:solidFill>
                        <a:latin typeface="Cambria Math" panose="02040503050406030204" pitchFamily="18" charset="0"/>
                        <a:ea typeface="Cambria Math" panose="02040503050406030204" pitchFamily="18" charset="0"/>
                      </a:rPr>
                      <m:t>∇</m:t>
                    </m:r>
                    <m:r>
                      <a:rPr lang="en-US" altLang="zh-CN" b="0" i="1" smtClean="0">
                        <a:solidFill>
                          <a:schemeClr val="accent2"/>
                        </a:solidFill>
                        <a:latin typeface="Cambria Math" panose="02040503050406030204" pitchFamily="18" charset="0"/>
                        <a:ea typeface="Cambria Math" panose="02040503050406030204" pitchFamily="18" charset="0"/>
                      </a:rPr>
                      <m:t>(</m:t>
                    </m:r>
                    <m:r>
                      <a:rPr lang="zh-CN" altLang="en-US" i="1">
                        <a:solidFill>
                          <a:schemeClr val="accent2"/>
                        </a:solidFill>
                        <a:latin typeface="Cambria Math" panose="02040503050406030204" pitchFamily="18" charset="0"/>
                        <a:ea typeface="Cambria Math" panose="02040503050406030204" pitchFamily="18" charset="0"/>
                      </a:rPr>
                      <m:t>迁移</m:t>
                    </m:r>
                    <m:r>
                      <a:rPr lang="zh-CN" altLang="en-US" i="1" smtClean="0">
                        <a:solidFill>
                          <a:schemeClr val="accent2"/>
                        </a:solidFill>
                        <a:latin typeface="Cambria Math" panose="02040503050406030204" pitchFamily="18" charset="0"/>
                        <a:ea typeface="Cambria Math" panose="02040503050406030204" pitchFamily="18" charset="0"/>
                      </a:rPr>
                      <m:t>导数</m:t>
                    </m:r>
                    <m:r>
                      <a:rPr lang="en-US" altLang="zh-CN" b="0" i="1" smtClean="0">
                        <a:solidFill>
                          <a:schemeClr val="accent2"/>
                        </a:solidFill>
                        <a:latin typeface="Cambria Math" panose="02040503050406030204" pitchFamily="18" charset="0"/>
                        <a:ea typeface="Cambria Math" panose="02040503050406030204" pitchFamily="18" charset="0"/>
                      </a:rPr>
                      <m:t>)</m:t>
                    </m:r>
                  </m:oMath>
                </a14:m>
                <a:endParaRPr lang="en-US" altLang="zh-CN" dirty="0">
                  <a:solidFill>
                    <a:schemeClr val="accent2"/>
                  </a:solidFill>
                </a:endParaRPr>
              </a:p>
              <a:p>
                <a:r>
                  <a:rPr lang="zh-CN" altLang="en-US" dirty="0"/>
                  <a:t>物质导数与对时间的全导数的关系</a:t>
                </a:r>
                <a:endParaRPr lang="en-US" altLang="zh-CN" dirty="0"/>
              </a:p>
              <a:p>
                <a:pPr lvl="1"/>
                <a14:m>
                  <m:oMath xmlns:m="http://schemas.openxmlformats.org/officeDocument/2006/math">
                    <m:r>
                      <a:rPr lang="en-US" altLang="zh-CN" b="0" i="1" smtClean="0">
                        <a:latin typeface="Cambria Math" panose="02040503050406030204" pitchFamily="18" charset="0"/>
                      </a:rPr>
                      <m:t>𝑑𝑄</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𝑑𝑡</m:t>
                    </m:r>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𝑄</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i="1">
                        <a:latin typeface="Cambria Math" panose="02040503050406030204" pitchFamily="18" charset="0"/>
                      </a:rPr>
                      <m:t>𝑑</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i="1">
                        <a:latin typeface="Cambria Math" panose="02040503050406030204" pitchFamily="18" charset="0"/>
                      </a:rPr>
                      <m:t>𝑑</m:t>
                    </m:r>
                    <m:r>
                      <a:rPr lang="en-US" altLang="zh-CN" b="0" i="1" smtClean="0">
                        <a:latin typeface="Cambria Math" panose="02040503050406030204" pitchFamily="18" charset="0"/>
                      </a:rPr>
                      <m:t>𝑧</m:t>
                    </m:r>
                  </m:oMath>
                </a14:m>
                <a:endParaRPr lang="en-US" altLang="zh-CN" dirty="0"/>
              </a:p>
              <a:p>
                <a:pPr lvl="1"/>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𝑑𝑄</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𝑑𝑥</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𝑦</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𝑧</m:t>
                        </m:r>
                      </m:num>
                      <m:den>
                        <m:r>
                          <a:rPr lang="en-US" altLang="zh-CN" i="1">
                            <a:latin typeface="Cambria Math" panose="02040503050406030204" pitchFamily="18" charset="0"/>
                          </a:rPr>
                          <m:t>𝑑𝑡</m:t>
                        </m:r>
                      </m:den>
                    </m:f>
                  </m:oMath>
                </a14:m>
                <a:endParaRPr lang="en-US" altLang="zh-CN" dirty="0"/>
              </a:p>
              <a:p>
                <a:pPr lvl="1"/>
                <a14:m>
                  <m:oMath xmlns:m="http://schemas.openxmlformats.org/officeDocument/2006/math">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𝑑𝑄</m:t>
                        </m:r>
                      </m:num>
                      <m:den>
                        <m:r>
                          <a:rPr lang="en-US" altLang="zh-CN" i="1">
                            <a:solidFill>
                              <a:srgbClr val="C00000"/>
                            </a:solidFill>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𝑢</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b="0" i="1" smtClean="0">
                        <a:latin typeface="Cambria Math" panose="02040503050406030204" pitchFamily="18" charset="0"/>
                      </a:rPr>
                      <m:t>𝑣</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b="0" i="1" smtClean="0">
                        <a:latin typeface="Cambria Math" panose="02040503050406030204" pitchFamily="18" charset="0"/>
                      </a:rPr>
                      <m:t>𝑤</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812" t="-1961"/>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B104ABBC-FBB3-41EC-8F0B-A08E1CE223B9}"/>
              </a:ext>
            </a:extLst>
          </p:cNvPr>
          <p:cNvGrpSpPr/>
          <p:nvPr/>
        </p:nvGrpSpPr>
        <p:grpSpPr>
          <a:xfrm>
            <a:off x="7423088" y="2066427"/>
            <a:ext cx="3814634" cy="3548471"/>
            <a:chOff x="8175563" y="1971177"/>
            <a:chExt cx="3814634" cy="3548471"/>
          </a:xfrm>
        </p:grpSpPr>
        <p:cxnSp>
          <p:nvCxnSpPr>
            <p:cNvPr id="5" name="直接箭头连接符 4">
              <a:extLst>
                <a:ext uri="{FF2B5EF4-FFF2-40B4-BE49-F238E27FC236}">
                  <a16:creationId xmlns:a16="http://schemas.microsoft.com/office/drawing/2014/main" id="{60241A97-FF8B-4BE0-9E8F-C1EC45589B78}"/>
                </a:ext>
              </a:extLst>
            </p:cNvPr>
            <p:cNvCxnSpPr>
              <a:cxnSpLocks/>
            </p:cNvCxnSpPr>
            <p:nvPr/>
          </p:nvCxnSpPr>
          <p:spPr>
            <a:xfrm>
              <a:off x="9426924" y="4265615"/>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F9A2407C-3B96-4251-AC50-56A8F688ED33}"/>
                </a:ext>
              </a:extLst>
            </p:cNvPr>
            <p:cNvCxnSpPr>
              <a:cxnSpLocks/>
            </p:cNvCxnSpPr>
            <p:nvPr/>
          </p:nvCxnSpPr>
          <p:spPr>
            <a:xfrm rot="-5400000">
              <a:off x="8346924" y="3185614"/>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8D6EB948-EDAD-4447-AFD8-D61C743798CB}"/>
                </a:ext>
              </a:extLst>
            </p:cNvPr>
            <p:cNvCxnSpPr>
              <a:cxnSpLocks/>
            </p:cNvCxnSpPr>
            <p:nvPr/>
          </p:nvCxnSpPr>
          <p:spPr>
            <a:xfrm rot="8100000">
              <a:off x="8197804" y="4774731"/>
              <a:ext cx="14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F4155FE4-F332-43B0-A68E-8F028A000F23}"/>
                </a:ext>
              </a:extLst>
            </p:cNvPr>
            <p:cNvCxnSpPr>
              <a:cxnSpLocks/>
            </p:cNvCxnSpPr>
            <p:nvPr/>
          </p:nvCxnSpPr>
          <p:spPr>
            <a:xfrm>
              <a:off x="9426924" y="426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19A5E59-4A4E-45E5-BCE1-0D955C8B6E5F}"/>
                </a:ext>
              </a:extLst>
            </p:cNvPr>
            <p:cNvCxnSpPr>
              <a:cxnSpLocks/>
            </p:cNvCxnSpPr>
            <p:nvPr/>
          </p:nvCxnSpPr>
          <p:spPr>
            <a:xfrm rot="-5400000">
              <a:off x="9156921" y="399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892B90AE-862A-4C41-97B4-31856D102354}"/>
                </a:ext>
              </a:extLst>
            </p:cNvPr>
            <p:cNvCxnSpPr>
              <a:cxnSpLocks/>
            </p:cNvCxnSpPr>
            <p:nvPr/>
          </p:nvCxnSpPr>
          <p:spPr>
            <a:xfrm rot="8100000">
              <a:off x="8966003" y="4456532"/>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B27F53C-DF10-4AC7-8C2A-369A608CA389}"/>
                    </a:ext>
                  </a:extLst>
                </p:cNvPr>
                <p:cNvSpPr/>
                <p:nvPr/>
              </p:nvSpPr>
              <p:spPr>
                <a:xfrm>
                  <a:off x="9288607" y="4214480"/>
                  <a:ext cx="4083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𝑂</m:t>
                        </m:r>
                      </m:oMath>
                    </m:oMathPara>
                  </a14:m>
                  <a:endParaRPr lang="zh-CN" altLang="en-US" dirty="0">
                    <a:solidFill>
                      <a:schemeClr val="accent1">
                        <a:lumMod val="75000"/>
                      </a:schemeClr>
                    </a:solidFill>
                  </a:endParaRPr>
                </a:p>
              </p:txBody>
            </p:sp>
          </mc:Choice>
          <mc:Fallback xmlns="">
            <p:sp>
              <p:nvSpPr>
                <p:cNvPr id="13" name="矩形 12">
                  <a:extLst>
                    <a:ext uri="{FF2B5EF4-FFF2-40B4-BE49-F238E27FC236}">
                      <a16:creationId xmlns:a16="http://schemas.microsoft.com/office/drawing/2014/main" id="{CB27F53C-DF10-4AC7-8C2A-369A608CA389}"/>
                    </a:ext>
                  </a:extLst>
                </p:cNvPr>
                <p:cNvSpPr>
                  <a:spLocks noRot="1" noChangeAspect="1" noMove="1" noResize="1" noEditPoints="1" noAdjustHandles="1" noChangeArrowheads="1" noChangeShapeType="1" noTextEdit="1"/>
                </p:cNvSpPr>
                <p:nvPr/>
              </p:nvSpPr>
              <p:spPr>
                <a:xfrm>
                  <a:off x="9288607" y="4214480"/>
                  <a:ext cx="40831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37B831F8-545E-4F49-A4FC-FCE93E96AA37}"/>
                    </a:ext>
                  </a:extLst>
                </p:cNvPr>
                <p:cNvSpPr/>
                <p:nvPr/>
              </p:nvSpPr>
              <p:spPr>
                <a:xfrm>
                  <a:off x="11344320" y="4214480"/>
                  <a:ext cx="377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dirty="0">
                    <a:solidFill>
                      <a:schemeClr val="accent1">
                        <a:lumMod val="75000"/>
                      </a:schemeClr>
                    </a:solidFill>
                  </a:endParaRPr>
                </a:p>
              </p:txBody>
            </p:sp>
          </mc:Choice>
          <mc:Fallback xmlns="">
            <p:sp>
              <p:nvSpPr>
                <p:cNvPr id="14" name="矩形 13">
                  <a:extLst>
                    <a:ext uri="{FF2B5EF4-FFF2-40B4-BE49-F238E27FC236}">
                      <a16:creationId xmlns:a16="http://schemas.microsoft.com/office/drawing/2014/main" id="{37B831F8-545E-4F49-A4FC-FCE93E96AA37}"/>
                    </a:ext>
                  </a:extLst>
                </p:cNvPr>
                <p:cNvSpPr>
                  <a:spLocks noRot="1" noChangeAspect="1" noMove="1" noResize="1" noEditPoints="1" noAdjustHandles="1" noChangeArrowheads="1" noChangeShapeType="1" noTextEdit="1"/>
                </p:cNvSpPr>
                <p:nvPr/>
              </p:nvSpPr>
              <p:spPr>
                <a:xfrm>
                  <a:off x="11344320" y="4214480"/>
                  <a:ext cx="377603"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57DB132-6610-4B8A-8FF1-6352EFA9C775}"/>
                    </a:ext>
                  </a:extLst>
                </p:cNvPr>
                <p:cNvSpPr/>
                <p:nvPr/>
              </p:nvSpPr>
              <p:spPr>
                <a:xfrm>
                  <a:off x="8175563" y="5150316"/>
                  <a:ext cx="3633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𝑧</m:t>
                        </m:r>
                      </m:oMath>
                    </m:oMathPara>
                  </a14:m>
                  <a:endParaRPr lang="zh-CN" altLang="en-US" dirty="0">
                    <a:solidFill>
                      <a:schemeClr val="accent1">
                        <a:lumMod val="75000"/>
                      </a:schemeClr>
                    </a:solidFill>
                  </a:endParaRPr>
                </a:p>
              </p:txBody>
            </p:sp>
          </mc:Choice>
          <mc:Fallback xmlns="">
            <p:sp>
              <p:nvSpPr>
                <p:cNvPr id="16" name="矩形 15">
                  <a:extLst>
                    <a:ext uri="{FF2B5EF4-FFF2-40B4-BE49-F238E27FC236}">
                      <a16:creationId xmlns:a16="http://schemas.microsoft.com/office/drawing/2014/main" id="{157DB132-6610-4B8A-8FF1-6352EFA9C775}"/>
                    </a:ext>
                  </a:extLst>
                </p:cNvPr>
                <p:cNvSpPr>
                  <a:spLocks noRot="1" noChangeAspect="1" noMove="1" noResize="1" noEditPoints="1" noAdjustHandles="1" noChangeArrowheads="1" noChangeShapeType="1" noTextEdit="1"/>
                </p:cNvSpPr>
                <p:nvPr/>
              </p:nvSpPr>
              <p:spPr>
                <a:xfrm>
                  <a:off x="8175563" y="5150316"/>
                  <a:ext cx="36336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39643E6-40C9-4614-8439-AAB997E82327}"/>
                    </a:ext>
                  </a:extLst>
                </p:cNvPr>
                <p:cNvSpPr/>
                <p:nvPr/>
              </p:nvSpPr>
              <p:spPr>
                <a:xfrm>
                  <a:off x="9099805" y="1971177"/>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dirty="0">
                    <a:solidFill>
                      <a:schemeClr val="accent1">
                        <a:lumMod val="75000"/>
                      </a:schemeClr>
                    </a:solidFill>
                  </a:endParaRPr>
                </a:p>
              </p:txBody>
            </p:sp>
          </mc:Choice>
          <mc:Fallback xmlns="">
            <p:sp>
              <p:nvSpPr>
                <p:cNvPr id="17" name="矩形 16">
                  <a:extLst>
                    <a:ext uri="{FF2B5EF4-FFF2-40B4-BE49-F238E27FC236}">
                      <a16:creationId xmlns:a16="http://schemas.microsoft.com/office/drawing/2014/main" id="{D39643E6-40C9-4614-8439-AAB997E82327}"/>
                    </a:ext>
                  </a:extLst>
                </p:cNvPr>
                <p:cNvSpPr>
                  <a:spLocks noRot="1" noChangeAspect="1" noMove="1" noResize="1" noEditPoints="1" noAdjustHandles="1" noChangeArrowheads="1" noChangeShapeType="1" noTextEdit="1"/>
                </p:cNvSpPr>
                <p:nvPr/>
              </p:nvSpPr>
              <p:spPr>
                <a:xfrm>
                  <a:off x="9099805" y="1971177"/>
                  <a:ext cx="381002" cy="369332"/>
                </a:xfrm>
                <a:prstGeom prst="rect">
                  <a:avLst/>
                </a:prstGeom>
                <a:blipFill>
                  <a:blip r:embed="rId7"/>
                  <a:stretch>
                    <a:fillRect b="-6557"/>
                  </a:stretch>
                </a:blipFill>
              </p:spPr>
              <p:txBody>
                <a:bodyPr/>
                <a:lstStyle/>
                <a:p>
                  <a:r>
                    <a:rPr lang="zh-CN" altLang="en-US">
                      <a:noFill/>
                    </a:rPr>
                    <a:t> </a:t>
                  </a:r>
                </a:p>
              </p:txBody>
            </p:sp>
          </mc:Fallback>
        </mc:AlternateContent>
        <p:sp>
          <p:nvSpPr>
            <p:cNvPr id="37" name="任意多边形: 形状 36">
              <a:extLst>
                <a:ext uri="{FF2B5EF4-FFF2-40B4-BE49-F238E27FC236}">
                  <a16:creationId xmlns:a16="http://schemas.microsoft.com/office/drawing/2014/main" id="{2AB3F854-69AD-4535-9F05-60213C45CEC8}"/>
                </a:ext>
              </a:extLst>
            </p:cNvPr>
            <p:cNvSpPr/>
            <p:nvPr/>
          </p:nvSpPr>
          <p:spPr>
            <a:xfrm>
              <a:off x="8874177" y="2968052"/>
              <a:ext cx="2203554" cy="1761298"/>
            </a:xfrm>
            <a:custGeom>
              <a:avLst/>
              <a:gdLst>
                <a:gd name="connsiteX0" fmla="*/ 0 w 2203554"/>
                <a:gd name="connsiteY0" fmla="*/ 0 h 1761298"/>
                <a:gd name="connsiteX1" fmla="*/ 337279 w 2203554"/>
                <a:gd name="connsiteY1" fmla="*/ 479686 h 1761298"/>
                <a:gd name="connsiteX2" fmla="*/ 1094282 w 2203554"/>
                <a:gd name="connsiteY2" fmla="*/ 914400 h 1761298"/>
                <a:gd name="connsiteX3" fmla="*/ 1671403 w 2203554"/>
                <a:gd name="connsiteY3" fmla="*/ 1656414 h 1761298"/>
                <a:gd name="connsiteX4" fmla="*/ 2203554 w 2203554"/>
                <a:gd name="connsiteY4" fmla="*/ 1738859 h 1761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554" h="1761298">
                  <a:moveTo>
                    <a:pt x="0" y="0"/>
                  </a:moveTo>
                  <a:cubicBezTo>
                    <a:pt x="77449" y="163643"/>
                    <a:pt x="154899" y="327286"/>
                    <a:pt x="337279" y="479686"/>
                  </a:cubicBezTo>
                  <a:cubicBezTo>
                    <a:pt x="519659" y="632086"/>
                    <a:pt x="871928" y="718279"/>
                    <a:pt x="1094282" y="914400"/>
                  </a:cubicBezTo>
                  <a:cubicBezTo>
                    <a:pt x="1316636" y="1110521"/>
                    <a:pt x="1486525" y="1519004"/>
                    <a:pt x="1671403" y="1656414"/>
                  </a:cubicBezTo>
                  <a:cubicBezTo>
                    <a:pt x="1856281" y="1793824"/>
                    <a:pt x="2029917" y="1766341"/>
                    <a:pt x="2203554" y="1738859"/>
                  </a:cubicBezTo>
                </a:path>
              </a:pathLst>
            </a:cu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BE469E6A-C286-430D-83CC-DB592FB4D45D}"/>
                </a:ext>
              </a:extLst>
            </p:cNvPr>
            <p:cNvGrpSpPr/>
            <p:nvPr/>
          </p:nvGrpSpPr>
          <p:grpSpPr>
            <a:xfrm>
              <a:off x="8418713" y="2643520"/>
              <a:ext cx="1435038" cy="837139"/>
              <a:chOff x="8418713" y="2643520"/>
              <a:chExt cx="1435038" cy="837139"/>
            </a:xfrm>
          </p:grpSpPr>
          <p:grpSp>
            <p:nvGrpSpPr>
              <p:cNvPr id="25" name="组合 24">
                <a:extLst>
                  <a:ext uri="{FF2B5EF4-FFF2-40B4-BE49-F238E27FC236}">
                    <a16:creationId xmlns:a16="http://schemas.microsoft.com/office/drawing/2014/main" id="{2C9CCDB4-E98F-4059-9383-623696DD685F}"/>
                  </a:ext>
                </a:extLst>
              </p:cNvPr>
              <p:cNvGrpSpPr/>
              <p:nvPr/>
            </p:nvGrpSpPr>
            <p:grpSpPr>
              <a:xfrm>
                <a:off x="8618254" y="2643520"/>
                <a:ext cx="1235497" cy="837139"/>
                <a:chOff x="8712380" y="2338188"/>
                <a:chExt cx="1235497" cy="837139"/>
              </a:xfrm>
            </p:grpSpPr>
            <p:sp>
              <p:nvSpPr>
                <p:cNvPr id="18" name="立方体 17">
                  <a:extLst>
                    <a:ext uri="{FF2B5EF4-FFF2-40B4-BE49-F238E27FC236}">
                      <a16:creationId xmlns:a16="http://schemas.microsoft.com/office/drawing/2014/main" id="{73E7C04B-91F6-4133-BA8A-C851DDE02E09}"/>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63A6002B-0422-439F-BCBE-823779249FA0}"/>
                    </a:ext>
                  </a:extLst>
                </p:cNvPr>
                <p:cNvCxnSpPr/>
                <p:nvPr/>
              </p:nvCxnSpPr>
              <p:spPr>
                <a:xfrm>
                  <a:off x="8976924" y="2677555"/>
                  <a:ext cx="720000" cy="0"/>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ACB88AC1-5F48-4440-9952-330210AB292C}"/>
                        </a:ext>
                      </a:extLst>
                    </p:cNvPr>
                    <p:cNvSpPr/>
                    <p:nvPr/>
                  </p:nvSpPr>
                  <p:spPr>
                    <a:xfrm>
                      <a:off x="8712380" y="2805995"/>
                      <a:ext cx="4371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3" name="矩形 22">
                      <a:extLst>
                        <a:ext uri="{FF2B5EF4-FFF2-40B4-BE49-F238E27FC236}">
                          <a16:creationId xmlns:a16="http://schemas.microsoft.com/office/drawing/2014/main" id="{ACB88AC1-5F48-4440-9952-330210AB292C}"/>
                        </a:ext>
                      </a:extLst>
                    </p:cNvPr>
                    <p:cNvSpPr>
                      <a:spLocks noRot="1" noChangeAspect="1" noMove="1" noResize="1" noEditPoints="1" noAdjustHandles="1" noChangeArrowheads="1" noChangeShapeType="1" noTextEdit="1"/>
                    </p:cNvSpPr>
                    <p:nvPr/>
                  </p:nvSpPr>
                  <p:spPr>
                    <a:xfrm>
                      <a:off x="8712380" y="2805995"/>
                      <a:ext cx="437171"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9082C3E5-DF14-404C-98C6-4E5C4CD6E0F2}"/>
                        </a:ext>
                      </a:extLst>
                    </p:cNvPr>
                    <p:cNvSpPr/>
                    <p:nvPr/>
                  </p:nvSpPr>
                  <p:spPr>
                    <a:xfrm>
                      <a:off x="9449599" y="2338188"/>
                      <a:ext cx="4982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4" name="矩形 23">
                      <a:extLst>
                        <a:ext uri="{FF2B5EF4-FFF2-40B4-BE49-F238E27FC236}">
                          <a16:creationId xmlns:a16="http://schemas.microsoft.com/office/drawing/2014/main" id="{9082C3E5-DF14-404C-98C6-4E5C4CD6E0F2}"/>
                        </a:ext>
                      </a:extLst>
                    </p:cNvPr>
                    <p:cNvSpPr>
                      <a:spLocks noRot="1" noChangeAspect="1" noMove="1" noResize="1" noEditPoints="1" noAdjustHandles="1" noChangeArrowheads="1" noChangeShapeType="1" noTextEdit="1"/>
                    </p:cNvSpPr>
                    <p:nvPr/>
                  </p:nvSpPr>
                  <p:spPr>
                    <a:xfrm>
                      <a:off x="9449599" y="2338188"/>
                      <a:ext cx="498278" cy="369332"/>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901F606A-B990-4E3C-A222-14EF14EDEC60}"/>
                      </a:ext>
                    </a:extLst>
                  </p:cNvPr>
                  <p:cNvSpPr/>
                  <p:nvPr/>
                </p:nvSpPr>
                <p:spPr>
                  <a:xfrm>
                    <a:off x="8418713" y="2646640"/>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1</m:t>
                          </m:r>
                        </m:oMath>
                      </m:oMathPara>
                    </a14:m>
                    <a:endParaRPr lang="zh-CN" altLang="en-US" dirty="0">
                      <a:solidFill>
                        <a:schemeClr val="accent1">
                          <a:lumMod val="75000"/>
                        </a:schemeClr>
                      </a:solidFill>
                    </a:endParaRPr>
                  </a:p>
                </p:txBody>
              </p:sp>
            </mc:Choice>
            <mc:Fallback xmlns="">
              <p:sp>
                <p:nvSpPr>
                  <p:cNvPr id="38" name="矩形 37">
                    <a:extLst>
                      <a:ext uri="{FF2B5EF4-FFF2-40B4-BE49-F238E27FC236}">
                        <a16:creationId xmlns:a16="http://schemas.microsoft.com/office/drawing/2014/main" id="{901F606A-B990-4E3C-A222-14EF14EDEC60}"/>
                      </a:ext>
                    </a:extLst>
                  </p:cNvPr>
                  <p:cNvSpPr>
                    <a:spLocks noRot="1" noChangeAspect="1" noMove="1" noResize="1" noEditPoints="1" noAdjustHandles="1" noChangeArrowheads="1" noChangeShapeType="1" noTextEdit="1"/>
                  </p:cNvSpPr>
                  <p:nvPr/>
                </p:nvSpPr>
                <p:spPr>
                  <a:xfrm>
                    <a:off x="8418713" y="2646640"/>
                    <a:ext cx="375423" cy="369332"/>
                  </a:xfrm>
                  <a:prstGeom prst="rect">
                    <a:avLst/>
                  </a:prstGeom>
                  <a:blipFill>
                    <a:blip r:embed="rId10"/>
                    <a:stretch>
                      <a:fillRect/>
                    </a:stretch>
                  </a:blipFill>
                </p:spPr>
                <p:txBody>
                  <a:bodyPr/>
                  <a:lstStyle/>
                  <a:p>
                    <a:r>
                      <a:rPr lang="zh-CN" altLang="en-US">
                        <a:noFill/>
                      </a:rPr>
                      <a:t> </a:t>
                    </a:r>
                  </a:p>
                </p:txBody>
              </p:sp>
            </mc:Fallback>
          </mc:AlternateContent>
        </p:grpSp>
        <p:grpSp>
          <p:nvGrpSpPr>
            <p:cNvPr id="41" name="组合 40">
              <a:extLst>
                <a:ext uri="{FF2B5EF4-FFF2-40B4-BE49-F238E27FC236}">
                  <a16:creationId xmlns:a16="http://schemas.microsoft.com/office/drawing/2014/main" id="{B6042F7A-565A-468D-9364-5C9797D8967D}"/>
                </a:ext>
              </a:extLst>
            </p:cNvPr>
            <p:cNvGrpSpPr/>
            <p:nvPr/>
          </p:nvGrpSpPr>
          <p:grpSpPr>
            <a:xfrm>
              <a:off x="10677403" y="4265613"/>
              <a:ext cx="1312794" cy="936611"/>
              <a:chOff x="10677403" y="4265613"/>
              <a:chExt cx="1312794" cy="936611"/>
            </a:xfrm>
          </p:grpSpPr>
          <p:grpSp>
            <p:nvGrpSpPr>
              <p:cNvPr id="26" name="组合 25">
                <a:extLst>
                  <a:ext uri="{FF2B5EF4-FFF2-40B4-BE49-F238E27FC236}">
                    <a16:creationId xmlns:a16="http://schemas.microsoft.com/office/drawing/2014/main" id="{D2437CCC-857A-4D56-BBA8-CB09658183C4}"/>
                  </a:ext>
                </a:extLst>
              </p:cNvPr>
              <p:cNvGrpSpPr/>
              <p:nvPr/>
            </p:nvGrpSpPr>
            <p:grpSpPr>
              <a:xfrm>
                <a:off x="10803539" y="4463560"/>
                <a:ext cx="1186658" cy="738664"/>
                <a:chOff x="8712380" y="2436663"/>
                <a:chExt cx="1186658" cy="738664"/>
              </a:xfrm>
            </p:grpSpPr>
            <p:sp>
              <p:nvSpPr>
                <p:cNvPr id="27" name="立方体 26">
                  <a:extLst>
                    <a:ext uri="{FF2B5EF4-FFF2-40B4-BE49-F238E27FC236}">
                      <a16:creationId xmlns:a16="http://schemas.microsoft.com/office/drawing/2014/main" id="{2A859B68-49D0-4CCC-9B3A-FB705023034F}"/>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77F62385-64EF-4181-9EFE-22BF47C1B611}"/>
                    </a:ext>
                  </a:extLst>
                </p:cNvPr>
                <p:cNvCxnSpPr>
                  <a:cxnSpLocks/>
                </p:cNvCxnSpPr>
                <p:nvPr/>
              </p:nvCxnSpPr>
              <p:spPr>
                <a:xfrm>
                  <a:off x="8976924" y="2677555"/>
                  <a:ext cx="720000" cy="225512"/>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F4B3A70F-7811-4011-AE6A-730D9F08CF72}"/>
                        </a:ext>
                      </a:extLst>
                    </p:cNvPr>
                    <p:cNvSpPr/>
                    <p:nvPr/>
                  </p:nvSpPr>
                  <p:spPr>
                    <a:xfrm>
                      <a:off x="8712380" y="2805995"/>
                      <a:ext cx="4424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29" name="矩形 28">
                      <a:extLst>
                        <a:ext uri="{FF2B5EF4-FFF2-40B4-BE49-F238E27FC236}">
                          <a16:creationId xmlns:a16="http://schemas.microsoft.com/office/drawing/2014/main" id="{F4B3A70F-7811-4011-AE6A-730D9F08CF72}"/>
                        </a:ext>
                      </a:extLst>
                    </p:cNvPr>
                    <p:cNvSpPr>
                      <a:spLocks noRot="1" noChangeAspect="1" noMove="1" noResize="1" noEditPoints="1" noAdjustHandles="1" noChangeArrowheads="1" noChangeShapeType="1" noTextEdit="1"/>
                    </p:cNvSpPr>
                    <p:nvPr/>
                  </p:nvSpPr>
                  <p:spPr>
                    <a:xfrm>
                      <a:off x="8712380" y="2805995"/>
                      <a:ext cx="442493"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6C013957-2ED8-472A-AF09-4999F25F0196}"/>
                        </a:ext>
                      </a:extLst>
                    </p:cNvPr>
                    <p:cNvSpPr/>
                    <p:nvPr/>
                  </p:nvSpPr>
                  <p:spPr>
                    <a:xfrm>
                      <a:off x="9395439" y="2532026"/>
                      <a:ext cx="5035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30" name="矩形 29">
                      <a:extLst>
                        <a:ext uri="{FF2B5EF4-FFF2-40B4-BE49-F238E27FC236}">
                          <a16:creationId xmlns:a16="http://schemas.microsoft.com/office/drawing/2014/main" id="{6C013957-2ED8-472A-AF09-4999F25F0196}"/>
                        </a:ext>
                      </a:extLst>
                    </p:cNvPr>
                    <p:cNvSpPr>
                      <a:spLocks noRot="1" noChangeAspect="1" noMove="1" noResize="1" noEditPoints="1" noAdjustHandles="1" noChangeArrowheads="1" noChangeShapeType="1" noTextEdit="1"/>
                    </p:cNvSpPr>
                    <p:nvPr/>
                  </p:nvSpPr>
                  <p:spPr>
                    <a:xfrm>
                      <a:off x="9395439" y="2532026"/>
                      <a:ext cx="503599" cy="369332"/>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8CD1866A-531E-4B6B-B103-EC57206AD458}"/>
                      </a:ext>
                    </a:extLst>
                  </p:cNvPr>
                  <p:cNvSpPr/>
                  <p:nvPr/>
                </p:nvSpPr>
                <p:spPr>
                  <a:xfrm>
                    <a:off x="10677403" y="4265613"/>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2</m:t>
                          </m:r>
                        </m:oMath>
                      </m:oMathPara>
                    </a14:m>
                    <a:endParaRPr lang="zh-CN" altLang="en-US" dirty="0">
                      <a:solidFill>
                        <a:schemeClr val="accent1">
                          <a:lumMod val="75000"/>
                        </a:schemeClr>
                      </a:solidFill>
                    </a:endParaRPr>
                  </a:p>
                </p:txBody>
              </p:sp>
            </mc:Choice>
            <mc:Fallback xmlns="">
              <p:sp>
                <p:nvSpPr>
                  <p:cNvPr id="39" name="矩形 38">
                    <a:extLst>
                      <a:ext uri="{FF2B5EF4-FFF2-40B4-BE49-F238E27FC236}">
                        <a16:creationId xmlns:a16="http://schemas.microsoft.com/office/drawing/2014/main" id="{8CD1866A-531E-4B6B-B103-EC57206AD458}"/>
                      </a:ext>
                    </a:extLst>
                  </p:cNvPr>
                  <p:cNvSpPr>
                    <a:spLocks noRot="1" noChangeAspect="1" noMove="1" noResize="1" noEditPoints="1" noAdjustHandles="1" noChangeArrowheads="1" noChangeShapeType="1" noTextEdit="1"/>
                  </p:cNvSpPr>
                  <p:nvPr/>
                </p:nvSpPr>
                <p:spPr>
                  <a:xfrm>
                    <a:off x="10677403" y="4265613"/>
                    <a:ext cx="375423" cy="369332"/>
                  </a:xfrm>
                  <a:prstGeom prst="rect">
                    <a:avLst/>
                  </a:prstGeom>
                  <a:blipFill>
                    <a:blip r:embed="rId13"/>
                    <a:stretch>
                      <a:fillRect/>
                    </a:stretch>
                  </a:blipFill>
                </p:spPr>
                <p:txBody>
                  <a:bodyPr/>
                  <a:lstStyle/>
                  <a:p>
                    <a:r>
                      <a:rPr lang="zh-CN" altLang="en-US">
                        <a:noFill/>
                      </a:rPr>
                      <a:t> </a:t>
                    </a:r>
                  </a:p>
                </p:txBody>
              </p:sp>
            </mc:Fallback>
          </mc:AlternateContent>
        </p:grpSp>
      </p:grpSp>
    </p:spTree>
    <p:extLst>
      <p:ext uri="{BB962C8B-B14F-4D97-AF65-F5344CB8AC3E}">
        <p14:creationId xmlns:p14="http://schemas.microsoft.com/office/powerpoint/2010/main" val="21386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b="1" dirty="0">
                <a:solidFill>
                  <a:schemeClr val="accent1"/>
                </a:solidFill>
              </a:rPr>
              <a:t>NS</a:t>
            </a:r>
            <a:r>
              <a:rPr kumimoji="1" lang="zh-CN" altLang="en-US" b="1" dirty="0">
                <a:solidFill>
                  <a:schemeClr val="accent1"/>
                </a:solidFill>
              </a:rPr>
              <a:t>方程的推导</a:t>
            </a:r>
            <a:endParaRPr kumimoji="1" lang="en-US" altLang="zh-CN" b="1" dirty="0">
              <a:solidFill>
                <a:schemeClr val="accent1"/>
              </a:solidFill>
            </a:endParaRPr>
          </a:p>
          <a:p>
            <a:pPr lvl="1"/>
            <a:r>
              <a:rPr kumimoji="1" lang="en-US" altLang="zh-CN" dirty="0"/>
              <a:t>NS</a:t>
            </a:r>
            <a:r>
              <a:rPr kumimoji="1" lang="zh-CN" altLang="en-US" dirty="0"/>
              <a:t>方程求解</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1085016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en-US" altLang="zh-CN" dirty="0"/>
              <a:t>NS </a:t>
            </a:r>
            <a:r>
              <a:rPr lang="zh-CN" altLang="en-US" dirty="0"/>
              <a:t>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normAutofit/>
              </a:bodyPr>
              <a:lstStyle/>
              <a:p>
                <a:r>
                  <a:rPr lang="zh-CN" altLang="en-US" dirty="0"/>
                  <a:t>动量方程</a:t>
                </a:r>
                <a:endParaRPr lang="en-US" altLang="zh-CN" dirty="0"/>
              </a:p>
              <a:p>
                <a:pPr lvl="1"/>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f>
                      <m:fPr>
                        <m:ctrlPr>
                          <a:rPr lang="en-US" altLang="zh-CN" i="1">
                            <a:solidFill>
                              <a:schemeClr val="tx1"/>
                            </a:solidFill>
                            <a:latin typeface="Cambria Math" panose="02040503050406030204" pitchFamily="18" charset="0"/>
                            <a:ea typeface="Cambria Math" panose="02040503050406030204" pitchFamily="18" charset="0"/>
                          </a:rPr>
                        </m:ctrlPr>
                      </m:fPr>
                      <m:num>
                        <m:r>
                          <a:rPr lang="en-US" altLang="zh-CN" i="1">
                            <a:solidFill>
                              <a:schemeClr val="tx1"/>
                            </a:solidFill>
                            <a:latin typeface="Cambria Math" panose="02040503050406030204" pitchFamily="18" charset="0"/>
                            <a:ea typeface="Cambria Math" panose="02040503050406030204" pitchFamily="18" charset="0"/>
                          </a:rPr>
                          <m:t>1</m:t>
                        </m:r>
                      </m:num>
                      <m:den>
                        <m:r>
                          <a:rPr lang="zh-CN" altLang="en-US" i="1">
                            <a:solidFill>
                              <a:schemeClr val="tx1"/>
                            </a:solidFill>
                            <a:latin typeface="Cambria Math" panose="02040503050406030204" pitchFamily="18" charset="0"/>
                            <a:ea typeface="Cambria Math" panose="02040503050406030204" pitchFamily="18" charset="0"/>
                          </a:rPr>
                          <m:t>𝜌</m:t>
                        </m:r>
                      </m:den>
                    </m:f>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𝑣</m:t>
                    </m:r>
                    <m:r>
                      <a:rPr lang="zh-CN" altLang="en-US" i="1">
                        <a:solidFill>
                          <a:schemeClr val="tx1"/>
                        </a:solidFill>
                        <a:latin typeface="Cambria Math" panose="02040503050406030204" pitchFamily="18" charset="0"/>
                        <a:ea typeface="Cambria Math" panose="02040503050406030204" pitchFamily="18" charset="0"/>
                      </a:rPr>
                      <m:t>∆</m:t>
                    </m:r>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a14:m>
                <a:endParaRPr lang="en-US" altLang="zh-CN" dirty="0"/>
              </a:p>
              <a:p>
                <a:endParaRPr lang="en-US" altLang="zh-CN" b="0" dirty="0"/>
              </a:p>
              <a:p>
                <a:endParaRPr lang="en-US" altLang="zh-CN" dirty="0"/>
              </a:p>
              <a:p>
                <a:r>
                  <a:rPr lang="zh-CN" altLang="en-US" b="0" dirty="0"/>
                  <a:t>质量</a:t>
                </a:r>
                <a:r>
                  <a:rPr lang="zh-CN" altLang="en-US" dirty="0"/>
                  <a:t>守恒方程</a:t>
                </a:r>
                <a:endParaRPr lang="en-US" altLang="zh-CN" i="1" dirty="0">
                  <a:latin typeface="Cambria Math" panose="02040503050406030204" pitchFamily="18" charset="0"/>
                </a:endParaRPr>
              </a:p>
              <a:p>
                <a:pPr lvl="1"/>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=0</m:t>
                    </m:r>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D5B88EF4-2F27-4F3C-8D24-C8F0D3B41492}"/>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15BECD1-B1BA-4D40-81BE-855430B1ACA5}"/>
                  </a:ext>
                </a:extLst>
              </p:cNvPr>
              <p:cNvSpPr/>
              <p:nvPr/>
            </p:nvSpPr>
            <p:spPr>
              <a:xfrm>
                <a:off x="6468094" y="2203448"/>
                <a:ext cx="6096000" cy="2031325"/>
              </a:xfrm>
              <a:prstGeom prst="rect">
                <a:avLst/>
              </a:prstGeom>
            </p:spPr>
            <p:txBody>
              <a:bodyPr>
                <a:spAutoFit/>
              </a:bodyPr>
              <a:lstStyle/>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74295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4" name="矩形 3">
                <a:extLst>
                  <a:ext uri="{FF2B5EF4-FFF2-40B4-BE49-F238E27FC236}">
                    <a16:creationId xmlns:a16="http://schemas.microsoft.com/office/drawing/2014/main" id="{A15BECD1-B1BA-4D40-81BE-855430B1ACA5}"/>
                  </a:ext>
                </a:extLst>
              </p:cNvPr>
              <p:cNvSpPr>
                <a:spLocks noRot="1" noChangeAspect="1" noMove="1" noResize="1" noEditPoints="1" noAdjustHandles="1" noChangeArrowheads="1" noChangeShapeType="1" noTextEdit="1"/>
              </p:cNvSpPr>
              <p:nvPr/>
            </p:nvSpPr>
            <p:spPr>
              <a:xfrm>
                <a:off x="6468094" y="2203448"/>
                <a:ext cx="6096000" cy="2031325"/>
              </a:xfrm>
              <a:prstGeom prst="rect">
                <a:avLst/>
              </a:prstGeom>
              <a:blipFill>
                <a:blip r:embed="rId4"/>
                <a:stretch>
                  <a:fillRect t="-1497" b="-35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495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𝐹</m:t>
                        </m:r>
                      </m:e>
                    </m:acc>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endParaRPr lang="en-US" altLang="zh-CN" dirty="0"/>
              </a:p>
              <a:p>
                <a:pPr lvl="1"/>
                <a:r>
                  <a:rPr lang="zh-CN" altLang="en-US" dirty="0"/>
                  <a:t>压力：</a:t>
                </a:r>
                <a:endParaRPr lang="en-US" altLang="zh-CN" dirty="0"/>
              </a:p>
              <a:p>
                <a:pPr lvl="1"/>
                <a:r>
                  <a:rPr lang="zh-CN" altLang="en-US" dirty="0"/>
                  <a:t>黏力：</a:t>
                </a:r>
                <a:endParaRPr lang="en-US" altLang="zh-CN" dirty="0"/>
              </a:p>
              <a:p>
                <a14:m>
                  <m:oMath xmlns:m="http://schemas.openxmlformats.org/officeDocument/2006/math">
                    <m:r>
                      <a:rPr lang="en-US" altLang="zh-CN" i="1" smtClean="0">
                        <a:solidFill>
                          <a:schemeClr val="accent1"/>
                        </a:solidFill>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solidFill>
                          <a:schemeClr val="accent1"/>
                        </a:solidFill>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en-US" altLang="zh-CN" b="0" i="1" smtClean="0">
                            <a:solidFill>
                              <a:schemeClr val="accent1"/>
                            </a:solidFill>
                            <a:latin typeface="Cambria Math" panose="02040503050406030204" pitchFamily="18" charset="0"/>
                            <a:ea typeface="Cambria Math" panose="02040503050406030204" pitchFamily="18" charset="0"/>
                          </a:rPr>
                          <m:t>1</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rgbClr val="C00000"/>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rgbClr val="C00000"/>
                    </a:solidFill>
                  </a:rPr>
                  <a:t>（动力粘性系数）</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34B8D6C-0484-4DAC-91F0-932EFFDD0604}"/>
                  </a:ext>
                </a:extLst>
              </p:cNvPr>
              <p:cNvSpPr/>
              <p:nvPr/>
            </p:nvSpPr>
            <p:spPr>
              <a:xfrm>
                <a:off x="7071170" y="3730178"/>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xmlns="">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7071170" y="3730178"/>
                <a:ext cx="1110176" cy="461665"/>
              </a:xfrm>
              <a:prstGeom prst="rect">
                <a:avLst/>
              </a:prstGeom>
              <a:blipFill>
                <a:blip r:embed="rId4"/>
                <a:stretch>
                  <a:fillRect b="-9211"/>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93FE25B0-CC2D-44D8-8D32-353EDD01AFFD}"/>
              </a:ext>
            </a:extLst>
          </p:cNvPr>
          <p:cNvGrpSpPr/>
          <p:nvPr/>
        </p:nvGrpSpPr>
        <p:grpSpPr>
          <a:xfrm>
            <a:off x="7890955" y="4575040"/>
            <a:ext cx="3187091" cy="1465449"/>
            <a:chOff x="8246844" y="4782333"/>
            <a:chExt cx="3187091" cy="1465449"/>
          </a:xfrm>
        </p:grpSpPr>
        <p:sp>
          <p:nvSpPr>
            <p:cNvPr id="22" name="椭圆 21">
              <a:extLst>
                <a:ext uri="{FF2B5EF4-FFF2-40B4-BE49-F238E27FC236}">
                  <a16:creationId xmlns:a16="http://schemas.microsoft.com/office/drawing/2014/main" id="{99ABDF7C-6DAB-49F7-B863-F0E4254F6985}"/>
                </a:ext>
              </a:extLst>
            </p:cNvPr>
            <p:cNvSpPr/>
            <p:nvPr/>
          </p:nvSpPr>
          <p:spPr>
            <a:xfrm>
              <a:off x="9280722" y="492465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a:extLst>
                <a:ext uri="{FF2B5EF4-FFF2-40B4-BE49-F238E27FC236}">
                  <a16:creationId xmlns:a16="http://schemas.microsoft.com/office/drawing/2014/main" id="{8FD07725-CC68-4CD3-9AEB-D39A1F635C7D}"/>
                </a:ext>
              </a:extLst>
            </p:cNvPr>
            <p:cNvCxnSpPr/>
            <p:nvPr/>
          </p:nvCxnSpPr>
          <p:spPr>
            <a:xfrm flipV="1">
              <a:off x="9487820" y="4782333"/>
              <a:ext cx="818702" cy="33395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F50D65EF-9C64-406E-A47C-E9824FC0B109}"/>
                </a:ext>
              </a:extLst>
            </p:cNvPr>
            <p:cNvSpPr/>
            <p:nvPr/>
          </p:nvSpPr>
          <p:spPr>
            <a:xfrm>
              <a:off x="9484832" y="5340212"/>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箭头连接符 25">
              <a:extLst>
                <a:ext uri="{FF2B5EF4-FFF2-40B4-BE49-F238E27FC236}">
                  <a16:creationId xmlns:a16="http://schemas.microsoft.com/office/drawing/2014/main" id="{2006E2BA-B1CD-49DE-8ACE-21C4DA44F7EC}"/>
                </a:ext>
              </a:extLst>
            </p:cNvPr>
            <p:cNvCxnSpPr>
              <a:cxnSpLocks/>
            </p:cNvCxnSpPr>
            <p:nvPr/>
          </p:nvCxnSpPr>
          <p:spPr>
            <a:xfrm>
              <a:off x="9681965" y="5550783"/>
              <a:ext cx="793356" cy="22324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7630ACF0-DF23-42F2-AEC6-7483DC0B2864}"/>
                </a:ext>
              </a:extLst>
            </p:cNvPr>
            <p:cNvSpPr/>
            <p:nvPr/>
          </p:nvSpPr>
          <p:spPr>
            <a:xfrm>
              <a:off x="8246844" y="5878450"/>
              <a:ext cx="3187091" cy="369332"/>
            </a:xfrm>
            <a:prstGeom prst="rect">
              <a:avLst/>
            </a:prstGeom>
          </p:spPr>
          <p:txBody>
            <a:bodyPr wrap="none">
              <a:spAutoFit/>
            </a:bodyPr>
            <a:lstStyle/>
            <a:p>
              <a:r>
                <a:rPr lang="en-US" altLang="zh-CN" dirty="0"/>
                <a:t>Diffusion</a:t>
              </a:r>
              <a:r>
                <a:rPr lang="zh-CN" altLang="en-US" dirty="0"/>
                <a:t> </a:t>
              </a:r>
              <a:r>
                <a:rPr lang="en-US" altLang="zh-CN" dirty="0"/>
                <a:t>of (relative) velocities</a:t>
              </a:r>
            </a:p>
          </p:txBody>
        </p:sp>
      </p:grpSp>
      <p:sp>
        <p:nvSpPr>
          <p:cNvPr id="15" name="矩形: 圆角 14">
            <a:extLst>
              <a:ext uri="{FF2B5EF4-FFF2-40B4-BE49-F238E27FC236}">
                <a16:creationId xmlns:a16="http://schemas.microsoft.com/office/drawing/2014/main" id="{4F1A125A-C3BF-4119-A4CA-CC2927937461}"/>
              </a:ext>
            </a:extLst>
          </p:cNvPr>
          <p:cNvSpPr/>
          <p:nvPr/>
        </p:nvSpPr>
        <p:spPr>
          <a:xfrm>
            <a:off x="671908" y="5333540"/>
            <a:ext cx="6637762" cy="773962"/>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FB396FCC-485E-47CA-B8AE-E4B9BEC6C41C}"/>
              </a:ext>
            </a:extLst>
          </p:cNvPr>
          <p:cNvGrpSpPr/>
          <p:nvPr/>
        </p:nvGrpSpPr>
        <p:grpSpPr>
          <a:xfrm>
            <a:off x="8007649" y="2243140"/>
            <a:ext cx="2081212" cy="1758154"/>
            <a:chOff x="8007649" y="2243140"/>
            <a:chExt cx="2081212" cy="1758154"/>
          </a:xfrm>
        </p:grpSpPr>
        <p:sp>
          <p:nvSpPr>
            <p:cNvPr id="37" name="箭头: 右 36">
              <a:extLst>
                <a:ext uri="{FF2B5EF4-FFF2-40B4-BE49-F238E27FC236}">
                  <a16:creationId xmlns:a16="http://schemas.microsoft.com/office/drawing/2014/main" id="{3CE35CF6-8503-4535-9AA0-6AF7DFEEA047}"/>
                </a:ext>
              </a:extLst>
            </p:cNvPr>
            <p:cNvSpPr/>
            <p:nvPr/>
          </p:nvSpPr>
          <p:spPr>
            <a:xfrm rot="8344526">
              <a:off x="8157086" y="349120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0F6692B-BD77-4768-8444-7F96E7B32D72}"/>
                </a:ext>
              </a:extLst>
            </p:cNvPr>
            <p:cNvSpPr/>
            <p:nvPr/>
          </p:nvSpPr>
          <p:spPr>
            <a:xfrm>
              <a:off x="8845847" y="2919413"/>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8568432" y="2644776"/>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9188750" y="2474517"/>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9045873" y="2243140"/>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8229104" y="2312296"/>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8264229" y="2509839"/>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8007649" y="3094040"/>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9645950" y="3101977"/>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8398769" y="3550642"/>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9055398" y="3599658"/>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9405371" y="3522364"/>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9473162" y="3429994"/>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9272990" y="258922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987810B-88F2-4376-ACFF-1EE853E58CB4}"/>
                  </a:ext>
                </a:extLst>
              </p:cNvPr>
              <p:cNvSpPr/>
              <p:nvPr/>
            </p:nvSpPr>
            <p:spPr>
              <a:xfrm>
                <a:off x="2311185" y="2739924"/>
                <a:ext cx="63581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𝑚</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𝑔</m:t>
                          </m:r>
                        </m:e>
                      </m:acc>
                    </m:oMath>
                  </m:oMathPara>
                </a14:m>
                <a:endParaRPr lang="zh-CN" altLang="en-US" sz="2000" dirty="0"/>
              </a:p>
            </p:txBody>
          </p:sp>
        </mc:Choice>
        <mc:Fallback xmlns="">
          <p:sp>
            <p:nvSpPr>
              <p:cNvPr id="4" name="矩形 3">
                <a:extLst>
                  <a:ext uri="{FF2B5EF4-FFF2-40B4-BE49-F238E27FC236}">
                    <a16:creationId xmlns:a16="http://schemas.microsoft.com/office/drawing/2014/main" id="{5987810B-88F2-4376-ACFF-1EE853E58CB4}"/>
                  </a:ext>
                </a:extLst>
              </p:cNvPr>
              <p:cNvSpPr>
                <a:spLocks noRot="1" noChangeAspect="1" noMove="1" noResize="1" noEditPoints="1" noAdjustHandles="1" noChangeArrowheads="1" noChangeShapeType="1" noTextEdit="1"/>
              </p:cNvSpPr>
              <p:nvPr/>
            </p:nvSpPr>
            <p:spPr>
              <a:xfrm>
                <a:off x="2311185" y="2739924"/>
                <a:ext cx="635815" cy="400110"/>
              </a:xfrm>
              <a:prstGeom prst="rect">
                <a:avLst/>
              </a:prstGeom>
              <a:blipFill>
                <a:blip r:embed="rId6"/>
                <a:stretch>
                  <a:fillRect t="-18182" r="-46154"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AD590C04-9163-4411-AED8-5640263C043F}"/>
                  </a:ext>
                </a:extLst>
              </p:cNvPr>
              <p:cNvSpPr/>
              <p:nvPr/>
            </p:nvSpPr>
            <p:spPr>
              <a:xfrm>
                <a:off x="2311185" y="3455257"/>
                <a:ext cx="226754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r>
                        <m:rPr>
                          <m:sty m:val="p"/>
                        </m:rPr>
                        <a:rPr lang="zh-CN" altLang="en-US"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m:t>
                      </m:r>
                      <m:r>
                        <m:rPr>
                          <m:sty m:val="p"/>
                        </m:rPr>
                        <a:rPr lang="zh-CN" altLang="en-US" sz="2000" i="1">
                          <a:latin typeface="Cambria Math" panose="02040503050406030204" pitchFamily="18" charset="0"/>
                          <a:ea typeface="Cambria Math" panose="02040503050406030204" pitchFamily="18" charset="0"/>
                        </a:rPr>
                        <m:t>∇</m:t>
                      </m:r>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sSup>
                        <m:sSupPr>
                          <m:ctrlPr>
                            <a:rPr lang="en-US" altLang="zh-CN" sz="2000" i="1">
                              <a:latin typeface="Cambria Math" panose="02040503050406030204" pitchFamily="18" charset="0"/>
                              <a:ea typeface="Cambria Math" panose="02040503050406030204" pitchFamily="18" charset="0"/>
                            </a:rPr>
                          </m:ctrlPr>
                        </m:sSupPr>
                        <m:e>
                          <m:r>
                            <m:rPr>
                              <m:sty m:val="p"/>
                            </m:rPr>
                            <a:rPr lang="en-US" altLang="zh-CN" sz="2000" i="1">
                              <a:latin typeface="Cambria Math" panose="02040503050406030204" pitchFamily="18" charset="0"/>
                              <a:ea typeface="Cambria Math" panose="02040503050406030204" pitchFamily="18" charset="0"/>
                            </a:rPr>
                            <m:t>∇</m:t>
                          </m:r>
                        </m:e>
                        <m:sup>
                          <m:r>
                            <a:rPr lang="en-US" altLang="zh-CN" sz="2000" i="1">
                              <a:latin typeface="Cambria Math" panose="02040503050406030204" pitchFamily="18" charset="0"/>
                              <a:ea typeface="Cambria Math" panose="02040503050406030204" pitchFamily="18" charset="0"/>
                            </a:rPr>
                            <m:t>2</m:t>
                          </m:r>
                        </m:sup>
                      </m:sSup>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oMath>
                  </m:oMathPara>
                </a14:m>
                <a:endParaRPr lang="zh-CN" altLang="en-US" sz="2000" dirty="0"/>
              </a:p>
            </p:txBody>
          </p:sp>
        </mc:Choice>
        <mc:Fallback xmlns="">
          <p:sp>
            <p:nvSpPr>
              <p:cNvPr id="20" name="矩形 19">
                <a:extLst>
                  <a:ext uri="{FF2B5EF4-FFF2-40B4-BE49-F238E27FC236}">
                    <a16:creationId xmlns:a16="http://schemas.microsoft.com/office/drawing/2014/main" id="{AD590C04-9163-4411-AED8-5640263C043F}"/>
                  </a:ext>
                </a:extLst>
              </p:cNvPr>
              <p:cNvSpPr>
                <a:spLocks noRot="1" noChangeAspect="1" noMove="1" noResize="1" noEditPoints="1" noAdjustHandles="1" noChangeArrowheads="1" noChangeShapeType="1" noTextEdit="1"/>
              </p:cNvSpPr>
              <p:nvPr/>
            </p:nvSpPr>
            <p:spPr>
              <a:xfrm>
                <a:off x="2311185" y="3455257"/>
                <a:ext cx="2267544" cy="400110"/>
              </a:xfrm>
              <a:prstGeom prst="rect">
                <a:avLst/>
              </a:prstGeom>
              <a:blipFill>
                <a:blip r:embed="rId7"/>
                <a:stretch>
                  <a:fillRect b="-61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42A7FF3-ACE9-4034-B1CF-88BE18E9DF5E}"/>
                  </a:ext>
                </a:extLst>
              </p:cNvPr>
              <p:cNvSpPr/>
              <p:nvPr/>
            </p:nvSpPr>
            <p:spPr>
              <a:xfrm>
                <a:off x="2311185" y="3097590"/>
                <a:ext cx="957250" cy="400110"/>
              </a:xfrm>
              <a:prstGeom prst="rect">
                <a:avLst/>
              </a:prstGeom>
            </p:spPr>
            <p:txBody>
              <a:bodyPr wrap="none">
                <a:spAutoFit/>
              </a:bodyPr>
              <a:lstStyle/>
              <a:p>
                <a:pPr marL="0" lvl="1"/>
                <a14:m>
                  <m:oMathPara xmlns:m="http://schemas.openxmlformats.org/officeDocument/2006/math">
                    <m:oMathParaPr>
                      <m:jc m:val="left"/>
                    </m:oMathParaPr>
                    <m:oMath xmlns:m="http://schemas.openxmlformats.org/officeDocument/2006/math">
                      <m:r>
                        <a:rPr lang="en-US" altLang="zh-CN" sz="2000" b="0" i="0" smtClean="0">
                          <a:latin typeface="Cambria Math" panose="02040503050406030204" pitchFamily="18" charset="0"/>
                        </a:rPr>
                        <m:t>−</m:t>
                      </m:r>
                      <m:r>
                        <m:rPr>
                          <m:sty m:val="p"/>
                        </m:rPr>
                        <a:rPr lang="en-US" altLang="zh-CN" sz="2000" smtClean="0">
                          <a:latin typeface="Cambria Math" panose="02040503050406030204" pitchFamily="18" charset="0"/>
                        </a:rPr>
                        <m:t>∇</m:t>
                      </m:r>
                      <m:r>
                        <a:rPr lang="en-US" altLang="zh-CN" sz="2000" smtClean="0">
                          <a:latin typeface="Cambria Math" panose="02040503050406030204" pitchFamily="18" charset="0"/>
                        </a:rPr>
                        <m:t>𝑝</m:t>
                      </m:r>
                      <m:r>
                        <a:rPr lang="en-US" altLang="zh-CN" sz="2000" smtClean="0">
                          <a:latin typeface="Cambria Math" panose="02040503050406030204" pitchFamily="18" charset="0"/>
                        </a:rPr>
                        <m:t> </m:t>
                      </m:r>
                      <m:r>
                        <m:rPr>
                          <m:sty m:val="p"/>
                        </m:rPr>
                        <a:rPr lang="en-US" altLang="zh-CN" sz="2000">
                          <a:latin typeface="Cambria Math" panose="02040503050406030204" pitchFamily="18" charset="0"/>
                        </a:rPr>
                        <m:t>V</m:t>
                      </m:r>
                    </m:oMath>
                  </m:oMathPara>
                </a14:m>
                <a:endParaRPr lang="en-US" altLang="zh-CN" sz="2000" dirty="0"/>
              </a:p>
            </p:txBody>
          </p:sp>
        </mc:Choice>
        <mc:Fallback xmlns="">
          <p:sp>
            <p:nvSpPr>
              <p:cNvPr id="23" name="矩形 22">
                <a:extLst>
                  <a:ext uri="{FF2B5EF4-FFF2-40B4-BE49-F238E27FC236}">
                    <a16:creationId xmlns:a16="http://schemas.microsoft.com/office/drawing/2014/main" id="{142A7FF3-ACE9-4034-B1CF-88BE18E9DF5E}"/>
                  </a:ext>
                </a:extLst>
              </p:cNvPr>
              <p:cNvSpPr>
                <a:spLocks noRot="1" noChangeAspect="1" noMove="1" noResize="1" noEditPoints="1" noAdjustHandles="1" noChangeArrowheads="1" noChangeShapeType="1" noTextEdit="1"/>
              </p:cNvSpPr>
              <p:nvPr/>
            </p:nvSpPr>
            <p:spPr>
              <a:xfrm>
                <a:off x="2311185" y="3097590"/>
                <a:ext cx="957250" cy="400110"/>
              </a:xfrm>
              <a:prstGeom prst="rect">
                <a:avLst/>
              </a:prstGeom>
              <a:blipFill>
                <a:blip r:embed="rId8"/>
                <a:stretch>
                  <a:fillRect b="-75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423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animBg="1"/>
      <p:bldP spid="4" grpId="0"/>
      <p:bldP spid="20" grpId="0"/>
      <p:bldP spid="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lnSpcReduction="10000"/>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𝐷</m:t>
                          </m:r>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num>
                        <m:den>
                          <m:r>
                            <a:rPr lang="en-US" altLang="zh-CN" i="1">
                              <a:solidFill>
                                <a:srgbClr val="C00000"/>
                              </a:solidFill>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rgbClr val="C00000"/>
                              </a:solidFill>
                              <a:latin typeface="Cambria Math" panose="02040503050406030204" pitchFamily="18" charset="0"/>
                            </a:rPr>
                          </m:ctrlPr>
                        </m:fPr>
                        <m:num>
                          <m:r>
                            <a:rPr lang="zh-CN" altLang="en-US" i="1" smtClean="0">
                              <a:solidFill>
                                <a:srgbClr val="C00000"/>
                              </a:solidFill>
                              <a:latin typeface="Cambria Math" panose="02040503050406030204" pitchFamily="18" charset="0"/>
                            </a:rPr>
                            <m:t>𝜕</m:t>
                          </m:r>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num>
                        <m:den>
                          <m:r>
                            <a:rPr lang="zh-CN" altLang="en-US" i="1" smtClean="0">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𝑡</m:t>
                          </m:r>
                        </m:den>
                      </m:f>
                      <m:r>
                        <a:rPr lang="en-US" altLang="zh-CN" b="0" i="1" smtClean="0">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pPr marL="0" indent="0">
                  <a:buNone/>
                </a:pPr>
                <a:endParaRPr lang="en-US" altLang="zh-CN" dirty="0"/>
              </a:p>
              <a:p>
                <a:pPr marL="0" indent="0">
                  <a:buNone/>
                </a:pPr>
                <a14:m>
                  <m:oMathPara xmlns:m="http://schemas.openxmlformats.org/officeDocument/2006/math">
                    <m:oMathParaPr>
                      <m:jc m:val="centerGroup"/>
                    </m:oMathParaPr>
                    <m:oMath xmlns:m="http://schemas.openxmlformats.org/officeDocument/2006/math">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num>
                        <m:den>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𝑡</m:t>
                          </m:r>
                        </m:den>
                      </m:f>
                      <m:r>
                        <a:rPr lang="en-US" altLang="zh-CN" i="1">
                          <a:latin typeface="Cambria Math" panose="02040503050406030204" pitchFamily="18" charset="0"/>
                        </a:rPr>
                        <m:t>=</m:t>
                      </m:r>
                      <m:r>
                        <a:rPr lang="en-US" altLang="zh-CN" i="1">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solidFill>
                            <a:srgbClr val="92D050"/>
                          </a:solidFill>
                          <a:latin typeface="Cambria Math" panose="02040503050406030204" pitchFamily="18" charset="0"/>
                          <a:ea typeface="Cambria Math" panose="02040503050406030204" pitchFamily="18" charset="0"/>
                        </a:rPr>
                        <m:t>∙</m:t>
                      </m:r>
                      <m:r>
                        <m:rPr>
                          <m:sty m:val="p"/>
                        </m:rPr>
                        <a:rPr lang="en-US" altLang="zh-CN" i="1">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38198E3-BF39-4C6B-A72D-906262428E34}"/>
                  </a:ext>
                </a:extLst>
              </p:cNvPr>
              <p:cNvSpPr/>
              <p:nvPr/>
            </p:nvSpPr>
            <p:spPr>
              <a:xfrm>
                <a:off x="8336603" y="1793267"/>
                <a:ext cx="3226747" cy="10833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limLow>
                        <m:limLowPr>
                          <m:ctrlPr>
                            <a:rPr lang="en-US" altLang="zh-CN" sz="1600" i="1" smtClean="0">
                              <a:latin typeface="Cambria Math" panose="02040503050406030204" pitchFamily="18" charset="0"/>
                            </a:rPr>
                          </m:ctrlPr>
                        </m:limLowPr>
                        <m:e>
                          <m:groupChr>
                            <m:groupChrPr>
                              <m:chr m:val="⏟"/>
                              <m:ctrlPr>
                                <a:rPr lang="en-US" altLang="zh-CN" sz="1600" i="1" smtClean="0">
                                  <a:latin typeface="Cambria Math" panose="02040503050406030204" pitchFamily="18" charset="0"/>
                                </a:rPr>
                              </m:ctrlPr>
                            </m:groupChrPr>
                            <m:e>
                              <m:f>
                                <m:fPr>
                                  <m:ctrlPr>
                                    <a:rPr lang="en-US" altLang="zh-CN" sz="1600" i="1">
                                      <a:latin typeface="Cambria Math" panose="02040503050406030204" pitchFamily="18" charset="0"/>
                                    </a:rPr>
                                  </m:ctrlPr>
                                </m:fPr>
                                <m:num>
                                  <m:r>
                                    <a:rPr lang="en-US" altLang="zh-CN" sz="1600" i="1">
                                      <a:latin typeface="Cambria Math" panose="02040503050406030204" pitchFamily="18" charset="0"/>
                                    </a:rPr>
                                    <m:t>𝐷𝑞</m:t>
                                  </m:r>
                                </m:num>
                                <m:den>
                                  <m:r>
                                    <a:rPr lang="en-US" altLang="zh-CN" sz="1600" i="1">
                                      <a:latin typeface="Cambria Math" panose="02040503050406030204" pitchFamily="18" charset="0"/>
                                    </a:rPr>
                                    <m:t>𝐷𝑡</m:t>
                                  </m:r>
                                </m:den>
                              </m:f>
                            </m:e>
                          </m:groupChr>
                        </m:e>
                        <m:lim>
                          <m:eqArr>
                            <m:eqArrPr>
                              <m:ctrlPr>
                                <a:rPr lang="zh-CN" altLang="en-US" sz="1600" i="1">
                                  <a:latin typeface="Cambria Math" panose="02040503050406030204" pitchFamily="18" charset="0"/>
                                </a:rPr>
                              </m:ctrlPr>
                            </m:eqArrPr>
                            <m:e>
                              <m:r>
                                <a:rPr lang="zh-CN" altLang="en-US" sz="1600" i="1">
                                  <a:latin typeface="Cambria Math" panose="02040503050406030204" pitchFamily="18" charset="0"/>
                                </a:rPr>
                                <m:t>物质导数</m:t>
                              </m:r>
                              <m:r>
                                <a:rPr lang="en-US" altLang="zh-CN" sz="1600" b="0" i="1" smtClean="0">
                                  <a:latin typeface="Cambria Math" panose="02040503050406030204" pitchFamily="18" charset="0"/>
                                </a:rPr>
                                <m:t>/</m:t>
                              </m:r>
                            </m:e>
                            <m:e>
                              <m:r>
                                <a:rPr lang="zh-CN" altLang="en-US" sz="1600" i="1">
                                  <a:latin typeface="Cambria Math" panose="02040503050406030204" pitchFamily="18" charset="0"/>
                                </a:rPr>
                                <m:t>随体导数</m:t>
                              </m:r>
                            </m:e>
                          </m:eqArr>
                        </m:lim>
                      </m:limLow>
                      <m:r>
                        <a:rPr lang="en-US" altLang="zh-CN" sz="1600" i="1">
                          <a:latin typeface="Cambria Math" panose="02040503050406030204" pitchFamily="18" charset="0"/>
                        </a:rPr>
                        <m:t>=</m:t>
                      </m:r>
                      <m:limLow>
                        <m:limLowPr>
                          <m:ctrlPr>
                            <a:rPr lang="en-US" altLang="zh-CN" sz="1600" i="1" smtClean="0">
                              <a:solidFill>
                                <a:srgbClr val="C00000"/>
                              </a:solidFill>
                              <a:latin typeface="Cambria Math" panose="02040503050406030204" pitchFamily="18" charset="0"/>
                            </a:rPr>
                          </m:ctrlPr>
                        </m:limLowPr>
                        <m:e>
                          <m:groupChr>
                            <m:groupChrPr>
                              <m:chr m:val="⏟"/>
                              <m:ctrlPr>
                                <a:rPr lang="en-US" altLang="zh-CN" sz="1600" i="1" smtClean="0">
                                  <a:solidFill>
                                    <a:srgbClr val="C00000"/>
                                  </a:solidFill>
                                  <a:latin typeface="Cambria Math" panose="02040503050406030204" pitchFamily="18" charset="0"/>
                                </a:rPr>
                              </m:ctrlPr>
                            </m:groupChrPr>
                            <m:e>
                              <m:f>
                                <m:fPr>
                                  <m:ctrlPr>
                                    <a:rPr lang="en-US" altLang="zh-CN" sz="1600" i="1">
                                      <a:solidFill>
                                        <a:srgbClr val="C00000"/>
                                      </a:solidFill>
                                      <a:latin typeface="Cambria Math" panose="02040503050406030204" pitchFamily="18" charset="0"/>
                                    </a:rPr>
                                  </m:ctrlPr>
                                </m:fPr>
                                <m:num>
                                  <m:r>
                                    <a:rPr lang="zh-CN" altLang="en-US" sz="1600" i="1">
                                      <a:solidFill>
                                        <a:srgbClr val="C00000"/>
                                      </a:solidFill>
                                      <a:latin typeface="Cambria Math" panose="02040503050406030204" pitchFamily="18" charset="0"/>
                                    </a:rPr>
                                    <m:t>𝜕</m:t>
                                  </m:r>
                                  <m:r>
                                    <a:rPr lang="en-US" altLang="zh-CN" sz="1600" i="1">
                                      <a:solidFill>
                                        <a:srgbClr val="C00000"/>
                                      </a:solidFill>
                                      <a:latin typeface="Cambria Math" panose="02040503050406030204" pitchFamily="18" charset="0"/>
                                    </a:rPr>
                                    <m:t>𝑞</m:t>
                                  </m:r>
                                </m:num>
                                <m:den>
                                  <m:r>
                                    <a:rPr lang="zh-CN" altLang="en-US" sz="1600" i="1">
                                      <a:solidFill>
                                        <a:srgbClr val="C00000"/>
                                      </a:solidFill>
                                      <a:latin typeface="Cambria Math" panose="02040503050406030204" pitchFamily="18" charset="0"/>
                                    </a:rPr>
                                    <m:t>𝜕</m:t>
                                  </m:r>
                                  <m:r>
                                    <a:rPr lang="en-US" altLang="zh-CN" sz="1600" i="1">
                                      <a:solidFill>
                                        <a:srgbClr val="C00000"/>
                                      </a:solidFill>
                                      <a:latin typeface="Cambria Math" panose="02040503050406030204" pitchFamily="18" charset="0"/>
                                    </a:rPr>
                                    <m:t>𝑡</m:t>
                                  </m:r>
                                </m:den>
                              </m:f>
                            </m:e>
                          </m:groupChr>
                        </m:e>
                        <m:lim>
                          <m:r>
                            <a:rPr lang="zh-CN" altLang="en-US" sz="1600" i="1">
                              <a:solidFill>
                                <a:srgbClr val="C00000"/>
                              </a:solidFill>
                              <a:latin typeface="Cambria Math" panose="02040503050406030204" pitchFamily="18" charset="0"/>
                            </a:rPr>
                            <m:t>当地</m:t>
                          </m:r>
                          <m:r>
                            <a:rPr lang="zh-CN" altLang="en-US" sz="1600" i="1" smtClean="0">
                              <a:solidFill>
                                <a:srgbClr val="C00000"/>
                              </a:solidFill>
                              <a:latin typeface="Cambria Math" panose="02040503050406030204" pitchFamily="18" charset="0"/>
                            </a:rPr>
                            <m:t>导数</m:t>
                          </m:r>
                        </m:lim>
                      </m:limLow>
                      <m:r>
                        <a:rPr lang="en-US" altLang="zh-CN" sz="1600" i="1">
                          <a:latin typeface="Cambria Math" panose="02040503050406030204" pitchFamily="18" charset="0"/>
                        </a:rPr>
                        <m:t>+</m:t>
                      </m:r>
                      <m:limLow>
                        <m:limLowPr>
                          <m:ctrlPr>
                            <a:rPr lang="en-US" altLang="zh-CN" sz="1600" i="1" smtClean="0">
                              <a:solidFill>
                                <a:schemeClr val="accent6"/>
                              </a:solidFill>
                              <a:latin typeface="Cambria Math" panose="02040503050406030204" pitchFamily="18" charset="0"/>
                            </a:rPr>
                          </m:ctrlPr>
                        </m:limLowPr>
                        <m:e>
                          <m:groupChr>
                            <m:groupChrPr>
                              <m:chr m:val="⏟"/>
                              <m:ctrlPr>
                                <a:rPr lang="en-US" altLang="zh-CN" sz="1600" i="1" smtClean="0">
                                  <a:solidFill>
                                    <a:schemeClr val="accent6"/>
                                  </a:solidFill>
                                  <a:latin typeface="Cambria Math" panose="02040503050406030204" pitchFamily="18" charset="0"/>
                                </a:rPr>
                              </m:ctrlPr>
                            </m:groupChrPr>
                            <m:e>
                              <m:acc>
                                <m:accPr>
                                  <m:chr m:val="⃗"/>
                                  <m:ctrlPr>
                                    <a:rPr lang="en-US" altLang="zh-CN" sz="1600" i="1">
                                      <a:solidFill>
                                        <a:schemeClr val="accent6"/>
                                      </a:solidFill>
                                      <a:latin typeface="Cambria Math" panose="02040503050406030204" pitchFamily="18" charset="0"/>
                                    </a:rPr>
                                  </m:ctrlPr>
                                </m:accPr>
                                <m:e>
                                  <m:r>
                                    <a:rPr lang="en-US" altLang="zh-CN" sz="1600" i="1">
                                      <a:solidFill>
                                        <a:schemeClr val="accent6"/>
                                      </a:solidFill>
                                      <a:latin typeface="Cambria Math" panose="02040503050406030204" pitchFamily="18" charset="0"/>
                                    </a:rPr>
                                    <m:t>𝑢</m:t>
                                  </m:r>
                                </m:e>
                              </m:acc>
                              <m:r>
                                <a:rPr lang="en-US" altLang="zh-CN" sz="1600" i="1">
                                  <a:solidFill>
                                    <a:schemeClr val="accent6"/>
                                  </a:solidFill>
                                  <a:latin typeface="Cambria Math" panose="02040503050406030204" pitchFamily="18" charset="0"/>
                                  <a:ea typeface="Cambria Math" panose="02040503050406030204" pitchFamily="18" charset="0"/>
                                </a:rPr>
                                <m:t>∙</m:t>
                              </m:r>
                              <m:r>
                                <m:rPr>
                                  <m:sty m:val="p"/>
                                </m:rPr>
                                <a:rPr lang="en-US" altLang="zh-CN" sz="1600" i="1">
                                  <a:solidFill>
                                    <a:schemeClr val="accent6"/>
                                  </a:solidFill>
                                  <a:latin typeface="Cambria Math" panose="02040503050406030204" pitchFamily="18" charset="0"/>
                                  <a:ea typeface="Cambria Math" panose="02040503050406030204" pitchFamily="18" charset="0"/>
                                </a:rPr>
                                <m:t>∇</m:t>
                              </m:r>
                              <m:r>
                                <a:rPr lang="en-US" altLang="zh-CN" sz="1600" i="1">
                                  <a:solidFill>
                                    <a:schemeClr val="accent6"/>
                                  </a:solidFill>
                                  <a:latin typeface="Cambria Math" panose="02040503050406030204" pitchFamily="18" charset="0"/>
                                  <a:ea typeface="Cambria Math" panose="02040503050406030204" pitchFamily="18" charset="0"/>
                                </a:rPr>
                                <m:t>𝑞</m:t>
                              </m:r>
                            </m:e>
                          </m:groupChr>
                        </m:e>
                        <m:lim>
                          <m:r>
                            <a:rPr lang="zh-CN" altLang="en-US" sz="1600" i="1">
                              <a:solidFill>
                                <a:schemeClr val="accent6"/>
                              </a:solidFill>
                              <a:latin typeface="Cambria Math" panose="02040503050406030204" pitchFamily="18" charset="0"/>
                            </a:rPr>
                            <m:t>迁移导数</m:t>
                          </m:r>
                        </m:lim>
                      </m:limLow>
                    </m:oMath>
                  </m:oMathPara>
                </a14:m>
                <a:endParaRPr lang="zh-CN" altLang="en-US" sz="1600" dirty="0"/>
              </a:p>
            </p:txBody>
          </p:sp>
        </mc:Choice>
        <mc:Fallback xmlns="">
          <p:sp>
            <p:nvSpPr>
              <p:cNvPr id="4" name="矩形 3">
                <a:extLst>
                  <a:ext uri="{FF2B5EF4-FFF2-40B4-BE49-F238E27FC236}">
                    <a16:creationId xmlns:a16="http://schemas.microsoft.com/office/drawing/2014/main" id="{A38198E3-BF39-4C6B-A72D-906262428E34}"/>
                  </a:ext>
                </a:extLst>
              </p:cNvPr>
              <p:cNvSpPr>
                <a:spLocks noRot="1" noChangeAspect="1" noMove="1" noResize="1" noEditPoints="1" noAdjustHandles="1" noChangeArrowheads="1" noChangeShapeType="1" noTextEdit="1"/>
              </p:cNvSpPr>
              <p:nvPr/>
            </p:nvSpPr>
            <p:spPr>
              <a:xfrm>
                <a:off x="8336603" y="1793267"/>
                <a:ext cx="3226747" cy="1083374"/>
              </a:xfrm>
              <a:prstGeom prst="rect">
                <a:avLst/>
              </a:prstGeom>
              <a:blipFill>
                <a:blip r:embed="rId4"/>
                <a:stretch>
                  <a:fillRect/>
                </a:stretch>
              </a:blipFill>
            </p:spPr>
            <p:txBody>
              <a:bodyPr/>
              <a:lstStyle/>
              <a:p>
                <a:r>
                  <a:rPr lang="zh-CN" altLang="en-US">
                    <a:noFill/>
                  </a:rPr>
                  <a:t> </a:t>
                </a:r>
              </a:p>
            </p:txBody>
          </p:sp>
        </mc:Fallback>
      </mc:AlternateContent>
      <p:sp>
        <p:nvSpPr>
          <p:cNvPr id="5" name="矩形: 圆角 4">
            <a:extLst>
              <a:ext uri="{FF2B5EF4-FFF2-40B4-BE49-F238E27FC236}">
                <a16:creationId xmlns:a16="http://schemas.microsoft.com/office/drawing/2014/main" id="{657805C2-F366-404B-A551-E5AF6ACCD77E}"/>
              </a:ext>
            </a:extLst>
          </p:cNvPr>
          <p:cNvSpPr/>
          <p:nvPr/>
        </p:nvSpPr>
        <p:spPr>
          <a:xfrm>
            <a:off x="4069213" y="2309544"/>
            <a:ext cx="672353" cy="937245"/>
          </a:xfrm>
          <a:prstGeom prst="roundRect">
            <a:avLst/>
          </a:prstGeom>
          <a:noFill/>
          <a:ln w="254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2D01348C-D409-4A2B-93C6-FAF0447FA42D}"/>
              </a:ext>
            </a:extLst>
          </p:cNvPr>
          <p:cNvSpPr/>
          <p:nvPr/>
        </p:nvSpPr>
        <p:spPr>
          <a:xfrm>
            <a:off x="3410783" y="3730708"/>
            <a:ext cx="1900519" cy="937245"/>
          </a:xfrm>
          <a:prstGeom prst="roundRect">
            <a:avLst/>
          </a:prstGeom>
          <a:noFill/>
          <a:ln w="254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Tree>
    <p:extLst>
      <p:ext uri="{BB962C8B-B14F-4D97-AF65-F5344CB8AC3E}">
        <p14:creationId xmlns:p14="http://schemas.microsoft.com/office/powerpoint/2010/main" val="3944700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DDFCD-1055-4DE2-9E4B-4EBED1A9E945}"/>
              </a:ext>
            </a:extLst>
          </p:cNvPr>
          <p:cNvSpPr>
            <a:spLocks noGrp="1"/>
          </p:cNvSpPr>
          <p:nvPr>
            <p:ph type="title"/>
          </p:nvPr>
        </p:nvSpPr>
        <p:spPr/>
        <p:txBody>
          <a:bodyPr/>
          <a:lstStyle/>
          <a:p>
            <a:r>
              <a:rPr lang="en-US" altLang="zh-CN" dirty="0"/>
              <a:t>Flex Demo</a:t>
            </a:r>
            <a:endParaRPr lang="zh-CN" altLang="en-US" dirty="0"/>
          </a:p>
        </p:txBody>
      </p:sp>
    </p:spTree>
    <p:extLst>
      <p:ext uri="{BB962C8B-B14F-4D97-AF65-F5344CB8AC3E}">
        <p14:creationId xmlns:p14="http://schemas.microsoft.com/office/powerpoint/2010/main" val="150322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质量守恒方程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不可压缩性：</a:t>
                </a:r>
                <a:r>
                  <a:rPr lang="zh-CN" altLang="en-US" dirty="0">
                    <a:solidFill>
                      <a:srgbClr val="C00000"/>
                    </a:solidFill>
                  </a:rPr>
                  <a:t>体积</a:t>
                </a:r>
                <a:r>
                  <a:rPr lang="zh-CN" altLang="en-US" dirty="0"/>
                  <a:t>和</a:t>
                </a:r>
                <a:r>
                  <a:rPr lang="zh-CN" altLang="en-US" dirty="0">
                    <a:solidFill>
                      <a:srgbClr val="C00000"/>
                    </a:solidFill>
                  </a:rPr>
                  <a:t>密度</a:t>
                </a:r>
                <a:r>
                  <a:rPr lang="zh-CN" altLang="en-US" dirty="0"/>
                  <a:t>均为</a:t>
                </a:r>
                <a:r>
                  <a:rPr lang="zh-CN" altLang="en-US" dirty="0">
                    <a:solidFill>
                      <a:srgbClr val="C00000"/>
                    </a:solidFill>
                  </a:rPr>
                  <a:t>常数</a:t>
                </a:r>
                <a:endParaRPr lang="en-US" altLang="zh-CN" dirty="0">
                  <a:solidFill>
                    <a:srgbClr val="C00000"/>
                  </a:solidFill>
                </a:endParaRPr>
              </a:p>
              <a:p>
                <a:r>
                  <a:rPr lang="zh-CN" altLang="en-US" dirty="0"/>
                  <a:t>体积</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𝑉</m:t>
                    </m:r>
                  </m:oMath>
                </a14:m>
                <a:r>
                  <a:rPr lang="zh-CN" altLang="en-US" dirty="0"/>
                  <a:t>，边界曲面为</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𝑉</m:t>
                    </m:r>
                    <m:r>
                      <a:rPr lang="en-US" altLang="zh-CN" i="1">
                        <a:latin typeface="Cambria Math" panose="02040503050406030204" pitchFamily="18" charset="0"/>
                        <a:ea typeface="Cambria Math" panose="02040503050406030204" pitchFamily="18" charset="0"/>
                      </a:rPr>
                      <m:t> </m:t>
                    </m:r>
                  </m:oMath>
                </a14:m>
                <a:r>
                  <a:rPr lang="zh-CN" altLang="en-US" dirty="0"/>
                  <a:t>，其体积变化率为</a:t>
                </a:r>
                <a:endParaRPr lang="en-US" altLang="zh-CN" dirty="0"/>
              </a:p>
              <a:p>
                <a:pPr marL="0" indent="0">
                  <a:buNone/>
                </a:pPr>
                <a:endParaRPr lang="en-US" altLang="zh-CN" dirty="0"/>
              </a:p>
              <a:p>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𝑉</m:t>
                        </m:r>
                      </m:sub>
                    </m:sSub>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acc>
                      <m:accPr>
                        <m:chr m:val="⃗"/>
                        <m:ctrlPr>
                          <a:rPr lang="en-US" altLang="zh-CN" i="1">
                            <a:solidFill>
                              <a:srgbClr val="C00000"/>
                            </a:solidFill>
                            <a:latin typeface="Cambria Math" panose="02040503050406030204" pitchFamily="18" charset="0"/>
                            <a:ea typeface="Cambria Math" panose="02040503050406030204" pitchFamily="18" charset="0"/>
                          </a:rPr>
                        </m:ctrlPr>
                      </m:accPr>
                      <m:e>
                        <m:r>
                          <a:rPr lang="en-US" altLang="zh-CN" i="1">
                            <a:solidFill>
                              <a:srgbClr val="C00000"/>
                            </a:solidFill>
                            <a:latin typeface="Cambria Math" panose="02040503050406030204" pitchFamily="18" charset="0"/>
                            <a:ea typeface="Cambria Math" panose="02040503050406030204" pitchFamily="18" charset="0"/>
                          </a:rPr>
                          <m:t>𝑢</m:t>
                        </m:r>
                      </m:e>
                    </m:acc>
                    <m:r>
                      <m:rPr>
                        <m:nor/>
                      </m:rPr>
                      <a:rPr lang="en-US" altLang="zh-CN" b="1" dirty="0"/>
                      <m:t>d</m:t>
                    </m:r>
                    <m:r>
                      <a:rPr lang="en-US" altLang="zh-CN" i="1">
                        <a:latin typeface="Cambria Math" panose="02040503050406030204" pitchFamily="18" charset="0"/>
                        <a:ea typeface="Cambria Math" panose="02040503050406030204" pitchFamily="18" charset="0"/>
                      </a:rPr>
                      <m:t>𝑉</m:t>
                    </m:r>
                    <m:r>
                      <a:rPr lang="en-US" altLang="zh-CN" b="0" i="0" smtClean="0">
                        <a:latin typeface="Cambria Math" panose="02040503050406030204" pitchFamily="18" charset="0"/>
                        <a:ea typeface="Cambria Math" panose="02040503050406030204" pitchFamily="18" charset="0"/>
                      </a:rPr>
                      <m:t>=0</m:t>
                    </m:r>
                  </m:oMath>
                </a14:m>
                <a:endParaRPr lang="en-US" altLang="zh-CN" dirty="0"/>
              </a:p>
              <a:p>
                <a:r>
                  <a:rPr lang="zh-CN" altLang="en-US" dirty="0"/>
                  <a:t>体积</a:t>
                </a:r>
                <a14:m>
                  <m:oMath xmlns:m="http://schemas.openxmlformats.org/officeDocument/2006/math">
                    <m:r>
                      <a:rPr lang="en-US" altLang="zh-CN" i="1">
                        <a:latin typeface="Cambria Math" panose="02040503050406030204" pitchFamily="18" charset="0"/>
                        <a:ea typeface="Cambria Math" panose="02040503050406030204" pitchFamily="18" charset="0"/>
                      </a:rPr>
                      <m:t>𝑉</m:t>
                    </m:r>
                    <m:r>
                      <a:rPr lang="el-GR"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a14:m>
                <a:r>
                  <a:rPr lang="en-US" altLang="zh-CN" dirty="0">
                    <a:sym typeface="Wingdings" panose="05000000000000000000" pitchFamily="2" charset="2"/>
                  </a:rPr>
                  <a:t> </a:t>
                </a:r>
                <a14:m>
                  <m:oMath xmlns:m="http://schemas.openxmlformats.org/officeDocument/2006/math">
                    <m:r>
                      <m:rPr>
                        <m:nor/>
                      </m:rPr>
                      <a:rPr lang="en-US" altLang="zh-CN" dirty="0">
                        <a:sym typeface="Wingdings" panose="05000000000000000000" pitchFamily="2" charset="2"/>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r>
                      <a:rPr lang="en-US" altLang="zh-CN" i="1">
                        <a:solidFill>
                          <a:srgbClr val="C00000"/>
                        </a:solidFill>
                        <a:latin typeface="Cambria Math" panose="02040503050406030204" pitchFamily="18" charset="0"/>
                      </a:rPr>
                      <m:t>=0</m:t>
                    </m:r>
                  </m:oMath>
                </a14:m>
                <a:endParaRPr lang="en-US" altLang="zh-CN" dirty="0">
                  <a:solidFill>
                    <a:srgbClr val="C00000"/>
                  </a:solidFill>
                </a:endParaRPr>
              </a:p>
              <a:p>
                <a:r>
                  <a:rPr lang="zh-CN" altLang="en-US" dirty="0">
                    <a:solidFill>
                      <a:srgbClr val="C00000"/>
                    </a:solidFill>
                  </a:rPr>
                  <a:t>速度场无散度</a:t>
                </a:r>
                <a:r>
                  <a:rPr lang="zh-CN" altLang="en-US" dirty="0"/>
                  <a:t>（有进必有出）</a:t>
                </a:r>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86" t="-1453"/>
                </a:stretch>
              </a:blipFill>
            </p:spPr>
            <p:txBody>
              <a:bodyPr/>
              <a:lstStyle/>
              <a:p>
                <a:r>
                  <a:rPr lang="zh-CN" altLang="en-US">
                    <a:noFill/>
                  </a:rPr>
                  <a:t> </a:t>
                </a:r>
              </a:p>
            </p:txBody>
          </p:sp>
        </mc:Fallback>
      </mc:AlternateContent>
      <p:grpSp>
        <p:nvGrpSpPr>
          <p:cNvPr id="52" name="组合 51">
            <a:extLst>
              <a:ext uri="{FF2B5EF4-FFF2-40B4-BE49-F238E27FC236}">
                <a16:creationId xmlns:a16="http://schemas.microsoft.com/office/drawing/2014/main" id="{0569F420-69F5-49AB-9D32-71CF58238334}"/>
              </a:ext>
            </a:extLst>
          </p:cNvPr>
          <p:cNvGrpSpPr/>
          <p:nvPr/>
        </p:nvGrpSpPr>
        <p:grpSpPr>
          <a:xfrm>
            <a:off x="7769223" y="2351505"/>
            <a:ext cx="1672546" cy="1234618"/>
            <a:chOff x="7498402" y="2372854"/>
            <a:chExt cx="1672546" cy="1234618"/>
          </a:xfrm>
        </p:grpSpPr>
        <p:grpSp>
          <p:nvGrpSpPr>
            <p:cNvPr id="37" name="组合 36">
              <a:extLst>
                <a:ext uri="{FF2B5EF4-FFF2-40B4-BE49-F238E27FC236}">
                  <a16:creationId xmlns:a16="http://schemas.microsoft.com/office/drawing/2014/main" id="{CB7FCD4B-E353-48D1-8DDF-9784DF519B91}"/>
                </a:ext>
              </a:extLst>
            </p:cNvPr>
            <p:cNvGrpSpPr/>
            <p:nvPr/>
          </p:nvGrpSpPr>
          <p:grpSpPr>
            <a:xfrm>
              <a:off x="7498402" y="2372854"/>
              <a:ext cx="1672546" cy="700645"/>
              <a:chOff x="8028559" y="2291937"/>
              <a:chExt cx="1672546" cy="700645"/>
            </a:xfrm>
          </p:grpSpPr>
          <p:sp>
            <p:nvSpPr>
              <p:cNvPr id="4" name="椭圆 3">
                <a:extLst>
                  <a:ext uri="{FF2B5EF4-FFF2-40B4-BE49-F238E27FC236}">
                    <a16:creationId xmlns:a16="http://schemas.microsoft.com/office/drawing/2014/main" id="{BA04C165-236A-43D3-9E53-2118F234592C}"/>
                  </a:ext>
                </a:extLst>
              </p:cNvPr>
              <p:cNvSpPr/>
              <p:nvPr/>
            </p:nvSpPr>
            <p:spPr>
              <a:xfrm>
                <a:off x="8562109" y="229193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0" name="组合 29">
                <a:extLst>
                  <a:ext uri="{FF2B5EF4-FFF2-40B4-BE49-F238E27FC236}">
                    <a16:creationId xmlns:a16="http://schemas.microsoft.com/office/drawing/2014/main" id="{06034B6C-0C7C-457E-9321-4096D201B38F}"/>
                  </a:ext>
                </a:extLst>
              </p:cNvPr>
              <p:cNvGrpSpPr/>
              <p:nvPr/>
            </p:nvGrpSpPr>
            <p:grpSpPr>
              <a:xfrm>
                <a:off x="8028559" y="2444337"/>
                <a:ext cx="787700" cy="395844"/>
                <a:chOff x="8028559" y="2444337"/>
                <a:chExt cx="787700" cy="395844"/>
              </a:xfrm>
            </p:grpSpPr>
            <p:cxnSp>
              <p:nvCxnSpPr>
                <p:cNvPr id="6" name="直接箭头连接符 5">
                  <a:extLst>
                    <a:ext uri="{FF2B5EF4-FFF2-40B4-BE49-F238E27FC236}">
                      <a16:creationId xmlns:a16="http://schemas.microsoft.com/office/drawing/2014/main" id="{329335CF-DF60-42B0-8564-2F04188E5B57}"/>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A2DBB506-881E-4E45-99C1-3B6D18A05406}"/>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D2A9DFEE-265B-48FE-9D4C-661D703FFAA8}"/>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D113963-6A5F-405F-9938-B3AD575BB440}"/>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15723485-B1AC-43CE-98B1-0CAE29E34DBC}"/>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5F109970-35F1-46A9-A72D-2D1A969327DC}"/>
                  </a:ext>
                </a:extLst>
              </p:cNvPr>
              <p:cNvGrpSpPr/>
              <p:nvPr/>
            </p:nvGrpSpPr>
            <p:grpSpPr>
              <a:xfrm>
                <a:off x="8913405" y="2444337"/>
                <a:ext cx="787700" cy="395844"/>
                <a:chOff x="8028559" y="2444337"/>
                <a:chExt cx="787700" cy="395844"/>
              </a:xfrm>
            </p:grpSpPr>
            <p:cxnSp>
              <p:nvCxnSpPr>
                <p:cNvPr id="32" name="直接箭头连接符 31">
                  <a:extLst>
                    <a:ext uri="{FF2B5EF4-FFF2-40B4-BE49-F238E27FC236}">
                      <a16:creationId xmlns:a16="http://schemas.microsoft.com/office/drawing/2014/main" id="{B41460CA-7842-4FAC-A38D-A792C25454B2}"/>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F13A1485-FA8F-4621-8415-1580485F0020}"/>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5563829A-729C-4483-B219-FBBC9C8B70FD}"/>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54CB5CF0-0EC0-423A-B096-DED8A941075F}"/>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AEB0E169-B0C9-4E4B-A963-B7AAAF8C9D36}"/>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0" name="文本框 49">
              <a:extLst>
                <a:ext uri="{FF2B5EF4-FFF2-40B4-BE49-F238E27FC236}">
                  <a16:creationId xmlns:a16="http://schemas.microsoft.com/office/drawing/2014/main" id="{AD2DBFBE-4673-4201-9932-44DD1B731418}"/>
                </a:ext>
              </a:extLst>
            </p:cNvPr>
            <p:cNvSpPr txBox="1"/>
            <p:nvPr/>
          </p:nvSpPr>
          <p:spPr>
            <a:xfrm>
              <a:off x="7828276" y="3238140"/>
              <a:ext cx="1107996" cy="369332"/>
            </a:xfrm>
            <a:prstGeom prst="rect">
              <a:avLst/>
            </a:prstGeom>
            <a:noFill/>
          </p:spPr>
          <p:txBody>
            <a:bodyPr wrap="none" rtlCol="0">
              <a:spAutoFit/>
            </a:bodyPr>
            <a:lstStyle/>
            <a:p>
              <a:r>
                <a:rPr lang="zh-CN" altLang="en-US" b="1" dirty="0">
                  <a:solidFill>
                    <a:schemeClr val="accent1">
                      <a:lumMod val="60000"/>
                      <a:lumOff val="40000"/>
                    </a:schemeClr>
                  </a:solidFill>
                </a:rPr>
                <a:t>不可压缩</a:t>
              </a:r>
            </a:p>
          </p:txBody>
        </p:sp>
      </p:grpSp>
      <p:grpSp>
        <p:nvGrpSpPr>
          <p:cNvPr id="53" name="组合 52">
            <a:extLst>
              <a:ext uri="{FF2B5EF4-FFF2-40B4-BE49-F238E27FC236}">
                <a16:creationId xmlns:a16="http://schemas.microsoft.com/office/drawing/2014/main" id="{D0FF64CD-A45C-4711-9330-32A001B580F3}"/>
              </a:ext>
            </a:extLst>
          </p:cNvPr>
          <p:cNvGrpSpPr/>
          <p:nvPr/>
        </p:nvGrpSpPr>
        <p:grpSpPr>
          <a:xfrm>
            <a:off x="9728514" y="2156853"/>
            <a:ext cx="1282900" cy="1450619"/>
            <a:chOff x="9728514" y="2156853"/>
            <a:chExt cx="1282900" cy="1450619"/>
          </a:xfrm>
        </p:grpSpPr>
        <p:grpSp>
          <p:nvGrpSpPr>
            <p:cNvPr id="47" name="组合 46">
              <a:extLst>
                <a:ext uri="{FF2B5EF4-FFF2-40B4-BE49-F238E27FC236}">
                  <a16:creationId xmlns:a16="http://schemas.microsoft.com/office/drawing/2014/main" id="{E8E89282-CF48-4FAA-9DA7-77B88766913D}"/>
                </a:ext>
              </a:extLst>
            </p:cNvPr>
            <p:cNvGrpSpPr/>
            <p:nvPr/>
          </p:nvGrpSpPr>
          <p:grpSpPr>
            <a:xfrm>
              <a:off x="9728514" y="2156853"/>
              <a:ext cx="1282900" cy="1132645"/>
              <a:chOff x="10014264" y="2075937"/>
              <a:chExt cx="1282900" cy="1132645"/>
            </a:xfrm>
          </p:grpSpPr>
          <p:sp>
            <p:nvSpPr>
              <p:cNvPr id="38" name="椭圆 37">
                <a:extLst>
                  <a:ext uri="{FF2B5EF4-FFF2-40B4-BE49-F238E27FC236}">
                    <a16:creationId xmlns:a16="http://schemas.microsoft.com/office/drawing/2014/main" id="{33E5D748-4E56-4E73-9F46-E289E7669B24}"/>
                  </a:ext>
                </a:extLst>
              </p:cNvPr>
              <p:cNvSpPr/>
              <p:nvPr/>
            </p:nvSpPr>
            <p:spPr>
              <a:xfrm>
                <a:off x="10302009" y="230900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39" name="直接箭头连接符 38">
                <a:extLst>
                  <a:ext uri="{FF2B5EF4-FFF2-40B4-BE49-F238E27FC236}">
                    <a16:creationId xmlns:a16="http://schemas.microsoft.com/office/drawing/2014/main" id="{DF6A207E-B161-4AC8-B41D-CDE1AB432D41}"/>
                  </a:ext>
                </a:extLst>
              </p:cNvPr>
              <p:cNvCxnSpPr/>
              <p:nvPr/>
            </p:nvCxnSpPr>
            <p:spPr>
              <a:xfrm>
                <a:off x="100142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3DD38252-BB5A-4603-9B08-7583680AB748}"/>
                  </a:ext>
                </a:extLst>
              </p:cNvPr>
              <p:cNvCxnSpPr>
                <a:cxnSpLocks/>
              </p:cNvCxnSpPr>
              <p:nvPr/>
            </p:nvCxnSpPr>
            <p:spPr>
              <a:xfrm rot="10800000">
                <a:off x="108651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9E4C909-82F8-4DA5-90C2-19EEB2207B62}"/>
                  </a:ext>
                </a:extLst>
              </p:cNvPr>
              <p:cNvCxnSpPr>
                <a:cxnSpLocks/>
              </p:cNvCxnSpPr>
              <p:nvPr/>
            </p:nvCxnSpPr>
            <p:spPr>
              <a:xfrm rot="5400000">
                <a:off x="10407864" y="229193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2351C58F-8F12-4AFD-B07F-D9D68D4C82E2}"/>
                  </a:ext>
                </a:extLst>
              </p:cNvPr>
              <p:cNvCxnSpPr>
                <a:cxnSpLocks/>
              </p:cNvCxnSpPr>
              <p:nvPr/>
            </p:nvCxnSpPr>
            <p:spPr>
              <a:xfrm rot="-5400000">
                <a:off x="10436331" y="299258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95A8B663-232A-4B7B-B6A9-38BF27AF16DF}"/>
                  </a:ext>
                </a:extLst>
              </p:cNvPr>
              <p:cNvCxnSpPr>
                <a:cxnSpLocks/>
              </p:cNvCxnSpPr>
              <p:nvPr/>
            </p:nvCxnSpPr>
            <p:spPr>
              <a:xfrm rot="2700000">
                <a:off x="10156456" y="2378845"/>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96B60936-F0DF-454F-8E4D-82CBABCCAC85}"/>
                  </a:ext>
                </a:extLst>
              </p:cNvPr>
              <p:cNvCxnSpPr>
                <a:cxnSpLocks/>
              </p:cNvCxnSpPr>
              <p:nvPr/>
            </p:nvCxnSpPr>
            <p:spPr>
              <a:xfrm rot="-2700000">
                <a:off x="10134293" y="296887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4A1E9BA5-2D1D-4B63-9D9F-8799242C3D5F}"/>
                  </a:ext>
                </a:extLst>
              </p:cNvPr>
              <p:cNvCxnSpPr>
                <a:cxnSpLocks/>
              </p:cNvCxnSpPr>
              <p:nvPr/>
            </p:nvCxnSpPr>
            <p:spPr>
              <a:xfrm rot="8100000">
                <a:off x="10732591" y="239789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5CA958A3-F632-466C-9E5E-244ECBEAD0D5}"/>
                  </a:ext>
                </a:extLst>
              </p:cNvPr>
              <p:cNvCxnSpPr>
                <a:cxnSpLocks/>
              </p:cNvCxnSpPr>
              <p:nvPr/>
            </p:nvCxnSpPr>
            <p:spPr>
              <a:xfrm rot="-8100000">
                <a:off x="10738369" y="2920763"/>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文本框 50">
              <a:extLst>
                <a:ext uri="{FF2B5EF4-FFF2-40B4-BE49-F238E27FC236}">
                  <a16:creationId xmlns:a16="http://schemas.microsoft.com/office/drawing/2014/main" id="{6BC35873-C8F4-4FC2-BDEA-62515454FADB}"/>
                </a:ext>
              </a:extLst>
            </p:cNvPr>
            <p:cNvSpPr txBox="1"/>
            <p:nvPr/>
          </p:nvSpPr>
          <p:spPr>
            <a:xfrm>
              <a:off x="9911807" y="3238140"/>
              <a:ext cx="877163" cy="369332"/>
            </a:xfrm>
            <a:prstGeom prst="rect">
              <a:avLst/>
            </a:prstGeom>
            <a:noFill/>
          </p:spPr>
          <p:txBody>
            <a:bodyPr wrap="none" rtlCol="0">
              <a:spAutoFit/>
            </a:bodyPr>
            <a:lstStyle/>
            <a:p>
              <a:r>
                <a:rPr lang="zh-CN" altLang="en-US" b="1" dirty="0">
                  <a:solidFill>
                    <a:schemeClr val="accent1">
                      <a:lumMod val="60000"/>
                      <a:lumOff val="40000"/>
                    </a:schemeClr>
                  </a:solidFill>
                </a:rPr>
                <a:t>可压缩</a:t>
              </a:r>
            </a:p>
          </p:txBody>
        </p:sp>
      </p:grpSp>
      <p:grpSp>
        <p:nvGrpSpPr>
          <p:cNvPr id="66" name="组合 65">
            <a:extLst>
              <a:ext uri="{FF2B5EF4-FFF2-40B4-BE49-F238E27FC236}">
                <a16:creationId xmlns:a16="http://schemas.microsoft.com/office/drawing/2014/main" id="{4C43EAF0-394E-4EF8-AB6C-28C9DF5AEA0B}"/>
              </a:ext>
            </a:extLst>
          </p:cNvPr>
          <p:cNvGrpSpPr/>
          <p:nvPr/>
        </p:nvGrpSpPr>
        <p:grpSpPr>
          <a:xfrm>
            <a:off x="8320006" y="4368513"/>
            <a:ext cx="2159792" cy="1907410"/>
            <a:chOff x="8451466" y="4368513"/>
            <a:chExt cx="2159792" cy="1907410"/>
          </a:xfrm>
        </p:grpSpPr>
        <p:sp>
          <p:nvSpPr>
            <p:cNvPr id="65" name="矩形 64">
              <a:extLst>
                <a:ext uri="{FF2B5EF4-FFF2-40B4-BE49-F238E27FC236}">
                  <a16:creationId xmlns:a16="http://schemas.microsoft.com/office/drawing/2014/main" id="{8739FBD5-7762-4173-BEB5-AEEF4EF46A19}"/>
                </a:ext>
              </a:extLst>
            </p:cNvPr>
            <p:cNvSpPr/>
            <p:nvPr/>
          </p:nvSpPr>
          <p:spPr>
            <a:xfrm>
              <a:off x="8819365" y="4811437"/>
              <a:ext cx="868328" cy="868328"/>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40000"/>
                    <a:lumOff val="60000"/>
                  </a:schemeClr>
                </a:gs>
              </a:gsLst>
            </a:gradFill>
            <a:ln>
              <a:solidFill>
                <a:schemeClr val="tx1">
                  <a:lumMod val="75000"/>
                  <a:lumOff val="25000"/>
                </a:schemeClr>
              </a:soli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nvGrpSpPr>
            <p:cNvPr id="64" name="组合 63">
              <a:extLst>
                <a:ext uri="{FF2B5EF4-FFF2-40B4-BE49-F238E27FC236}">
                  <a16:creationId xmlns:a16="http://schemas.microsoft.com/office/drawing/2014/main" id="{6C50604C-626F-4DC0-B596-F65A0D14AD1F}"/>
                </a:ext>
              </a:extLst>
            </p:cNvPr>
            <p:cNvGrpSpPr/>
            <p:nvPr/>
          </p:nvGrpSpPr>
          <p:grpSpPr>
            <a:xfrm>
              <a:off x="8451466" y="4368513"/>
              <a:ext cx="2159792" cy="1907410"/>
              <a:chOff x="9642869" y="3990444"/>
              <a:chExt cx="2159792" cy="1907410"/>
            </a:xfrm>
          </p:grpSpPr>
          <p:sp>
            <p:nvSpPr>
              <p:cNvPr id="55" name="箭头: 右 54">
                <a:extLst>
                  <a:ext uri="{FF2B5EF4-FFF2-40B4-BE49-F238E27FC236}">
                    <a16:creationId xmlns:a16="http://schemas.microsoft.com/office/drawing/2014/main" id="{98DDC02B-5F01-49C0-A481-173B22C600EE}"/>
                  </a:ext>
                </a:extLst>
              </p:cNvPr>
              <p:cNvSpPr/>
              <p:nvPr/>
            </p:nvSpPr>
            <p:spPr>
              <a:xfrm>
                <a:off x="9687382" y="4703544"/>
                <a:ext cx="288000" cy="324000"/>
              </a:xfrm>
              <a:prstGeom prst="rightArrow">
                <a:avLst/>
              </a:prstGeom>
              <a:ln>
                <a:solidFill>
                  <a:schemeClr val="tx1">
                    <a:lumMod val="65000"/>
                    <a:lumOff val="3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D762D51B-EDF7-4AD3-8185-2BC12CE01186}"/>
                  </a:ext>
                </a:extLst>
              </p:cNvPr>
              <p:cNvSpPr/>
              <p:nvPr/>
            </p:nvSpPr>
            <p:spPr>
              <a:xfrm rot="5400000">
                <a:off x="10234499" y="4044444"/>
                <a:ext cx="432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7" name="箭头: 右 56">
                <a:extLst>
                  <a:ext uri="{FF2B5EF4-FFF2-40B4-BE49-F238E27FC236}">
                    <a16:creationId xmlns:a16="http://schemas.microsoft.com/office/drawing/2014/main" id="{2651EE25-3550-4457-A5B7-3F8A498DBF18}"/>
                  </a:ext>
                </a:extLst>
              </p:cNvPr>
              <p:cNvSpPr/>
              <p:nvPr/>
            </p:nvSpPr>
            <p:spPr>
              <a:xfrm rot="-5400000">
                <a:off x="10162928" y="5447854"/>
                <a:ext cx="576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8" name="箭头: 右 57">
                <a:extLst>
                  <a:ext uri="{FF2B5EF4-FFF2-40B4-BE49-F238E27FC236}">
                    <a16:creationId xmlns:a16="http://schemas.microsoft.com/office/drawing/2014/main" id="{69BA3327-1529-45A6-8E7C-CA242E37C165}"/>
                  </a:ext>
                </a:extLst>
              </p:cNvPr>
              <p:cNvSpPr/>
              <p:nvPr/>
            </p:nvSpPr>
            <p:spPr>
              <a:xfrm>
                <a:off x="10904939" y="4565854"/>
                <a:ext cx="897722" cy="540000"/>
              </a:xfrm>
              <a:prstGeom prst="rightArrow">
                <a:avLst/>
              </a:prstGeom>
              <a:ln>
                <a:solidFill>
                  <a:schemeClr val="tx1">
                    <a:lumMod val="50000"/>
                    <a:lumOff val="50000"/>
                  </a:schemeClr>
                </a:solidFill>
              </a:ln>
              <a:effectLst>
                <a:outerShdw blurRad="50800" dist="50800" dir="5400000" algn="ctr" rotWithShape="0">
                  <a:schemeClr val="bg2">
                    <a:lumMod val="50000"/>
                  </a:scheme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CCF1FE14-674B-4698-A803-9F4015C1772F}"/>
                  </a:ext>
                </a:extLst>
              </p:cNvPr>
              <p:cNvSpPr/>
              <p:nvPr/>
            </p:nvSpPr>
            <p:spPr>
              <a:xfrm>
                <a:off x="9642869" y="4712514"/>
                <a:ext cx="377026" cy="276999"/>
              </a:xfrm>
              <a:prstGeom prst="rect">
                <a:avLst/>
              </a:prstGeom>
              <a:effectLst>
                <a:outerShdw blurRad="50800" dist="50800" dir="5400000" algn="ctr" rotWithShape="0">
                  <a:schemeClr val="bg2">
                    <a:lumMod val="50000"/>
                  </a:schemeClr>
                </a:outerShdw>
              </a:effectLst>
            </p:spPr>
            <p:txBody>
              <a:bodyPr wrap="none">
                <a:spAutoFit/>
              </a:bodyPr>
              <a:lstStyle/>
              <a:p>
                <a:r>
                  <a:rPr lang="en-US" altLang="zh-CN" sz="1200" b="1" dirty="0"/>
                  <a:t>+1</a:t>
                </a:r>
                <a:endParaRPr lang="zh-CN" altLang="en-US" sz="1200" b="1" dirty="0"/>
              </a:p>
            </p:txBody>
          </p:sp>
          <p:sp>
            <p:nvSpPr>
              <p:cNvPr id="61" name="矩形 60">
                <a:extLst>
                  <a:ext uri="{FF2B5EF4-FFF2-40B4-BE49-F238E27FC236}">
                    <a16:creationId xmlns:a16="http://schemas.microsoft.com/office/drawing/2014/main" id="{DB48B2AC-36DC-43D2-93FF-3E3DF2861FBC}"/>
                  </a:ext>
                </a:extLst>
              </p:cNvPr>
              <p:cNvSpPr/>
              <p:nvPr/>
            </p:nvSpPr>
            <p:spPr>
              <a:xfrm>
                <a:off x="10899360" y="4636345"/>
                <a:ext cx="428322" cy="369332"/>
              </a:xfrm>
              <a:prstGeom prst="rect">
                <a:avLst/>
              </a:prstGeom>
            </p:spPr>
            <p:txBody>
              <a:bodyPr wrap="none">
                <a:spAutoFit/>
              </a:bodyPr>
              <a:lstStyle/>
              <a:p>
                <a:r>
                  <a:rPr lang="en-US" altLang="zh-CN" b="1" dirty="0"/>
                  <a:t>-7</a:t>
                </a:r>
                <a:endParaRPr lang="zh-CN" altLang="en-US" b="1" dirty="0"/>
              </a:p>
            </p:txBody>
          </p:sp>
          <p:sp>
            <p:nvSpPr>
              <p:cNvPr id="62" name="矩形 61">
                <a:extLst>
                  <a:ext uri="{FF2B5EF4-FFF2-40B4-BE49-F238E27FC236}">
                    <a16:creationId xmlns:a16="http://schemas.microsoft.com/office/drawing/2014/main" id="{96C56E81-7AA3-4BAA-AB4F-63F2183EE005}"/>
                  </a:ext>
                </a:extLst>
              </p:cNvPr>
              <p:cNvSpPr/>
              <p:nvPr/>
            </p:nvSpPr>
            <p:spPr>
              <a:xfrm>
                <a:off x="10256146" y="4165603"/>
                <a:ext cx="377026" cy="276999"/>
              </a:xfrm>
              <a:prstGeom prst="rect">
                <a:avLst/>
              </a:prstGeom>
            </p:spPr>
            <p:txBody>
              <a:bodyPr wrap="none">
                <a:spAutoFit/>
              </a:bodyPr>
              <a:lstStyle/>
              <a:p>
                <a:r>
                  <a:rPr lang="en-US" altLang="zh-CN" sz="1200" b="1" dirty="0"/>
                  <a:t>+2</a:t>
                </a:r>
                <a:endParaRPr lang="zh-CN" altLang="en-US" sz="1200" b="1" dirty="0"/>
              </a:p>
            </p:txBody>
          </p:sp>
          <p:sp>
            <p:nvSpPr>
              <p:cNvPr id="63" name="矩形 62">
                <a:extLst>
                  <a:ext uri="{FF2B5EF4-FFF2-40B4-BE49-F238E27FC236}">
                    <a16:creationId xmlns:a16="http://schemas.microsoft.com/office/drawing/2014/main" id="{07CA014E-6C96-44CA-BA0D-B28A9B747550}"/>
                  </a:ext>
                </a:extLst>
              </p:cNvPr>
              <p:cNvSpPr/>
              <p:nvPr/>
            </p:nvSpPr>
            <p:spPr>
              <a:xfrm>
                <a:off x="10241151" y="5321854"/>
                <a:ext cx="377026" cy="276999"/>
              </a:xfrm>
              <a:prstGeom prst="rect">
                <a:avLst/>
              </a:prstGeom>
            </p:spPr>
            <p:txBody>
              <a:bodyPr wrap="none">
                <a:spAutoFit/>
              </a:bodyPr>
              <a:lstStyle/>
              <a:p>
                <a:r>
                  <a:rPr lang="en-US" altLang="zh-CN" sz="1200" b="1" dirty="0"/>
                  <a:t>+4</a:t>
                </a:r>
                <a:endParaRPr lang="zh-CN" altLang="en-US" sz="1200" b="1" dirty="0"/>
              </a:p>
            </p:txBody>
          </p:sp>
        </p:grpSp>
      </p:grpSp>
      <p:pic>
        <p:nvPicPr>
          <p:cNvPr id="5" name="图片 4">
            <a:extLst>
              <a:ext uri="{FF2B5EF4-FFF2-40B4-BE49-F238E27FC236}">
                <a16:creationId xmlns:a16="http://schemas.microsoft.com/office/drawing/2014/main" id="{DBC55C4C-BA0F-4D5C-BB51-15B61EB234B5}"/>
              </a:ext>
            </a:extLst>
          </p:cNvPr>
          <p:cNvPicPr>
            <a:picLocks noChangeAspect="1"/>
          </p:cNvPicPr>
          <p:nvPr/>
        </p:nvPicPr>
        <p:blipFill>
          <a:blip r:embed="rId4"/>
          <a:stretch>
            <a:fillRect/>
          </a:stretch>
        </p:blipFill>
        <p:spPr>
          <a:xfrm>
            <a:off x="6735125" y="4305544"/>
            <a:ext cx="1285875" cy="2124075"/>
          </a:xfrm>
          <a:prstGeom prst="rect">
            <a:avLst/>
          </a:prstGeom>
        </p:spPr>
      </p:pic>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199E9D21-C885-49AA-8B20-6A5F4DACFE5C}"/>
                  </a:ext>
                </a:extLst>
              </p:cNvPr>
              <p:cNvSpPr/>
              <p:nvPr/>
            </p:nvSpPr>
            <p:spPr>
              <a:xfrm>
                <a:off x="1962348" y="2858532"/>
                <a:ext cx="4431598" cy="5921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i="1" smtClean="0">
                              <a:latin typeface="Cambria Math" panose="02040503050406030204" pitchFamily="18" charset="0"/>
                              <a:ea typeface="Cambria Math" panose="02040503050406030204" pitchFamily="18" charset="0"/>
                            </a:rPr>
                            <m:t>∯</m:t>
                          </m:r>
                        </m:e>
                        <m:sub>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𝑉</m:t>
                          </m:r>
                        </m:sub>
                      </m:sSub>
                      <m:acc>
                        <m:accPr>
                          <m:chr m:val="⃗"/>
                          <m:ctrlPr>
                            <a:rPr lang="en-US" altLang="zh-CN"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𝑢</m:t>
                          </m:r>
                        </m:e>
                      </m:acc>
                      <m:r>
                        <a:rPr lang="en-US" altLang="zh-CN" sz="2800" i="1">
                          <a:latin typeface="Cambria Math" panose="02040503050406030204" pitchFamily="18" charset="0"/>
                          <a:ea typeface="Cambria Math" panose="02040503050406030204" pitchFamily="18" charset="0"/>
                        </a:rPr>
                        <m:t>∙</m:t>
                      </m:r>
                      <m:acc>
                        <m:accPr>
                          <m:chr m:val="⃗"/>
                          <m:ctrlPr>
                            <a:rPr lang="en-US" altLang="zh-CN"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𝑛</m:t>
                          </m:r>
                        </m:e>
                      </m:acc>
                      <m:r>
                        <a:rPr lang="en-US" altLang="zh-CN" sz="2800" i="1">
                          <a:latin typeface="Cambria Math" panose="02040503050406030204" pitchFamily="18" charset="0"/>
                          <a:ea typeface="Cambria Math" panose="02040503050406030204" pitchFamily="18" charset="0"/>
                        </a:rPr>
                        <m:t> </m:t>
                      </m:r>
                      <m:r>
                        <m:rPr>
                          <m:sty m:val="p"/>
                        </m:rPr>
                        <a:rPr lang="en-US" altLang="zh-CN" sz="2800">
                          <a:latin typeface="Cambria Math" panose="02040503050406030204" pitchFamily="18" charset="0"/>
                          <a:ea typeface="Cambria Math" panose="02040503050406030204" pitchFamily="18" charset="0"/>
                        </a:rPr>
                        <m:t>d</m:t>
                      </m:r>
                      <m:r>
                        <m:rPr>
                          <m:sty m:val="p"/>
                        </m:rPr>
                        <a:rPr lang="en-US" altLang="zh-CN" sz="2800" b="0" i="0" smtClean="0">
                          <a:latin typeface="Cambria Math" panose="02040503050406030204" pitchFamily="18" charset="0"/>
                          <a:ea typeface="Cambria Math" panose="02040503050406030204" pitchFamily="18" charset="0"/>
                        </a:rPr>
                        <m:t>S</m:t>
                      </m:r>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m:t>
                          </m:r>
                        </m:e>
                        <m:sub>
                          <m:r>
                            <a:rPr lang="en-US" altLang="zh-CN" sz="2800" b="0" i="1" smtClean="0">
                              <a:latin typeface="Cambria Math" panose="02040503050406030204" pitchFamily="18" charset="0"/>
                              <a:ea typeface="Cambria Math" panose="02040503050406030204" pitchFamily="18" charset="0"/>
                            </a:rPr>
                            <m:t>𝑉</m:t>
                          </m:r>
                        </m:sub>
                      </m:sSub>
                      <m:r>
                        <m:rPr>
                          <m:sty m:val="p"/>
                        </m:rPr>
                        <a:rPr lang="en-US" altLang="zh-CN" sz="2800" i="1">
                          <a:solidFill>
                            <a:srgbClr val="C00000"/>
                          </a:solidFill>
                          <a:latin typeface="Cambria Math" panose="02040503050406030204" pitchFamily="18" charset="0"/>
                          <a:ea typeface="Cambria Math" panose="02040503050406030204" pitchFamily="18" charset="0"/>
                        </a:rPr>
                        <m:t>∇</m:t>
                      </m:r>
                      <m:r>
                        <a:rPr lang="en-US" altLang="zh-CN" sz="2800" i="1">
                          <a:solidFill>
                            <a:srgbClr val="C00000"/>
                          </a:solidFill>
                          <a:latin typeface="Cambria Math" panose="02040503050406030204" pitchFamily="18" charset="0"/>
                          <a:ea typeface="Cambria Math" panose="02040503050406030204" pitchFamily="18" charset="0"/>
                        </a:rPr>
                        <m:t>∙</m:t>
                      </m:r>
                      <m:acc>
                        <m:accPr>
                          <m:chr m:val="⃗"/>
                          <m:ctrlPr>
                            <a:rPr lang="en-US" altLang="zh-CN" sz="2800" i="1">
                              <a:solidFill>
                                <a:srgbClr val="C00000"/>
                              </a:solidFill>
                              <a:latin typeface="Cambria Math" panose="02040503050406030204" pitchFamily="18" charset="0"/>
                              <a:ea typeface="Cambria Math" panose="02040503050406030204" pitchFamily="18" charset="0"/>
                            </a:rPr>
                          </m:ctrlPr>
                        </m:accPr>
                        <m:e>
                          <m:r>
                            <a:rPr lang="en-US" altLang="zh-CN" sz="2800" i="1">
                              <a:solidFill>
                                <a:srgbClr val="C00000"/>
                              </a:solidFill>
                              <a:latin typeface="Cambria Math" panose="02040503050406030204" pitchFamily="18" charset="0"/>
                              <a:ea typeface="Cambria Math" panose="02040503050406030204" pitchFamily="18" charset="0"/>
                            </a:rPr>
                            <m:t>𝑢</m:t>
                          </m:r>
                        </m:e>
                      </m:acc>
                      <m:r>
                        <m:rPr>
                          <m:nor/>
                        </m:rPr>
                        <a:rPr lang="en-US" altLang="zh-CN" sz="2800" b="1" dirty="0"/>
                        <m:t>d</m:t>
                      </m:r>
                      <m:r>
                        <a:rPr lang="en-US" altLang="zh-CN" sz="2800" b="0" i="1" smtClean="0">
                          <a:latin typeface="Cambria Math" panose="02040503050406030204" pitchFamily="18" charset="0"/>
                          <a:ea typeface="Cambria Math" panose="02040503050406030204" pitchFamily="18" charset="0"/>
                        </a:rPr>
                        <m:t>𝑉</m:t>
                      </m:r>
                    </m:oMath>
                  </m:oMathPara>
                </a14:m>
                <a:endParaRPr lang="zh-CN" altLang="en-US" sz="2800" dirty="0"/>
              </a:p>
            </p:txBody>
          </p:sp>
        </mc:Choice>
        <mc:Fallback xmlns="">
          <p:sp>
            <p:nvSpPr>
              <p:cNvPr id="8" name="矩形 7">
                <a:extLst>
                  <a:ext uri="{FF2B5EF4-FFF2-40B4-BE49-F238E27FC236}">
                    <a16:creationId xmlns:a16="http://schemas.microsoft.com/office/drawing/2014/main" id="{199E9D21-C885-49AA-8B20-6A5F4DACFE5C}"/>
                  </a:ext>
                </a:extLst>
              </p:cNvPr>
              <p:cNvSpPr>
                <a:spLocks noRot="1" noChangeAspect="1" noMove="1" noResize="1" noEditPoints="1" noAdjustHandles="1" noChangeArrowheads="1" noChangeShapeType="1" noTextEdit="1"/>
              </p:cNvSpPr>
              <p:nvPr/>
            </p:nvSpPr>
            <p:spPr>
              <a:xfrm>
                <a:off x="1962348" y="2858532"/>
                <a:ext cx="4431598" cy="592150"/>
              </a:xfrm>
              <a:prstGeom prst="rect">
                <a:avLst/>
              </a:prstGeom>
              <a:blipFill>
                <a:blip r:embed="rId5"/>
                <a:stretch>
                  <a:fillRect l="-286" t="-2128" b="-170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4189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dirty="0">
                <a:solidFill>
                  <a:schemeClr val="accent3"/>
                </a:solidFill>
              </a:rPr>
              <a:t>NS</a:t>
            </a:r>
            <a:r>
              <a:rPr kumimoji="1" lang="zh-CN" altLang="en-US" dirty="0">
                <a:solidFill>
                  <a:schemeClr val="accent3"/>
                </a:solidFill>
              </a:rPr>
              <a:t>方程的推导</a:t>
            </a:r>
            <a:endParaRPr kumimoji="1" lang="en-US" altLang="zh-CN" dirty="0">
              <a:solidFill>
                <a:schemeClr val="accent3"/>
              </a:solidFill>
            </a:endParaRPr>
          </a:p>
          <a:p>
            <a:pPr lvl="1"/>
            <a:r>
              <a:rPr kumimoji="1" lang="en-US" altLang="zh-CN" b="1" dirty="0">
                <a:solidFill>
                  <a:schemeClr val="accent1"/>
                </a:solidFill>
              </a:rPr>
              <a:t>NS</a:t>
            </a:r>
            <a:r>
              <a:rPr kumimoji="1" lang="zh-CN" altLang="en-US" b="1" dirty="0">
                <a:solidFill>
                  <a:schemeClr val="accent1"/>
                </a:solidFill>
              </a:rPr>
              <a:t>方程求解</a:t>
            </a:r>
            <a:endParaRPr kumimoji="1" lang="en-US" altLang="zh-CN" b="1" dirty="0">
              <a:solidFill>
                <a:schemeClr val="accent1"/>
              </a:solidFill>
            </a:endParaRPr>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3073727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74FE9A-BF24-44B4-8144-32CF266E0CF3}"/>
              </a:ext>
            </a:extLst>
          </p:cNvPr>
          <p:cNvSpPr>
            <a:spLocks noGrp="1"/>
          </p:cNvSpPr>
          <p:nvPr>
            <p:ph type="title"/>
          </p:nvPr>
        </p:nvSpPr>
        <p:spPr/>
        <p:txBody>
          <a:bodyPr/>
          <a:lstStyle/>
          <a:p>
            <a:r>
              <a:rPr lang="en-US" altLang="zh-CN" dirty="0"/>
              <a:t>NS</a:t>
            </a:r>
            <a:r>
              <a:rPr lang="zh-CN" altLang="en-US" dirty="0"/>
              <a:t>方程的求解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CD91BC2-FD5E-4EAE-9FE9-64E644841CCA}"/>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i="1" dirty="0">
                  <a:latin typeface="Cambria Math" panose="02040503050406030204" pitchFamily="18" charset="0"/>
                </a:endParaRPr>
              </a:p>
              <a:p>
                <a14:m>
                  <m:oMath xmlns:m="http://schemas.openxmlformats.org/officeDocument/2006/math">
                    <m:r>
                      <m:rPr>
                        <m:sty m:val="p"/>
                      </m:rPr>
                      <a:rPr lang="zh-CN" altLang="en-US" i="1">
                        <a:latin typeface="Cambria Math" panose="02040503050406030204" pitchFamily="18" charset="0"/>
                      </a:rPr>
                      <m:t>∇</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=0</m:t>
                    </m:r>
                  </m:oMath>
                </a14:m>
                <a:endParaRPr lang="en-US" altLang="zh-CN" sz="3600" dirty="0"/>
              </a:p>
              <a:p>
                <a:r>
                  <a:rPr lang="zh-CN" altLang="en-US" dirty="0"/>
                  <a:t>目标：求流体的速度场</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oMath>
                </a14:m>
                <a:endParaRPr lang="en-US" altLang="zh-CN" dirty="0"/>
              </a:p>
            </p:txBody>
          </p:sp>
        </mc:Choice>
        <mc:Fallback xmlns="">
          <p:sp>
            <p:nvSpPr>
              <p:cNvPr id="3" name="内容占位符 2">
                <a:extLst>
                  <a:ext uri="{FF2B5EF4-FFF2-40B4-BE49-F238E27FC236}">
                    <a16:creationId xmlns:a16="http://schemas.microsoft.com/office/drawing/2014/main" id="{FCD91BC2-FD5E-4EAE-9FE9-64E644841CCA}"/>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93804FFF-AAE7-40BE-B65E-16D333988FA5}"/>
              </a:ext>
            </a:extLst>
          </p:cNvPr>
          <p:cNvGrpSpPr/>
          <p:nvPr/>
        </p:nvGrpSpPr>
        <p:grpSpPr>
          <a:xfrm>
            <a:off x="4870046" y="2074796"/>
            <a:ext cx="736053" cy="245351"/>
            <a:chOff x="2888995" y="3581988"/>
            <a:chExt cx="1080000" cy="360000"/>
          </a:xfrm>
        </p:grpSpPr>
        <p:cxnSp>
          <p:nvCxnSpPr>
            <p:cNvPr id="8" name="直接连接符 7">
              <a:extLst>
                <a:ext uri="{FF2B5EF4-FFF2-40B4-BE49-F238E27FC236}">
                  <a16:creationId xmlns:a16="http://schemas.microsoft.com/office/drawing/2014/main" id="{E3E9EEA8-F236-4E29-9A55-DA1160D60D9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AB1AD80-0BF2-4CD3-9DC5-652C97042C1B}"/>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 name="矩形 4">
            <a:extLst>
              <a:ext uri="{FF2B5EF4-FFF2-40B4-BE49-F238E27FC236}">
                <a16:creationId xmlns:a16="http://schemas.microsoft.com/office/drawing/2014/main" id="{2E1CF9D6-6962-46A8-8870-EDE25D99C930}"/>
              </a:ext>
            </a:extLst>
          </p:cNvPr>
          <p:cNvSpPr/>
          <p:nvPr/>
        </p:nvSpPr>
        <p:spPr>
          <a:xfrm>
            <a:off x="6746180" y="2000625"/>
            <a:ext cx="1838965" cy="523220"/>
          </a:xfrm>
          <a:prstGeom prst="rect">
            <a:avLst/>
          </a:prstGeom>
        </p:spPr>
        <p:txBody>
          <a:bodyPr wrap="none">
            <a:spAutoFit/>
          </a:bodyPr>
          <a:lstStyle/>
          <a:p>
            <a:r>
              <a:rPr lang="en-US" altLang="zh-CN" sz="2800" dirty="0">
                <a:solidFill>
                  <a:srgbClr val="C00000"/>
                </a:solidFill>
                <a:latin typeface="微软雅黑 Light" panose="020B0502040204020203" pitchFamily="34" charset="-122"/>
                <a:ea typeface="微软雅黑 Light" panose="020B0502040204020203" pitchFamily="34" charset="-122"/>
              </a:rPr>
              <a:t>(</a:t>
            </a:r>
            <a:r>
              <a:rPr lang="zh-CN" altLang="en-US" sz="2800" dirty="0">
                <a:solidFill>
                  <a:srgbClr val="C00000"/>
                </a:solidFill>
                <a:latin typeface="微软雅黑 Light" panose="020B0502040204020203" pitchFamily="34" charset="-122"/>
                <a:ea typeface="微软雅黑 Light" panose="020B0502040204020203" pitchFamily="34" charset="-122"/>
              </a:rPr>
              <a:t>欧拉方程</a:t>
            </a:r>
            <a:r>
              <a:rPr lang="en-US" altLang="zh-CN" sz="2800" dirty="0">
                <a:solidFill>
                  <a:srgbClr val="C00000"/>
                </a:solidFill>
                <a:latin typeface="微软雅黑 Light" panose="020B0502040204020203" pitchFamily="34" charset="-122"/>
                <a:ea typeface="微软雅黑 Light" panose="020B0502040204020203" pitchFamily="34" charset="-122"/>
              </a:rPr>
              <a:t>)</a:t>
            </a:r>
            <a:endParaRPr lang="en-US" altLang="zh-CN" dirty="0">
              <a:solidFill>
                <a:srgbClr val="C00000"/>
              </a:solidFill>
            </a:endParaRPr>
          </a:p>
        </p:txBody>
      </p:sp>
      <p:pic>
        <p:nvPicPr>
          <p:cNvPr id="11" name="图片 10" descr="图片包含 游戏机, 运动&#10;&#10;描述已自动生成">
            <a:extLst>
              <a:ext uri="{FF2B5EF4-FFF2-40B4-BE49-F238E27FC236}">
                <a16:creationId xmlns:a16="http://schemas.microsoft.com/office/drawing/2014/main" id="{31EA2516-F449-443C-B6F6-C648D8C1FC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6180" y="2698845"/>
            <a:ext cx="3517681" cy="3917856"/>
          </a:xfrm>
          <a:prstGeom prst="rect">
            <a:avLst/>
          </a:prstGeom>
        </p:spPr>
      </p:pic>
    </p:spTree>
    <p:extLst>
      <p:ext uri="{BB962C8B-B14F-4D97-AF65-F5344CB8AC3E}">
        <p14:creationId xmlns:p14="http://schemas.microsoft.com/office/powerpoint/2010/main" val="215097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0"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b="1" dirty="0">
                <a:solidFill>
                  <a:schemeClr val="accent3"/>
                </a:solidFill>
              </a:rPr>
              <a:t>NS</a:t>
            </a:r>
            <a:r>
              <a:rPr kumimoji="1" lang="zh-CN" altLang="en-US" b="1" dirty="0">
                <a:solidFill>
                  <a:schemeClr val="accent3"/>
                </a:solidFill>
              </a:rPr>
              <a:t>方程的推导</a:t>
            </a:r>
            <a:endParaRPr kumimoji="1" lang="en-US" altLang="zh-CN" b="1" dirty="0">
              <a:solidFill>
                <a:schemeClr val="accent3"/>
              </a:solidFill>
            </a:endParaRPr>
          </a:p>
          <a:p>
            <a:pPr lvl="1"/>
            <a:r>
              <a:rPr kumimoji="1" lang="en-US" altLang="zh-CN" b="1" dirty="0">
                <a:solidFill>
                  <a:schemeClr val="accent1"/>
                </a:solidFill>
              </a:rPr>
              <a:t>NS</a:t>
            </a:r>
            <a:r>
              <a:rPr kumimoji="1" lang="zh-CN" altLang="en-US" b="1" dirty="0">
                <a:solidFill>
                  <a:schemeClr val="accent1"/>
                </a:solidFill>
              </a:rPr>
              <a:t>方程求解</a:t>
            </a:r>
            <a:endParaRPr kumimoji="1" lang="en-US" altLang="zh-CN" b="1" dirty="0">
              <a:solidFill>
                <a:schemeClr val="accent1"/>
              </a:solidFill>
            </a:endParaRPr>
          </a:p>
          <a:p>
            <a:pPr lvl="2"/>
            <a:r>
              <a:rPr kumimoji="1" lang="zh-CN" altLang="en-US" b="1" dirty="0">
                <a:solidFill>
                  <a:schemeClr val="accent1"/>
                </a:solidFill>
              </a:rPr>
              <a:t>基于欧拉视角求解</a:t>
            </a:r>
            <a:r>
              <a:rPr kumimoji="1" lang="en-US" altLang="zh-CN" b="1" dirty="0">
                <a:solidFill>
                  <a:schemeClr val="accent1"/>
                </a:solidFill>
              </a:rPr>
              <a:t>NS</a:t>
            </a:r>
            <a:r>
              <a:rPr kumimoji="1" lang="zh-CN" altLang="en-US" b="1" dirty="0">
                <a:solidFill>
                  <a:schemeClr val="accent1"/>
                </a:solidFill>
              </a:rPr>
              <a:t>方程</a:t>
            </a:r>
            <a:endParaRPr kumimoji="1" lang="en-US" altLang="zh-CN" b="1" dirty="0">
              <a:solidFill>
                <a:schemeClr val="accent1"/>
              </a:solidFill>
            </a:endParaRPr>
          </a:p>
          <a:p>
            <a:pPr lvl="2"/>
            <a:r>
              <a:rPr kumimoji="1" lang="zh-CN" altLang="en-US" dirty="0"/>
              <a:t>基于拉格朗日视角求解</a:t>
            </a:r>
            <a:r>
              <a:rPr kumimoji="1" lang="en-US" altLang="zh-CN" dirty="0"/>
              <a:t>NS</a:t>
            </a:r>
            <a:r>
              <a:rPr kumimoji="1" lang="zh-CN" altLang="en-US" dirty="0"/>
              <a:t>方程</a:t>
            </a:r>
            <a:endParaRPr kumimoji="1" lang="en-US" altLang="zh-CN" dirty="0"/>
          </a:p>
          <a:p>
            <a:pPr lvl="2"/>
            <a:r>
              <a:rPr kumimoji="1" lang="zh-CN" altLang="en-US" dirty="0"/>
              <a:t>欧拉网格和拉格朗日粒子法的比较</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1747666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离散化</a:t>
            </a:r>
          </a:p>
        </p:txBody>
      </p:sp>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fontScale="92500" lnSpcReduction="10000"/>
          </a:bodyPr>
          <a:lstStyle/>
          <a:p>
            <a:r>
              <a:rPr lang="en-US" altLang="zh-CN" dirty="0"/>
              <a:t>MAC(marker and cell)</a:t>
            </a:r>
          </a:p>
          <a:p>
            <a:r>
              <a:rPr lang="zh-CN" altLang="en-US" dirty="0"/>
              <a:t>交叉排列的网格</a:t>
            </a:r>
            <a:endParaRPr lang="en-US" altLang="zh-CN" dirty="0"/>
          </a:p>
          <a:p>
            <a:r>
              <a:rPr lang="zh-CN" altLang="en-US" dirty="0"/>
              <a:t>不同类型的</a:t>
            </a:r>
            <a:r>
              <a:rPr lang="zh-CN" altLang="en-US" dirty="0">
                <a:solidFill>
                  <a:srgbClr val="C00000"/>
                </a:solidFill>
              </a:rPr>
              <a:t>物理量</a:t>
            </a:r>
            <a:r>
              <a:rPr lang="zh-CN" altLang="en-US" dirty="0"/>
              <a:t>存储于网格的不同位置</a:t>
            </a:r>
            <a:endParaRPr lang="en-US" altLang="zh-CN" dirty="0"/>
          </a:p>
          <a:p>
            <a:r>
              <a:rPr lang="zh-CN" altLang="en-US" dirty="0"/>
              <a:t>平均法</a:t>
            </a:r>
            <a:endParaRPr lang="en-US" altLang="zh-CN" dirty="0"/>
          </a:p>
          <a:p>
            <a:endParaRPr lang="en-US" altLang="zh-CN" dirty="0"/>
          </a:p>
          <a:p>
            <a:endParaRPr lang="en-US" altLang="zh-CN" dirty="0"/>
          </a:p>
          <a:p>
            <a:endParaRPr lang="en-US" altLang="zh-CN" dirty="0"/>
          </a:p>
          <a:p>
            <a:endParaRPr lang="en-US" altLang="zh-CN" dirty="0"/>
          </a:p>
          <a:p>
            <a:r>
              <a:rPr lang="zh-CN" altLang="en-US" dirty="0"/>
              <a:t>中心差分法</a:t>
            </a:r>
            <a:endParaRPr lang="en-US" altLang="zh-CN"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EC441D8-C07B-49C6-9A61-98A84E8FF1F8}"/>
                  </a:ext>
                </a:extLst>
              </p:cNvPr>
              <p:cNvSpPr/>
              <p:nvPr/>
            </p:nvSpPr>
            <p:spPr>
              <a:xfrm>
                <a:off x="1176986" y="3787889"/>
                <a:ext cx="6450692" cy="164333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left"/>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i="1">
                                  <a:latin typeface="Cambria Math" panose="02040503050406030204" pitchFamily="18" charset="0"/>
                                </a:rPr>
                                <m:t>2</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b="0" i="1" smtClean="0">
                              <a:latin typeface="Cambria Math" panose="02040503050406030204" pitchFamily="18" charset="0"/>
                            </a:rPr>
                            <m:t>+1/2</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b="0" i="1" smtClean="0">
                                  <a:latin typeface="Cambria Math" panose="02040503050406030204" pitchFamily="18" charset="0"/>
                                </a:rPr>
                                <m:t>4</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b="0" i="1" smtClean="0">
                              <a:latin typeface="Cambria Math" panose="02040503050406030204" pitchFamily="18" charset="0"/>
                            </a:rPr>
                            <m:t>+1/2</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num>
                        <m:den>
                          <m:r>
                            <a:rPr lang="en-US" altLang="zh-CN" b="0" i="1" smtClean="0">
                              <a:latin typeface="Cambria Math" panose="02040503050406030204" pitchFamily="18" charset="0"/>
                            </a:rPr>
                            <m:t>4</m:t>
                          </m:r>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oMath>
                  </m:oMathPara>
                </a14:m>
                <a:endParaRPr lang="zh-CN" altLang="en-US" dirty="0"/>
              </a:p>
            </p:txBody>
          </p:sp>
        </mc:Choice>
        <mc:Fallback xmlns="">
          <p:sp>
            <p:nvSpPr>
              <p:cNvPr id="4" name="矩形 3">
                <a:extLst>
                  <a:ext uri="{FF2B5EF4-FFF2-40B4-BE49-F238E27FC236}">
                    <a16:creationId xmlns:a16="http://schemas.microsoft.com/office/drawing/2014/main" id="{2EC441D8-C07B-49C6-9A61-98A84E8FF1F8}"/>
                  </a:ext>
                </a:extLst>
              </p:cNvPr>
              <p:cNvSpPr>
                <a:spLocks noRot="1" noChangeAspect="1" noMove="1" noResize="1" noEditPoints="1" noAdjustHandles="1" noChangeArrowheads="1" noChangeShapeType="1" noTextEdit="1"/>
              </p:cNvSpPr>
              <p:nvPr/>
            </p:nvSpPr>
            <p:spPr>
              <a:xfrm>
                <a:off x="1176986" y="3787889"/>
                <a:ext cx="6450692" cy="164333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AE015C9-BB19-49E0-8625-5245F23571AA}"/>
                  </a:ext>
                </a:extLst>
              </p:cNvPr>
              <p:cNvSpPr/>
              <p:nvPr/>
            </p:nvSpPr>
            <p:spPr>
              <a:xfrm>
                <a:off x="6920673" y="5719150"/>
                <a:ext cx="2601417" cy="7523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pPr marL="0"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𝑥</m:t>
                                  </m:r>
                                </m:den>
                              </m:f>
                            </m:e>
                          </m:d>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num>
                        <m:den>
                          <m:r>
                            <a:rPr lang="en-US" altLang="zh-CN" i="1">
                              <a:latin typeface="Cambria Math" panose="02040503050406030204" pitchFamily="18" charset="0"/>
                            </a:rPr>
                            <m:t>∆</m:t>
                          </m:r>
                          <m:r>
                            <a:rPr lang="en-US" altLang="zh-CN" i="1">
                              <a:latin typeface="Cambria Math" panose="02040503050406030204" pitchFamily="18" charset="0"/>
                            </a:rPr>
                            <m:t>𝑥</m:t>
                          </m:r>
                        </m:den>
                      </m:f>
                    </m:oMath>
                  </m:oMathPara>
                </a14:m>
                <a:endParaRPr lang="zh-CN" altLang="en-US" i="1" dirty="0">
                  <a:latin typeface="Cambria Math" panose="02040503050406030204" pitchFamily="18" charset="0"/>
                </a:endParaRPr>
              </a:p>
            </p:txBody>
          </p:sp>
        </mc:Choice>
        <mc:Fallback xmlns="">
          <p:sp>
            <p:nvSpPr>
              <p:cNvPr id="5" name="矩形 4">
                <a:extLst>
                  <a:ext uri="{FF2B5EF4-FFF2-40B4-BE49-F238E27FC236}">
                    <a16:creationId xmlns:a16="http://schemas.microsoft.com/office/drawing/2014/main" id="{7AE015C9-BB19-49E0-8625-5245F23571AA}"/>
                  </a:ext>
                </a:extLst>
              </p:cNvPr>
              <p:cNvSpPr>
                <a:spLocks noRot="1" noChangeAspect="1" noMove="1" noResize="1" noEditPoints="1" noAdjustHandles="1" noChangeArrowheads="1" noChangeShapeType="1" noTextEdit="1"/>
              </p:cNvSpPr>
              <p:nvPr/>
            </p:nvSpPr>
            <p:spPr>
              <a:xfrm>
                <a:off x="6920673" y="5719150"/>
                <a:ext cx="2601417" cy="75232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B09741E8-2474-4830-86C8-53E0843BA45F}"/>
                  </a:ext>
                </a:extLst>
              </p:cNvPr>
              <p:cNvSpPr/>
              <p:nvPr/>
            </p:nvSpPr>
            <p:spPr>
              <a:xfrm>
                <a:off x="3207905" y="5719150"/>
                <a:ext cx="2250360" cy="7523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dk1"/>
                              </a:solidFill>
                              <a:latin typeface="Cambria Math" panose="02040503050406030204" pitchFamily="18" charset="0"/>
                            </a:rPr>
                          </m:ctrlPr>
                        </m:sSubPr>
                        <m:e>
                          <m:d>
                            <m:dPr>
                              <m:ctrlPr>
                                <a:rPr lang="en-US" altLang="zh-CN" i="1">
                                  <a:solidFill>
                                    <a:schemeClr val="dk1"/>
                                  </a:solidFill>
                                  <a:latin typeface="Cambria Math" panose="02040503050406030204" pitchFamily="18" charset="0"/>
                                </a:rPr>
                              </m:ctrlPr>
                            </m:dPr>
                            <m:e>
                              <m:f>
                                <m:fPr>
                                  <m:ctrlPr>
                                    <a:rPr lang="en-US" altLang="zh-CN" i="1">
                                      <a:solidFill>
                                        <a:schemeClr val="dk1"/>
                                      </a:solidFill>
                                      <a:latin typeface="Cambria Math" panose="02040503050406030204" pitchFamily="18" charset="0"/>
                                    </a:rPr>
                                  </m:ctrlPr>
                                </m:fPr>
                                <m:num>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𝑞</m:t>
                                  </m:r>
                                </m:num>
                                <m:den>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𝑥</m:t>
                                  </m:r>
                                </m:den>
                              </m:f>
                            </m:e>
                          </m:d>
                        </m:e>
                        <m:sub>
                          <m:r>
                            <a:rPr lang="en-US" altLang="zh-CN">
                              <a:solidFill>
                                <a:schemeClr val="dk1"/>
                              </a:solidFill>
                              <a:latin typeface="Cambria Math" panose="02040503050406030204" pitchFamily="18" charset="0"/>
                            </a:rPr>
                            <m:t>𝑖</m:t>
                          </m:r>
                        </m:sub>
                      </m:sSub>
                      <m:r>
                        <a:rPr lang="en-US" altLang="zh-CN">
                          <a:solidFill>
                            <a:schemeClr val="dk1"/>
                          </a:solidFill>
                          <a:latin typeface="Cambria Math" panose="02040503050406030204" pitchFamily="18" charset="0"/>
                        </a:rPr>
                        <m:t>≈</m:t>
                      </m:r>
                      <m:f>
                        <m:fPr>
                          <m:ctrlPr>
                            <a:rPr lang="en-US" altLang="zh-CN" i="1">
                              <a:solidFill>
                                <a:schemeClr val="dk1"/>
                              </a:solidFill>
                              <a:latin typeface="Cambria Math" panose="02040503050406030204" pitchFamily="18" charset="0"/>
                            </a:rPr>
                          </m:ctrlPr>
                        </m:fPr>
                        <m:num>
                          <m:sSub>
                            <m:sSubPr>
                              <m:ctrlPr>
                                <a:rPr lang="en-US" altLang="zh-CN" i="1">
                                  <a:solidFill>
                                    <a:schemeClr val="dk1"/>
                                  </a:solidFill>
                                  <a:latin typeface="Cambria Math" panose="02040503050406030204" pitchFamily="18" charset="0"/>
                                </a:rPr>
                              </m:ctrlPr>
                            </m:sSubPr>
                            <m:e>
                              <m:r>
                                <a:rPr lang="en-US" altLang="zh-CN">
                                  <a:solidFill>
                                    <a:schemeClr val="dk1"/>
                                  </a:solidFill>
                                  <a:latin typeface="Cambria Math" panose="02040503050406030204" pitchFamily="18" charset="0"/>
                                </a:rPr>
                                <m:t>𝑞</m:t>
                              </m:r>
                            </m:e>
                            <m:sub>
                              <m:r>
                                <a:rPr lang="en-US" altLang="zh-CN">
                                  <a:solidFill>
                                    <a:schemeClr val="dk1"/>
                                  </a:solidFill>
                                  <a:latin typeface="Cambria Math" panose="02040503050406030204" pitchFamily="18" charset="0"/>
                                </a:rPr>
                                <m:t>𝑖</m:t>
                              </m:r>
                              <m:r>
                                <a:rPr lang="en-US" altLang="zh-CN">
                                  <a:solidFill>
                                    <a:schemeClr val="dk1"/>
                                  </a:solidFill>
                                  <a:latin typeface="Cambria Math" panose="02040503050406030204" pitchFamily="18" charset="0"/>
                                </a:rPr>
                                <m:t>+1</m:t>
                              </m:r>
                            </m:sub>
                          </m:sSub>
                          <m:r>
                            <a:rPr lang="en-US" altLang="zh-CN">
                              <a:solidFill>
                                <a:schemeClr val="dk1"/>
                              </a:solidFill>
                              <a:latin typeface="Cambria Math" panose="02040503050406030204" pitchFamily="18" charset="0"/>
                            </a:rPr>
                            <m:t>−</m:t>
                          </m:r>
                          <m:sSub>
                            <m:sSubPr>
                              <m:ctrlPr>
                                <a:rPr lang="en-US" altLang="zh-CN" i="1">
                                  <a:solidFill>
                                    <a:schemeClr val="dk1"/>
                                  </a:solidFill>
                                  <a:latin typeface="Cambria Math" panose="02040503050406030204" pitchFamily="18" charset="0"/>
                                </a:rPr>
                              </m:ctrlPr>
                            </m:sSubPr>
                            <m:e>
                              <m:r>
                                <a:rPr lang="en-US" altLang="zh-CN">
                                  <a:solidFill>
                                    <a:schemeClr val="dk1"/>
                                  </a:solidFill>
                                  <a:latin typeface="Cambria Math" panose="02040503050406030204" pitchFamily="18" charset="0"/>
                                </a:rPr>
                                <m:t>𝑞</m:t>
                              </m:r>
                            </m:e>
                            <m:sub>
                              <m:r>
                                <a:rPr lang="en-US" altLang="zh-CN">
                                  <a:solidFill>
                                    <a:schemeClr val="dk1"/>
                                  </a:solidFill>
                                  <a:latin typeface="Cambria Math" panose="02040503050406030204" pitchFamily="18" charset="0"/>
                                </a:rPr>
                                <m:t>𝑖</m:t>
                              </m:r>
                              <m:r>
                                <a:rPr lang="en-US" altLang="zh-CN" b="0" i="0" smtClean="0">
                                  <a:solidFill>
                                    <a:schemeClr val="dk1"/>
                                  </a:solidFill>
                                  <a:latin typeface="Cambria Math" panose="02040503050406030204" pitchFamily="18" charset="0"/>
                                </a:rPr>
                                <m:t>−1</m:t>
                              </m:r>
                            </m:sub>
                          </m:sSub>
                        </m:num>
                        <m:den>
                          <m:r>
                            <a:rPr lang="en-US" altLang="zh-CN" b="0" i="1" smtClean="0">
                              <a:solidFill>
                                <a:schemeClr val="dk1"/>
                              </a:solidFill>
                              <a:latin typeface="Cambria Math" panose="02040503050406030204" pitchFamily="18" charset="0"/>
                            </a:rPr>
                            <m:t>2</m:t>
                          </m:r>
                          <m:r>
                            <a:rPr lang="en-US" altLang="zh-CN">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𝑥</m:t>
                          </m:r>
                        </m:den>
                      </m:f>
                    </m:oMath>
                  </m:oMathPara>
                </a14:m>
                <a:endParaRPr lang="zh-CN" altLang="en-US" dirty="0">
                  <a:solidFill>
                    <a:schemeClr val="dk1"/>
                  </a:solidFill>
                </a:endParaRPr>
              </a:p>
            </p:txBody>
          </p:sp>
        </mc:Choice>
        <mc:Fallback xmlns="">
          <p:sp>
            <p:nvSpPr>
              <p:cNvPr id="15" name="矩形 14">
                <a:extLst>
                  <a:ext uri="{FF2B5EF4-FFF2-40B4-BE49-F238E27FC236}">
                    <a16:creationId xmlns:a16="http://schemas.microsoft.com/office/drawing/2014/main" id="{B09741E8-2474-4830-86C8-53E0843BA45F}"/>
                  </a:ext>
                </a:extLst>
              </p:cNvPr>
              <p:cNvSpPr>
                <a:spLocks noRot="1" noChangeAspect="1" noMove="1" noResize="1" noEditPoints="1" noAdjustHandles="1" noChangeArrowheads="1" noChangeShapeType="1" noTextEdit="1"/>
              </p:cNvSpPr>
              <p:nvPr/>
            </p:nvSpPr>
            <p:spPr>
              <a:xfrm>
                <a:off x="3207905" y="5719150"/>
                <a:ext cx="2250360" cy="752322"/>
              </a:xfrm>
              <a:prstGeom prst="rect">
                <a:avLst/>
              </a:prstGeom>
              <a:blipFill>
                <a:blip r:embed="rId5"/>
                <a:stretch>
                  <a:fillRect/>
                </a:stretch>
              </a:blipFill>
            </p:spPr>
            <p:txBody>
              <a:bodyPr/>
              <a:lstStyle/>
              <a:p>
                <a:r>
                  <a:rPr lang="zh-CN" altLang="en-US">
                    <a:noFill/>
                  </a:rPr>
                  <a:t> </a:t>
                </a:r>
              </a:p>
            </p:txBody>
          </p:sp>
        </mc:Fallback>
      </mc:AlternateContent>
      <p:sp>
        <p:nvSpPr>
          <p:cNvPr id="55" name="箭头: 下 54">
            <a:extLst>
              <a:ext uri="{FF2B5EF4-FFF2-40B4-BE49-F238E27FC236}">
                <a16:creationId xmlns:a16="http://schemas.microsoft.com/office/drawing/2014/main" id="{698B713F-69CD-42BB-AA6F-4AF6791024F2}"/>
              </a:ext>
            </a:extLst>
          </p:cNvPr>
          <p:cNvSpPr/>
          <p:nvPr/>
        </p:nvSpPr>
        <p:spPr>
          <a:xfrm rot="-5400000">
            <a:off x="6006008" y="5870158"/>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ABBE71C5-5BEA-4E4C-9CE7-CF6B003BDB56}"/>
              </a:ext>
            </a:extLst>
          </p:cNvPr>
          <p:cNvGrpSpPr/>
          <p:nvPr/>
        </p:nvGrpSpPr>
        <p:grpSpPr>
          <a:xfrm>
            <a:off x="8461373" y="2350701"/>
            <a:ext cx="2892427" cy="2851123"/>
            <a:chOff x="8461373" y="1969701"/>
            <a:chExt cx="2892427" cy="2851123"/>
          </a:xfrm>
        </p:grpSpPr>
        <p:grpSp>
          <p:nvGrpSpPr>
            <p:cNvPr id="53" name="组合 52">
              <a:extLst>
                <a:ext uri="{FF2B5EF4-FFF2-40B4-BE49-F238E27FC236}">
                  <a16:creationId xmlns:a16="http://schemas.microsoft.com/office/drawing/2014/main" id="{EB365D4C-056D-4C3D-BBE6-A902608422AF}"/>
                </a:ext>
              </a:extLst>
            </p:cNvPr>
            <p:cNvGrpSpPr/>
            <p:nvPr/>
          </p:nvGrpSpPr>
          <p:grpSpPr>
            <a:xfrm>
              <a:off x="8461373" y="1969701"/>
              <a:ext cx="2892427" cy="2851123"/>
              <a:chOff x="8163878" y="3043372"/>
              <a:chExt cx="2892427" cy="2851123"/>
            </a:xfrm>
          </p:grpSpPr>
          <p:grpSp>
            <p:nvGrpSpPr>
              <p:cNvPr id="51" name="组合 50">
                <a:extLst>
                  <a:ext uri="{FF2B5EF4-FFF2-40B4-BE49-F238E27FC236}">
                    <a16:creationId xmlns:a16="http://schemas.microsoft.com/office/drawing/2014/main" id="{54CE79FD-A2F2-4C0C-8850-17698A7F420E}"/>
                  </a:ext>
                </a:extLst>
              </p:cNvPr>
              <p:cNvGrpSpPr/>
              <p:nvPr/>
            </p:nvGrpSpPr>
            <p:grpSpPr>
              <a:xfrm>
                <a:off x="8163878" y="3043372"/>
                <a:ext cx="2892427" cy="2692070"/>
                <a:chOff x="1084898" y="2715712"/>
                <a:chExt cx="2892427" cy="2692070"/>
              </a:xfrm>
            </p:grpSpPr>
            <p:cxnSp>
              <p:nvCxnSpPr>
                <p:cNvPr id="7" name="直接连接符 6">
                  <a:extLst>
                    <a:ext uri="{FF2B5EF4-FFF2-40B4-BE49-F238E27FC236}">
                      <a16:creationId xmlns:a16="http://schemas.microsoft.com/office/drawing/2014/main" id="{9948D774-8AAC-4127-BDFF-667BF8B26EC5}"/>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405A9C3-17C9-4D3E-AC76-7957C1E9BBE3}"/>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5B7E665-30A2-4A06-BA54-60312B78BA27}"/>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EB22F0C-1218-41C0-95AE-E48453A5EECF}"/>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A52AFAE4-98D4-48E6-A1D2-703C673FB4D4}"/>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6"/>
                      <a:stretch>
                        <a:fillRect/>
                      </a:stretch>
                    </a:blipFill>
                  </p:spPr>
                  <p:txBody>
                    <a:bodyPr/>
                    <a:lstStyle/>
                    <a:p>
                      <a:r>
                        <a:rPr lang="zh-CN" altLang="en-US">
                          <a:noFill/>
                        </a:rPr>
                        <a:t> </a:t>
                      </a:r>
                    </a:p>
                  </p:txBody>
                </p:sp>
              </mc:Fallback>
            </mc:AlternateContent>
            <p:sp>
              <p:nvSpPr>
                <p:cNvPr id="12" name="椭圆 11">
                  <a:extLst>
                    <a:ext uri="{FF2B5EF4-FFF2-40B4-BE49-F238E27FC236}">
                      <a16:creationId xmlns:a16="http://schemas.microsoft.com/office/drawing/2014/main" id="{D3D6D187-03AE-4493-9281-498CE76E09BC}"/>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1E21B59-3AF2-4BD6-AC22-62010E887756}"/>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3EF8687-E4A5-4BF0-B7F0-20D49172AD6F}"/>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C27EA84F-754D-4315-AED7-9475212E4B7F}"/>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D36C63B-5A58-4C34-97A1-95E56F29E19E}"/>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EED903B-B013-4D31-9B3E-426156BF12EB}"/>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E71CAC87-2B56-40D4-AC2A-B14616CB1C30}"/>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DDC7883-BE2C-4282-9F6A-0059C0CEE6A8}"/>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8ADC698-2E04-4B97-ADA2-A8266A6E44CB}"/>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3DF5BD67-32A4-4400-8BE1-60A92497B9E2}"/>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F81157F1-DC86-401E-A1AD-E6FB625E4550}"/>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160CDA-AFBE-4065-96E9-FCBEBAF77D21}"/>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2043D720-2090-43D7-8066-B2EEF6E9595C}"/>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20550EBB-1781-4A94-9BC8-06ECF79B4A9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2646288B-9E88-4EB2-A8A5-4EFB721AE36C}"/>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63C3941F-F0AC-4E03-9195-B97BA847962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68BD18C5-6131-4F5A-97B3-8FFACE7FD839}"/>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4"/>
                      <a:stretch>
                        <a:fillRect/>
                      </a:stretch>
                    </a:blipFill>
                  </p:spPr>
                  <p:txBody>
                    <a:bodyPr/>
                    <a:lstStyle/>
                    <a:p>
                      <a:r>
                        <a:rPr lang="zh-CN" altLang="en-US">
                          <a:noFill/>
                        </a:rPr>
                        <a:t> </a:t>
                      </a:r>
                    </a:p>
                  </p:txBody>
                </p:sp>
              </mc:Fallback>
            </mc:AlternateContent>
            <p:cxnSp>
              <p:nvCxnSpPr>
                <p:cNvPr id="38" name="直接箭头连接符 37">
                  <a:extLst>
                    <a:ext uri="{FF2B5EF4-FFF2-40B4-BE49-F238E27FC236}">
                      <a16:creationId xmlns:a16="http://schemas.microsoft.com/office/drawing/2014/main" id="{7AE24CF0-1A76-4985-B6B8-4F0F0C74B913}"/>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726FB060-7ED6-4ED1-BDBC-E402810E4C4B}"/>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447159FD-74D5-4B06-B4AF-FC40D9848E88}"/>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ECCD3144-8A50-4FC5-98F6-81C9242BB750}"/>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9E9611B9-74F8-4320-89A7-E91FDF2A9EC0}"/>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36B29DAA-C605-4AAE-9C15-1CE85E95409B}"/>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4A42C266-C7DA-4ABA-9D1D-4881E81A72E3}"/>
                        </a:ext>
                      </a:extLst>
                    </p:cNvPr>
                    <p:cNvSpPr/>
                    <p:nvPr/>
                  </p:nvSpPr>
                  <p:spPr>
                    <a:xfrm>
                      <a:off x="3105086" y="3767465"/>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105086" y="3767465"/>
                      <a:ext cx="644151" cy="26840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812E2671-045C-4C55-A672-3C198BBC3E4E}"/>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8"/>
                      <a:stretch>
                        <a:fillRect/>
                      </a:stretch>
                    </a:blipFill>
                  </p:spPr>
                  <p:txBody>
                    <a:bodyPr/>
                    <a:lstStyle/>
                    <a:p>
                      <a:r>
                        <a:rPr lang="zh-CN" altLang="en-US">
                          <a:noFill/>
                        </a:rPr>
                        <a:t> </a:t>
                      </a:r>
                    </a:p>
                  </p:txBody>
                </p:sp>
              </mc:Fallback>
            </mc:AlternateContent>
            <p:cxnSp>
              <p:nvCxnSpPr>
                <p:cNvPr id="47" name="直接连接符 46">
                  <a:extLst>
                    <a:ext uri="{FF2B5EF4-FFF2-40B4-BE49-F238E27FC236}">
                      <a16:creationId xmlns:a16="http://schemas.microsoft.com/office/drawing/2014/main" id="{4D2628AF-C272-47F4-A509-1D8B48258FAD}"/>
                    </a:ext>
                  </a:extLst>
                </p:cNvPr>
                <p:cNvCxnSpPr/>
                <p:nvPr/>
              </p:nvCxnSpPr>
              <p:spPr>
                <a:xfrm>
                  <a:off x="1347271" y="5197815"/>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290CE239-3BBB-42FC-A465-0AD26EC6F399}"/>
                    </a:ext>
                  </a:extLst>
                </p:cNvPr>
                <p:cNvCxnSpPr>
                  <a:cxnSpLocks/>
                </p:cNvCxnSpPr>
                <p:nvPr/>
              </p:nvCxnSpPr>
              <p:spPr>
                <a:xfrm rot="16200000">
                  <a:off x="897271" y="4747815"/>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107B6F70-C7CB-4343-817C-9FB62ED25AC2}"/>
                        </a:ext>
                      </a:extLst>
                    </p:cNvPr>
                    <p:cNvSpPr/>
                    <p:nvPr/>
                  </p:nvSpPr>
                  <p:spPr>
                    <a:xfrm>
                      <a:off x="2100223" y="5153866"/>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100223" y="5153866"/>
                      <a:ext cx="297774" cy="253916"/>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CAFD6254-715E-43BC-A2E4-FD83B005F2AB}"/>
                        </a:ext>
                      </a:extLst>
                    </p:cNvPr>
                    <p:cNvSpPr/>
                    <p:nvPr/>
                  </p:nvSpPr>
                  <p:spPr>
                    <a:xfrm>
                      <a:off x="1084898" y="4366941"/>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084898" y="4366941"/>
                      <a:ext cx="299184" cy="253916"/>
                    </a:xfrm>
                    <a:prstGeom prst="rect">
                      <a:avLst/>
                    </a:prstGeom>
                    <a:blipFill>
                      <a:blip r:embed="rId20"/>
                      <a:stretch>
                        <a:fillRect/>
                      </a:stretch>
                    </a:blipFill>
                  </p:spPr>
                  <p:txBody>
                    <a:bodyPr/>
                    <a:lstStyle/>
                    <a:p>
                      <a:r>
                        <a:rPr lang="zh-CN" altLang="en-US">
                          <a:noFill/>
                        </a:rPr>
                        <a:t> </a:t>
                      </a:r>
                    </a:p>
                  </p:txBody>
                </p:sp>
              </mc:Fallback>
            </mc:AlternateContent>
          </p:grpSp>
          <p:sp>
            <p:nvSpPr>
              <p:cNvPr id="52" name="矩形 51">
                <a:extLst>
                  <a:ext uri="{FF2B5EF4-FFF2-40B4-BE49-F238E27FC236}">
                    <a16:creationId xmlns:a16="http://schemas.microsoft.com/office/drawing/2014/main" id="{3AB367B5-8701-4D78-9789-2462B04FC4AA}"/>
                  </a:ext>
                </a:extLst>
              </p:cNvPr>
              <p:cNvSpPr/>
              <p:nvPr/>
            </p:nvSpPr>
            <p:spPr>
              <a:xfrm>
                <a:off x="9474014" y="5525163"/>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p:sp>
          <p:nvSpPr>
            <p:cNvPr id="54" name="椭圆 53">
              <a:extLst>
                <a:ext uri="{FF2B5EF4-FFF2-40B4-BE49-F238E27FC236}">
                  <a16:creationId xmlns:a16="http://schemas.microsoft.com/office/drawing/2014/main" id="{E2998CDD-72F8-4801-BA7D-E9FAF7F442A6}"/>
                </a:ext>
              </a:extLst>
            </p:cNvPr>
            <p:cNvSpPr/>
            <p:nvPr/>
          </p:nvSpPr>
          <p:spPr>
            <a:xfrm>
              <a:off x="9476370" y="2661218"/>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4BA548E3-0B8F-432C-8F61-E274E452C451}"/>
                </a:ext>
              </a:extLst>
            </p:cNvPr>
            <p:cNvSpPr/>
            <p:nvPr/>
          </p:nvSpPr>
          <p:spPr>
            <a:xfrm>
              <a:off x="10959748" y="2663865"/>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35A179D8-4534-4F25-9A56-261B23BD96DB}"/>
                </a:ext>
              </a:extLst>
            </p:cNvPr>
            <p:cNvSpPr/>
            <p:nvPr/>
          </p:nvSpPr>
          <p:spPr>
            <a:xfrm>
              <a:off x="10959748" y="3394963"/>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17C59E8C-7BFF-4BFA-A102-D1615328A9E8}"/>
                </a:ext>
              </a:extLst>
            </p:cNvPr>
            <p:cNvSpPr/>
            <p:nvPr/>
          </p:nvSpPr>
          <p:spPr>
            <a:xfrm>
              <a:off x="9481679" y="3388128"/>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68877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wipe(up)">
                                      <p:cBhvr>
                                        <p:cTn id="35" dur="500"/>
                                        <p:tgtEl>
                                          <p:spTgt spid="55"/>
                                        </p:tgtEl>
                                      </p:cBhvr>
                                    </p:animEffec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5" grpId="0" animBg="1"/>
      <p:bldP spid="5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DF5B7-07FB-49B4-B9C6-6DDBF954394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a:t>
            </a:r>
            <a:r>
              <a:rPr lang="en-US" altLang="zh-CN" dirty="0"/>
              <a:t>(split)</a:t>
            </a:r>
            <a:r>
              <a:rPr lang="zh-CN" altLang="en-US" dirty="0"/>
              <a:t>求解思想</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81ED1AE-F921-451B-A307-30FCA6B3ACC6}"/>
                  </a:ext>
                </a:extLst>
              </p:cNvPr>
              <p:cNvSpPr>
                <a:spLocks noGrp="1"/>
              </p:cNvSpPr>
              <p:nvPr>
                <p:ph sz="half" idx="1"/>
              </p:nvPr>
            </p:nvSpPr>
            <p:spPr/>
            <p:txBody>
              <a:bodyPr>
                <a:normAutofit/>
              </a:bodyPr>
              <a:lstStyle/>
              <a:p>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𝑑𝑞</m:t>
                        </m:r>
                      </m:num>
                      <m:den>
                        <m:r>
                          <a:rPr lang="en-US" altLang="zh-CN" i="1">
                            <a:latin typeface="Cambria Math" panose="02040503050406030204" pitchFamily="18" charset="0"/>
                          </a:rPr>
                          <m:t>𝑑𝑡</m:t>
                        </m:r>
                      </m:den>
                    </m:f>
                    <m:r>
                      <a:rPr lang="en-US" altLang="zh-CN" i="1">
                        <a:latin typeface="Cambria Math" panose="02040503050406030204" pitchFamily="18" charset="0"/>
                      </a:rPr>
                      <m:t>=</m:t>
                    </m:r>
                    <m:r>
                      <a:rPr lang="en-US" altLang="zh-CN" i="1" smtClean="0">
                        <a:solidFill>
                          <a:schemeClr val="accent1"/>
                        </a:solidFill>
                        <a:latin typeface="Cambria Math" panose="02040503050406030204" pitchFamily="18" charset="0"/>
                      </a:rPr>
                      <m:t>𝑓</m:t>
                    </m:r>
                    <m:d>
                      <m:dPr>
                        <m:ctrlPr>
                          <a:rPr lang="en-US" altLang="zh-CN" i="1">
                            <a:solidFill>
                              <a:schemeClr val="accent1"/>
                            </a:solidFill>
                            <a:latin typeface="Cambria Math" panose="02040503050406030204" pitchFamily="18" charset="0"/>
                          </a:rPr>
                        </m:ctrlPr>
                      </m:dPr>
                      <m:e>
                        <m:r>
                          <a:rPr lang="en-US" altLang="zh-CN" i="1">
                            <a:solidFill>
                              <a:schemeClr val="accent1"/>
                            </a:solidFill>
                            <a:latin typeface="Cambria Math" panose="02040503050406030204" pitchFamily="18" charset="0"/>
                          </a:rPr>
                          <m:t>𝑞</m:t>
                        </m:r>
                      </m:e>
                    </m:d>
                    <m:r>
                      <a:rPr lang="en-US" altLang="zh-CN" i="1">
                        <a:latin typeface="Cambria Math" panose="02040503050406030204" pitchFamily="18" charset="0"/>
                      </a:rPr>
                      <m:t>+</m:t>
                    </m:r>
                    <m:r>
                      <a:rPr lang="en-US" altLang="zh-CN" i="1" smtClean="0">
                        <a:solidFill>
                          <a:schemeClr val="accent6"/>
                        </a:solidFill>
                        <a:latin typeface="Cambria Math" panose="02040503050406030204" pitchFamily="18" charset="0"/>
                      </a:rPr>
                      <m:t>𝑔</m:t>
                    </m:r>
                    <m:d>
                      <m:dPr>
                        <m:ctrlPr>
                          <a:rPr lang="en-US" altLang="zh-CN" i="1">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𝑞</m:t>
                        </m:r>
                      </m:e>
                    </m:d>
                  </m:oMath>
                </a14:m>
                <a:endParaRPr lang="en-US" altLang="zh-CN" dirty="0"/>
              </a:p>
              <a:p>
                <a:r>
                  <a:rPr lang="zh-CN" altLang="en-US" dirty="0"/>
                  <a:t>直接用前向欧拉法：</a:t>
                </a:r>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i="1">
                            <a:solidFill>
                              <a:srgbClr val="C00000"/>
                            </a:solidFill>
                            <a:latin typeface="Cambria Math" panose="02040503050406030204" pitchFamily="18" charset="0"/>
                          </a:rPr>
                          <m:t>+1</m:t>
                        </m:r>
                      </m:sup>
                    </m:sSup>
                    <m:r>
                      <a:rPr lang="en-US" altLang="zh-CN" i="1">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1"/>
                        </a:solidFill>
                        <a:latin typeface="Cambria Math" panose="02040503050406030204" pitchFamily="18" charset="0"/>
                        <a:ea typeface="Cambria Math" panose="02040503050406030204" pitchFamily="18" charset="0"/>
                      </a:rPr>
                      <m:t>𝑓</m:t>
                    </m:r>
                    <m:d>
                      <m:dPr>
                        <m:ctrlPr>
                          <a:rPr lang="en-US" altLang="zh-CN" b="0" i="1" smtClean="0">
                            <a:solidFill>
                              <a:schemeClr val="accent1"/>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6"/>
                        </a:solidFill>
                        <a:latin typeface="Cambria Math" panose="02040503050406030204" pitchFamily="18" charset="0"/>
                        <a:ea typeface="Cambria Math" panose="02040503050406030204" pitchFamily="18" charset="0"/>
                      </a:rPr>
                      <m:t>𝑔</m:t>
                    </m:r>
                    <m:d>
                      <m:dPr>
                        <m:ctrlPr>
                          <a:rPr lang="en-US" altLang="zh-CN" b="0" i="1" smtClean="0">
                            <a:solidFill>
                              <a:schemeClr val="accent6"/>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oMath>
                </a14:m>
                <a:endParaRPr lang="en-US" altLang="zh-CN" dirty="0"/>
              </a:p>
              <a:p>
                <a:r>
                  <a:rPr lang="zh-CN" altLang="en-US" dirty="0"/>
                  <a:t>分步求法：</a:t>
                </a:r>
                <a:endParaRPr lang="en-US" altLang="zh-CN" dirty="0"/>
              </a:p>
              <a:p>
                <a:pPr lvl="1"/>
                <a14:m>
                  <m:oMath xmlns:m="http://schemas.openxmlformats.org/officeDocument/2006/math">
                    <m:sSup>
                      <m:sSupPr>
                        <m:ctrlPr>
                          <a:rPr lang="en-US" altLang="zh-CN" b="0" i="1" smtClean="0">
                            <a:solidFill>
                              <a:schemeClr val="accent2"/>
                            </a:solidFill>
                            <a:latin typeface="Cambria Math" panose="02040503050406030204" pitchFamily="18" charset="0"/>
                          </a:rPr>
                        </m:ctrlPr>
                      </m:sSupPr>
                      <m:e>
                        <m:r>
                          <a:rPr lang="en-US" altLang="zh-CN" b="0" i="1" smtClean="0">
                            <a:solidFill>
                              <a:schemeClr val="accent2"/>
                            </a:solidFill>
                            <a:latin typeface="Cambria Math" panose="02040503050406030204" pitchFamily="18" charset="0"/>
                          </a:rPr>
                          <m:t>𝑞</m:t>
                        </m:r>
                      </m:e>
                      <m:sup>
                        <m:r>
                          <a:rPr lang="en-US" altLang="zh-CN" b="0" i="1" smtClean="0">
                            <a:solidFill>
                              <a:schemeClr val="accent2"/>
                            </a:solidFill>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b="0" i="1" smtClean="0">
                            <a:solidFill>
                              <a:srgbClr val="C00000"/>
                            </a:solidFill>
                            <a:latin typeface="Cambria Math" panose="02040503050406030204" pitchFamily="18" charset="0"/>
                          </a:rPr>
                        </m:ctrlPr>
                      </m:sSupPr>
                      <m:e>
                        <m:r>
                          <a:rPr lang="en-US" altLang="zh-CN" b="0" i="1" smtClean="0">
                            <a:solidFill>
                              <a:srgbClr val="C00000"/>
                            </a:solidFill>
                            <a:latin typeface="Cambria Math" panose="02040503050406030204" pitchFamily="18" charset="0"/>
                          </a:rPr>
                          <m:t>𝑞</m:t>
                        </m:r>
                      </m:e>
                      <m:sup>
                        <m:r>
                          <a:rPr lang="en-US" altLang="zh-CN" b="0" i="1" smtClean="0">
                            <a:solidFill>
                              <a:srgbClr val="C00000"/>
                            </a:solidFill>
                            <a:latin typeface="Cambria Math" panose="02040503050406030204" pitchFamily="18" charset="0"/>
                          </a:rPr>
                          <m:t>𝑛</m:t>
                        </m:r>
                      </m:sup>
                    </m:s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1"/>
                        </a:solidFill>
                        <a:latin typeface="Cambria Math" panose="02040503050406030204" pitchFamily="18" charset="0"/>
                        <a:ea typeface="Cambria Math" panose="02040503050406030204" pitchFamily="18" charset="0"/>
                      </a:rPr>
                      <m:t>𝑓</m:t>
                    </m:r>
                    <m:r>
                      <a:rPr lang="en-US" altLang="zh-CN" b="0" i="1" smtClean="0">
                        <a:solidFill>
                          <a:schemeClr val="accent1"/>
                        </a:solidFill>
                        <a:latin typeface="Cambria Math" panose="02040503050406030204" pitchFamily="18" charset="0"/>
                        <a:ea typeface="Cambria Math" panose="02040503050406030204" pitchFamily="18" charset="0"/>
                      </a:rPr>
                      <m:t>(</m:t>
                    </m:r>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r>
                      <a:rPr lang="en-US" altLang="zh-CN" b="0" i="1" smtClean="0">
                        <a:solidFill>
                          <a:schemeClr val="accent1"/>
                        </a:solidFill>
                        <a:latin typeface="Cambria Math" panose="02040503050406030204" pitchFamily="18" charset="0"/>
                        <a:ea typeface="Cambria Math" panose="02040503050406030204" pitchFamily="18" charset="0"/>
                      </a:rPr>
                      <m:t>)</m:t>
                    </m:r>
                  </m:oMath>
                </a14:m>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+1</m:t>
                        </m:r>
                      </m:sup>
                    </m:sSup>
                    <m:r>
                      <a:rPr lang="en-US" altLang="zh-CN" i="1">
                        <a:latin typeface="Cambria Math" panose="02040503050406030204" pitchFamily="18" charset="0"/>
                      </a:rPr>
                      <m:t>=</m:t>
                    </m:r>
                    <m:sSup>
                      <m:sSupPr>
                        <m:ctrlPr>
                          <a:rPr lang="en-US" altLang="zh-CN" i="1">
                            <a:solidFill>
                              <a:schemeClr val="accent2"/>
                            </a:solidFill>
                            <a:latin typeface="Cambria Math" panose="02040503050406030204" pitchFamily="18" charset="0"/>
                          </a:rPr>
                        </m:ctrlPr>
                      </m:sSupPr>
                      <m:e>
                        <m:r>
                          <a:rPr lang="en-US" altLang="zh-CN" i="1">
                            <a:solidFill>
                              <a:schemeClr val="accent2"/>
                            </a:solidFill>
                            <a:latin typeface="Cambria Math" panose="02040503050406030204" pitchFamily="18" charset="0"/>
                          </a:rPr>
                          <m:t>𝑞</m:t>
                        </m:r>
                      </m:e>
                      <m:sup>
                        <m:r>
                          <a:rPr lang="en-US" altLang="zh-CN" i="1">
                            <a:solidFill>
                              <a:schemeClr val="accent2"/>
                            </a:solidFill>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6"/>
                        </a:solidFill>
                        <a:latin typeface="Cambria Math" panose="02040503050406030204" pitchFamily="18" charset="0"/>
                        <a:ea typeface="Cambria Math" panose="02040503050406030204" pitchFamily="18" charset="0"/>
                      </a:rPr>
                      <m:t>𝑔</m:t>
                    </m:r>
                    <m:r>
                      <a:rPr lang="en-US" altLang="zh-CN" i="1">
                        <a:solidFill>
                          <a:schemeClr val="accent6"/>
                        </a:solidFill>
                        <a:latin typeface="Cambria Math" panose="02040503050406030204" pitchFamily="18" charset="0"/>
                        <a:ea typeface="Cambria Math" panose="02040503050406030204" pitchFamily="18" charset="0"/>
                      </a:rPr>
                      <m:t>(</m:t>
                    </m:r>
                    <m:sSup>
                      <m:sSupPr>
                        <m:ctrlPr>
                          <a:rPr lang="en-US" altLang="zh-CN" i="1">
                            <a:solidFill>
                              <a:schemeClr val="accent2"/>
                            </a:solidFill>
                            <a:latin typeface="Cambria Math" panose="02040503050406030204" pitchFamily="18" charset="0"/>
                          </a:rPr>
                        </m:ctrlPr>
                      </m:sSupPr>
                      <m:e>
                        <m:r>
                          <a:rPr lang="en-US" altLang="zh-CN" i="1">
                            <a:solidFill>
                              <a:schemeClr val="accent2"/>
                            </a:solidFill>
                            <a:latin typeface="Cambria Math" panose="02040503050406030204" pitchFamily="18" charset="0"/>
                          </a:rPr>
                          <m:t>𝑞</m:t>
                        </m:r>
                      </m:e>
                      <m:sup>
                        <m:r>
                          <a:rPr lang="en-US" altLang="zh-CN" i="1">
                            <a:solidFill>
                              <a:schemeClr val="accent2"/>
                            </a:solidFill>
                            <a:latin typeface="Cambria Math" panose="02040503050406030204" pitchFamily="18" charset="0"/>
                          </a:rPr>
                          <m:t>∗</m:t>
                        </m:r>
                      </m:sup>
                    </m:sSup>
                    <m:r>
                      <a:rPr lang="en-US" altLang="zh-CN" i="1">
                        <a:solidFill>
                          <a:schemeClr val="accent6"/>
                        </a:solidFill>
                        <a:latin typeface="Cambria Math" panose="02040503050406030204" pitchFamily="18" charset="0"/>
                        <a:ea typeface="Cambria Math" panose="02040503050406030204" pitchFamily="18" charset="0"/>
                      </a:rPr>
                      <m:t>)</m:t>
                    </m:r>
                  </m:oMath>
                </a14:m>
                <a:endParaRPr lang="en-US" altLang="zh-CN" sz="1800" i="1" dirty="0">
                  <a:latin typeface="Cambria Math" panose="02040503050406030204" pitchFamily="18" charset="0"/>
                </a:endParaRPr>
              </a:p>
              <a:p>
                <a:pPr marL="0" indent="0">
                  <a:buNone/>
                </a:pPr>
                <a:endParaRPr lang="en-US" altLang="zh-CN" dirty="0">
                  <a:solidFill>
                    <a:schemeClr val="accent6"/>
                  </a:solidFill>
                </a:endParaRPr>
              </a:p>
            </p:txBody>
          </p:sp>
        </mc:Choice>
        <mc:Fallback xmlns="">
          <p:sp>
            <p:nvSpPr>
              <p:cNvPr id="3" name="内容占位符 2">
                <a:extLst>
                  <a:ext uri="{FF2B5EF4-FFF2-40B4-BE49-F238E27FC236}">
                    <a16:creationId xmlns:a16="http://schemas.microsoft.com/office/drawing/2014/main" id="{281ED1AE-F921-451B-A307-30FCA6B3ACC6}"/>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D5C9C016-AEC0-44F2-95AB-38883C00E87C}"/>
                  </a:ext>
                </a:extLst>
              </p:cNvPr>
              <p:cNvSpPr>
                <a:spLocks noGrp="1"/>
              </p:cNvSpPr>
              <p:nvPr>
                <p:ph sz="half" idx="2"/>
              </p:nvPr>
            </p:nvSpPr>
            <p:spPr>
              <a:xfrm>
                <a:off x="6096000" y="2970863"/>
                <a:ext cx="6667501" cy="3037681"/>
              </a:xfrm>
            </p:spPr>
            <p:txBody>
              <a:bodyPr>
                <a:normAutofit/>
              </a:bodyPr>
              <a:lstStyle/>
              <a:p>
                <a:pPr marL="0" indent="0">
                  <a:buNone/>
                </a:pPr>
                <a14:m>
                  <m:oMathPara xmlns:m="http://schemas.openxmlformats.org/officeDocument/2006/math">
                    <m:oMathParaPr>
                      <m:jc m:val="left"/>
                    </m:oMathParaPr>
                    <m:oMath xmlns:m="http://schemas.openxmlformats.org/officeDocument/2006/math">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r>
                            <a:rPr lang="en-US" altLang="zh-CN" sz="2400" i="1">
                              <a:solidFill>
                                <a:srgbClr val="C00000"/>
                              </a:solidFill>
                              <a:latin typeface="Cambria Math" panose="02040503050406030204" pitchFamily="18" charset="0"/>
                            </a:rPr>
                            <m:t>+1</m:t>
                          </m:r>
                        </m:sup>
                      </m:sSup>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e>
                      </m:d>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t</m:t>
                      </m:r>
                      <m:func>
                        <m:funcPr>
                          <m:ctrlPr>
                            <a:rPr lang="en-US" altLang="zh-CN" sz="2400" i="1">
                              <a:solidFill>
                                <a:schemeClr val="accent2"/>
                              </a:solidFill>
                              <a:latin typeface="Cambria Math" panose="02040503050406030204" pitchFamily="18" charset="0"/>
                              <a:ea typeface="Cambria Math" panose="02040503050406030204" pitchFamily="18" charset="0"/>
                            </a:rPr>
                          </m:ctrlPr>
                        </m:funcPr>
                        <m:fName>
                          <m:r>
                            <m:rPr>
                              <m:sty m:val="p"/>
                            </m:rPr>
                            <a:rPr lang="en-US" altLang="zh-CN" sz="2400">
                              <a:solidFill>
                                <a:schemeClr val="accent2"/>
                              </a:solidFill>
                              <a:latin typeface="Cambria Math" panose="02040503050406030204" pitchFamily="18" charset="0"/>
                              <a:ea typeface="Cambria Math" panose="02040503050406030204" pitchFamily="18" charset="0"/>
                            </a:rPr>
                            <m:t>g</m:t>
                          </m:r>
                        </m:fName>
                        <m:e>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r>
                                <m:rPr>
                                  <m:nor/>
                                </m:rPr>
                                <a:rPr lang="en-US" altLang="zh-CN" sz="2400" dirty="0">
                                  <a:solidFill>
                                    <a:schemeClr val="accent2"/>
                                  </a:solidFill>
                                </a:rPr>
                                <m:t>+</m:t>
                              </m:r>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r>
                                <a:rPr lang="en-US" altLang="zh-CN" sz="2400" i="1">
                                  <a:solidFill>
                                    <a:schemeClr val="accent2"/>
                                  </a:solidFill>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e>
                          </m:d>
                        </m:e>
                      </m:func>
                    </m:oMath>
                  </m:oMathPara>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r>
                      <a:rPr lang="en-US" altLang="zh-CN" sz="2400">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d>
                      <m:dPr>
                        <m:ctrlPr>
                          <a:rPr lang="en-US" altLang="zh-CN" sz="2400" i="1">
                            <a:solidFill>
                              <a:schemeClr val="accent2"/>
                            </a:solidFill>
                            <a:latin typeface="Cambria Math" panose="02040503050406030204" pitchFamily="18" charset="0"/>
                            <a:ea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rPr>
                          <m:t>𝑂</m:t>
                        </m:r>
                        <m:d>
                          <m:dPr>
                            <m:ctrlPr>
                              <a:rPr lang="en-US" altLang="zh-CN" sz="2400" i="1">
                                <a:solidFill>
                                  <a:schemeClr val="accent2"/>
                                </a:solidFill>
                                <a:latin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e>
                        </m:d>
                      </m:e>
                    </m:d>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r>
                      <a:rPr lang="en-US" altLang="zh-CN" sz="2400" i="1">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𝑂</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𝑡</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sup>
                    </m:sSup>
                    <m:r>
                      <a:rPr lang="en-US" altLang="zh-CN" sz="2400" i="1">
                        <a:solidFill>
                          <a:srgbClr val="C00000"/>
                        </a:solidFill>
                        <a:latin typeface="Cambria Math" panose="02040503050406030204" pitchFamily="18" charset="0"/>
                      </a:rPr>
                      <m:t>+</m:t>
                    </m:r>
                    <m:f>
                      <m:fPr>
                        <m:ctrlPr>
                          <a:rPr lang="en-US" altLang="zh-CN" sz="2400" i="1">
                            <a:solidFill>
                              <a:srgbClr val="C00000"/>
                            </a:solidFill>
                            <a:latin typeface="Cambria Math" panose="02040503050406030204" pitchFamily="18" charset="0"/>
                          </a:rPr>
                        </m:ctrlPr>
                      </m:fPr>
                      <m:num>
                        <m:r>
                          <a:rPr lang="en-US" altLang="zh-CN" sz="2400" i="1">
                            <a:solidFill>
                              <a:srgbClr val="C00000"/>
                            </a:solidFill>
                            <a:latin typeface="Cambria Math" panose="02040503050406030204" pitchFamily="18" charset="0"/>
                          </a:rPr>
                          <m:t>𝑑𝑞</m:t>
                        </m:r>
                      </m:num>
                      <m:den>
                        <m:r>
                          <a:rPr lang="en-US" altLang="zh-CN" sz="2400" i="1">
                            <a:solidFill>
                              <a:srgbClr val="C00000"/>
                            </a:solidFill>
                            <a:latin typeface="Cambria Math" panose="02040503050406030204" pitchFamily="18" charset="0"/>
                          </a:rPr>
                          <m:t>𝑑𝑡</m:t>
                        </m:r>
                      </m:den>
                    </m:f>
                    <m:r>
                      <a:rPr lang="en-US" altLang="zh-CN" sz="2400" i="1">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ea typeface="Cambria Math" panose="02040503050406030204" pitchFamily="18" charset="0"/>
                      </a:rPr>
                      <m:t>𝑡</m:t>
                    </m:r>
                    <m:r>
                      <a:rPr lang="en-US" altLang="zh-CN" sz="240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𝑂</m:t>
                    </m:r>
                    <m:r>
                      <a:rPr lang="en-US" altLang="zh-CN" sz="2400" i="1">
                        <a:solidFill>
                          <a:srgbClr val="C00000"/>
                        </a:solidFill>
                        <a:latin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𝑡</m:t>
                        </m:r>
                      </m:e>
                      <m:sup>
                        <m:r>
                          <a:rPr lang="en-US" altLang="zh-CN" sz="2400" i="1">
                            <a:solidFill>
                              <a:srgbClr val="C00000"/>
                            </a:solidFill>
                            <a:latin typeface="Cambria Math" panose="02040503050406030204" pitchFamily="18" charset="0"/>
                          </a:rPr>
                          <m:t>2</m:t>
                        </m:r>
                      </m:sup>
                    </m:sSup>
                    <m:r>
                      <a:rPr lang="en-US" altLang="zh-CN" sz="2400" i="1">
                        <a:solidFill>
                          <a:srgbClr val="C00000"/>
                        </a:solidFill>
                        <a:latin typeface="Cambria Math" panose="02040503050406030204" pitchFamily="18" charset="0"/>
                      </a:rPr>
                      <m:t>)</m:t>
                    </m:r>
                  </m:oMath>
                </a14:m>
                <a:endParaRPr lang="en-US" altLang="zh-CN" sz="3600" i="1" dirty="0">
                  <a:latin typeface="Cambria Math" panose="02040503050406030204" pitchFamily="18" charset="0"/>
                </a:endParaRPr>
              </a:p>
            </p:txBody>
          </p:sp>
        </mc:Choice>
        <mc:Fallback xmlns="">
          <p:sp>
            <p:nvSpPr>
              <p:cNvPr id="4" name="内容占位符 3">
                <a:extLst>
                  <a:ext uri="{FF2B5EF4-FFF2-40B4-BE49-F238E27FC236}">
                    <a16:creationId xmlns:a16="http://schemas.microsoft.com/office/drawing/2014/main" id="{D5C9C016-AEC0-44F2-95AB-38883C00E87C}"/>
                  </a:ext>
                </a:extLst>
              </p:cNvPr>
              <p:cNvSpPr>
                <a:spLocks noGrp="1" noRot="1" noChangeAspect="1" noMove="1" noResize="1" noEditPoints="1" noAdjustHandles="1" noChangeArrowheads="1" noChangeShapeType="1" noTextEdit="1"/>
              </p:cNvSpPr>
              <p:nvPr>
                <p:ph sz="half" idx="2"/>
              </p:nvPr>
            </p:nvSpPr>
            <p:spPr>
              <a:xfrm>
                <a:off x="6096000" y="2970863"/>
                <a:ext cx="6667501" cy="3037681"/>
              </a:xfr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033B0F3-B215-4C0D-B328-4929601039C1}"/>
                  </a:ext>
                </a:extLst>
              </p:cNvPr>
              <p:cNvSpPr/>
              <p:nvPr/>
            </p:nvSpPr>
            <p:spPr>
              <a:xfrm>
                <a:off x="7535353" y="1825625"/>
                <a:ext cx="3920047" cy="75155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i="1" smtClean="0">
                              <a:solidFill>
                                <a:schemeClr val="tx1"/>
                              </a:solidFill>
                              <a:latin typeface="Cambria Math" panose="02040503050406030204" pitchFamily="18" charset="0"/>
                            </a:rPr>
                          </m:ctrlPr>
                        </m:fPr>
                        <m:num>
                          <m:r>
                            <a:rPr lang="zh-CN" altLang="en-US" sz="2000">
                              <a:solidFill>
                                <a:schemeClr val="tx1"/>
                              </a:solidFill>
                              <a:latin typeface="Cambria Math" panose="02040503050406030204" pitchFamily="18" charset="0"/>
                            </a:rPr>
                            <m:t>𝜕</m:t>
                          </m:r>
                          <m:acc>
                            <m:accPr>
                              <m:chr m:val="⃗"/>
                              <m:ctrlPr>
                                <a:rPr lang="en-US" altLang="zh-CN"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num>
                        <m:den>
                          <m:r>
                            <a:rPr lang="zh-CN" altLang="en-US" sz="2000">
                              <a:solidFill>
                                <a:schemeClr val="tx1"/>
                              </a:solidFill>
                              <a:latin typeface="Cambria Math" panose="02040503050406030204" pitchFamily="18" charset="0"/>
                            </a:rPr>
                            <m:t>𝜕</m:t>
                          </m:r>
                          <m:r>
                            <a:rPr lang="en-US" altLang="zh-CN" sz="2000">
                              <a:solidFill>
                                <a:schemeClr val="tx1"/>
                              </a:solidFill>
                              <a:latin typeface="Cambria Math" panose="02040503050406030204" pitchFamily="18" charset="0"/>
                            </a:rPr>
                            <m:t>𝑡</m:t>
                          </m:r>
                        </m:den>
                      </m:f>
                      <m:r>
                        <a:rPr lang="en-US" altLang="zh-CN" sz="2000" b="0" i="0" smtClean="0">
                          <a:solidFill>
                            <a:schemeClr val="tx1"/>
                          </a:solidFill>
                          <a:latin typeface="Cambria Math" panose="02040503050406030204" pitchFamily="18" charset="0"/>
                        </a:rPr>
                        <m:t>=−</m:t>
                      </m:r>
                      <m:acc>
                        <m:accPr>
                          <m:chr m:val="⃗"/>
                          <m:ctrlPr>
                            <a:rPr lang="en-US" altLang="zh-CN"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r>
                        <a:rPr lang="en-US" altLang="zh-CN" sz="2000" smtClean="0">
                          <a:solidFill>
                            <a:schemeClr val="tx1"/>
                          </a:solidFill>
                          <a:latin typeface="Cambria Math" panose="02040503050406030204" pitchFamily="18" charset="0"/>
                        </a:rPr>
                        <m:t>∙</m:t>
                      </m:r>
                      <m:r>
                        <m:rPr>
                          <m:sty m:val="p"/>
                        </m:rPr>
                        <a:rPr lang="en-US" altLang="zh-CN" sz="2000" smtClean="0">
                          <a:solidFill>
                            <a:schemeClr val="tx1"/>
                          </a:solidFill>
                          <a:latin typeface="Cambria Math" panose="02040503050406030204" pitchFamily="18" charset="0"/>
                        </a:rPr>
                        <m:t>∇</m:t>
                      </m:r>
                      <m:acc>
                        <m:accPr>
                          <m:chr m:val="⃗"/>
                          <m:ctrlPr>
                            <a:rPr lang="en-US" altLang="zh-CN"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r>
                        <a:rPr lang="en-US" altLang="zh-CN" sz="2000" smtClean="0">
                          <a:solidFill>
                            <a:schemeClr val="tx1"/>
                          </a:solidFill>
                          <a:latin typeface="Cambria Math" panose="02040503050406030204" pitchFamily="18" charset="0"/>
                        </a:rPr>
                        <m:t>−</m:t>
                      </m:r>
                      <m:f>
                        <m:fPr>
                          <m:ctrlPr>
                            <a:rPr lang="en-US" altLang="zh-CN" sz="2000" i="1">
                              <a:solidFill>
                                <a:schemeClr val="tx1"/>
                              </a:solidFill>
                              <a:latin typeface="Cambria Math" panose="02040503050406030204" pitchFamily="18" charset="0"/>
                            </a:rPr>
                          </m:ctrlPr>
                        </m:fPr>
                        <m:num>
                          <m:r>
                            <a:rPr lang="en-US" altLang="zh-CN" sz="2000">
                              <a:solidFill>
                                <a:schemeClr val="tx1"/>
                              </a:solidFill>
                              <a:latin typeface="Cambria Math" panose="02040503050406030204" pitchFamily="18" charset="0"/>
                            </a:rPr>
                            <m:t>1</m:t>
                          </m:r>
                        </m:num>
                        <m:den>
                          <m:r>
                            <a:rPr lang="zh-CN" altLang="en-US" sz="2000">
                              <a:solidFill>
                                <a:schemeClr val="tx1"/>
                              </a:solidFill>
                              <a:latin typeface="Cambria Math" panose="02040503050406030204" pitchFamily="18" charset="0"/>
                            </a:rPr>
                            <m:t>𝜌</m:t>
                          </m:r>
                        </m:den>
                      </m:f>
                      <m:r>
                        <m:rPr>
                          <m:sty m:val="p"/>
                        </m:rPr>
                        <a:rPr lang="en-US" altLang="zh-CN" sz="2000">
                          <a:solidFill>
                            <a:schemeClr val="tx1"/>
                          </a:solidFill>
                          <a:latin typeface="Cambria Math" panose="02040503050406030204" pitchFamily="18" charset="0"/>
                        </a:rPr>
                        <m:t>∇</m:t>
                      </m:r>
                      <m:r>
                        <a:rPr lang="en-US" altLang="zh-CN" sz="2000">
                          <a:solidFill>
                            <a:schemeClr val="tx1"/>
                          </a:solidFill>
                          <a:latin typeface="Cambria Math" panose="02040503050406030204" pitchFamily="18" charset="0"/>
                        </a:rPr>
                        <m:t>𝑝</m:t>
                      </m:r>
                      <m:r>
                        <a:rPr lang="en-US" altLang="zh-CN" sz="2000">
                          <a:solidFill>
                            <a:schemeClr val="tx1"/>
                          </a:solidFill>
                          <a:latin typeface="Cambria Math" panose="02040503050406030204" pitchFamily="18" charset="0"/>
                        </a:rPr>
                        <m:t> +</m:t>
                      </m:r>
                      <m:r>
                        <a:rPr lang="en-US" altLang="zh-CN" sz="2000" smtClean="0">
                          <a:solidFill>
                            <a:schemeClr val="tx1"/>
                          </a:solidFill>
                          <a:latin typeface="Cambria Math" panose="02040503050406030204" pitchFamily="18" charset="0"/>
                        </a:rPr>
                        <m:t>𝑣</m:t>
                      </m:r>
                      <m:sSup>
                        <m:sSupPr>
                          <m:ctrlPr>
                            <a:rPr lang="en-US" altLang="zh-CN" sz="2000" i="1">
                              <a:solidFill>
                                <a:schemeClr val="tx1"/>
                              </a:solidFill>
                              <a:latin typeface="Cambria Math" panose="02040503050406030204" pitchFamily="18" charset="0"/>
                            </a:rPr>
                          </m:ctrlPr>
                        </m:sSupPr>
                        <m:e>
                          <m:r>
                            <m:rPr>
                              <m:sty m:val="p"/>
                            </m:rPr>
                            <a:rPr lang="en-US" altLang="zh-CN" sz="2000">
                              <a:solidFill>
                                <a:schemeClr val="tx1"/>
                              </a:solidFill>
                              <a:latin typeface="Cambria Math" panose="02040503050406030204" pitchFamily="18" charset="0"/>
                            </a:rPr>
                            <m:t>∇</m:t>
                          </m:r>
                        </m:e>
                        <m:sup>
                          <m:r>
                            <a:rPr lang="en-US" altLang="zh-CN" sz="2000">
                              <a:solidFill>
                                <a:schemeClr val="tx1"/>
                              </a:solidFill>
                              <a:latin typeface="Cambria Math" panose="02040503050406030204" pitchFamily="18" charset="0"/>
                            </a:rPr>
                            <m:t>2</m:t>
                          </m:r>
                        </m:sup>
                      </m:sSup>
                      <m:acc>
                        <m:accPr>
                          <m:chr m:val="⃗"/>
                          <m:ctrlPr>
                            <a:rPr lang="zh-CN" altLang="en-US"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r>
                        <a:rPr lang="en-US" altLang="zh-CN" sz="2000">
                          <a:solidFill>
                            <a:schemeClr val="tx1"/>
                          </a:solidFill>
                          <a:latin typeface="Cambria Math" panose="02040503050406030204" pitchFamily="18" charset="0"/>
                        </a:rPr>
                        <m:t>+</m:t>
                      </m:r>
                      <m:acc>
                        <m:accPr>
                          <m:chr m:val="⃗"/>
                          <m:ctrlPr>
                            <a:rPr lang="en-US" altLang="zh-CN" sz="2000" i="1" smtClean="0">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𝑔</m:t>
                          </m:r>
                        </m:e>
                      </m:acc>
                    </m:oMath>
                  </m:oMathPara>
                </a14:m>
                <a:endParaRPr lang="zh-CN" altLang="en-US" sz="2000" dirty="0">
                  <a:solidFill>
                    <a:schemeClr val="dk1"/>
                  </a:solidFill>
                </a:endParaRPr>
              </a:p>
            </p:txBody>
          </p:sp>
        </mc:Choice>
        <mc:Fallback xmlns="">
          <p:sp>
            <p:nvSpPr>
              <p:cNvPr id="5" name="矩形 4">
                <a:extLst>
                  <a:ext uri="{FF2B5EF4-FFF2-40B4-BE49-F238E27FC236}">
                    <a16:creationId xmlns:a16="http://schemas.microsoft.com/office/drawing/2014/main" id="{7033B0F3-B215-4C0D-B328-4929601039C1}"/>
                  </a:ext>
                </a:extLst>
              </p:cNvPr>
              <p:cNvSpPr>
                <a:spLocks noRot="1" noChangeAspect="1" noMove="1" noResize="1" noEditPoints="1" noAdjustHandles="1" noChangeArrowheads="1" noChangeShapeType="1" noTextEdit="1"/>
              </p:cNvSpPr>
              <p:nvPr/>
            </p:nvSpPr>
            <p:spPr>
              <a:xfrm>
                <a:off x="7535353" y="1825625"/>
                <a:ext cx="3920047" cy="751552"/>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25800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5698573" y="4874246"/>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2842BB4-B727-4196-A851-7651E14022C8}"/>
                  </a:ext>
                </a:extLst>
              </p:cNvPr>
              <p:cNvSpPr/>
              <p:nvPr/>
            </p:nvSpPr>
            <p:spPr>
              <a:xfrm>
                <a:off x="1042131" y="3572807"/>
                <a:ext cx="4480483" cy="256320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sz="2400" i="1" smtClean="0">
                            <a:latin typeface="Cambria Math" panose="02040503050406030204" pitchFamily="18" charset="0"/>
                          </a:rPr>
                        </m:ctrlPr>
                      </m:fPr>
                      <m:num>
                        <m:r>
                          <a:rPr lang="en-US" altLang="zh-CN" sz="2400" i="1">
                            <a:latin typeface="Cambria Math" panose="02040503050406030204" pitchFamily="18" charset="0"/>
                          </a:rPr>
                          <m:t>𝐷𝑞</m:t>
                        </m:r>
                      </m:num>
                      <m:den>
                        <m:r>
                          <a:rPr lang="en-US" altLang="zh-CN" sz="2400" i="1">
                            <a:latin typeface="Cambria Math" panose="02040503050406030204" pitchFamily="18" charset="0"/>
                          </a:rPr>
                          <m:t>𝐷𝑡</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𝑞</m:t>
                        </m:r>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r>
                      <a:rPr lang="en-US" altLang="zh-CN" sz="2400" i="1">
                        <a:latin typeface="Cambria Math" panose="02040503050406030204" pitchFamily="18" charset="0"/>
                        <a:ea typeface="Cambria Math" panose="02040503050406030204" pitchFamily="18" charset="0"/>
                      </a:rPr>
                      <m:t>∙</m:t>
                    </m:r>
                    <m:r>
                      <m:rPr>
                        <m:sty m:val="p"/>
                      </m:rP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𝑞</m:t>
                    </m:r>
                    <m:r>
                      <a:rPr lang="en-US" altLang="zh-CN" sz="2400" i="1">
                        <a:latin typeface="Cambria Math" panose="02040503050406030204" pitchFamily="18" charset="0"/>
                        <a:ea typeface="Cambria Math" panose="02040503050406030204" pitchFamily="18" charset="0"/>
                      </a:rPr>
                      <m:t>=0</m:t>
                    </m:r>
                  </m:oMath>
                </a14:m>
                <a:r>
                  <a:rPr lang="en-US" altLang="zh-CN" sz="2400" dirty="0">
                    <a:solidFill>
                      <a:schemeClr val="accent6"/>
                    </a:solidFill>
                  </a:rPr>
                  <a:t>(</a:t>
                </a:r>
                <a:r>
                  <a:rPr lang="zh-CN" altLang="en-US" sz="2400" dirty="0">
                    <a:solidFill>
                      <a:schemeClr val="accent6"/>
                    </a:solidFill>
                  </a:rPr>
                  <a:t>对流</a:t>
                </a:r>
                <a:r>
                  <a:rPr lang="en-US" altLang="zh-CN" sz="2400" dirty="0">
                    <a:solidFill>
                      <a:schemeClr val="accent6"/>
                    </a:solidFill>
                  </a:rPr>
                  <a:t>)</a:t>
                </a:r>
                <a:endParaRPr lang="en-US" altLang="zh-CN" sz="2400"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smtClean="0">
                            <a:solidFill>
                              <a:srgbClr val="7030A0"/>
                            </a:solidFill>
                            <a:latin typeface="Cambria Math" panose="02040503050406030204" pitchFamily="18" charset="0"/>
                          </a:rPr>
                        </m:ctrlPr>
                      </m:accPr>
                      <m:e>
                        <m:r>
                          <a:rPr lang="en-US" altLang="zh-CN" sz="2400" i="1">
                            <a:solidFill>
                              <a:srgbClr val="7030A0"/>
                            </a:solidFill>
                            <a:latin typeface="Cambria Math" panose="02040503050406030204" pitchFamily="18" charset="0"/>
                          </a:rPr>
                          <m:t>𝑔</m:t>
                        </m:r>
                      </m:e>
                    </m:acc>
                  </m:oMath>
                </a14:m>
                <a:r>
                  <a:rPr lang="en-US" altLang="zh-CN" sz="2400" dirty="0">
                    <a:solidFill>
                      <a:srgbClr val="7030A0"/>
                    </a:solidFill>
                  </a:rPr>
                  <a:t> (</a:t>
                </a:r>
                <a:r>
                  <a:rPr lang="zh-CN" altLang="en-US" sz="2400" dirty="0">
                    <a:solidFill>
                      <a:srgbClr val="7030A0"/>
                    </a:solidFill>
                  </a:rPr>
                  <a:t>体积力</a:t>
                </a:r>
                <a:r>
                  <a:rPr lang="en-US" altLang="zh-CN" sz="2400" dirty="0">
                    <a:solidFill>
                      <a:srgbClr val="7030A0"/>
                    </a:solidFill>
                  </a:rPr>
                  <a:t>)</a:t>
                </a:r>
                <a:endParaRPr lang="en-US" altLang="zh-CN" sz="2400" i="1" dirty="0">
                  <a:solidFill>
                    <a:srgbClr val="7030A0"/>
                  </a:solidFill>
                  <a:latin typeface="Cambria Math" panose="02040503050406030204" pitchFamily="18" charset="0"/>
                </a:endParaRPr>
              </a:p>
              <a:p>
                <a:pPr>
                  <a:lnSpc>
                    <a:spcPct val="120000"/>
                  </a:lnSpc>
                </a:pPr>
                <a14:m>
                  <m:oMath xmlns:m="http://schemas.openxmlformats.org/officeDocument/2006/math">
                    <m:eqArr>
                      <m:eqArrPr>
                        <m:ctrlPr>
                          <a:rPr lang="en-US" altLang="zh-CN" sz="2400" i="1">
                            <a:latin typeface="Cambria Math" panose="02040503050406030204" pitchFamily="18" charset="0"/>
                          </a:rPr>
                        </m:ctrlPr>
                      </m:eqArr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m:rPr>
                            <m:nor/>
                          </m:rPr>
                          <a:rPr lang="en-US" altLang="zh-CN" sz="2400" dirty="0">
                            <a:solidFill>
                              <a:srgbClr val="E86E1A"/>
                            </a:solidFill>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m:t>
                        </m:r>
                        <m:f>
                          <m:fPr>
                            <m:ctrlPr>
                              <a:rPr lang="en-US" altLang="zh-CN" sz="2400" i="1">
                                <a:solidFill>
                                  <a:srgbClr val="E86E1A"/>
                                </a:solidFill>
                                <a:latin typeface="Cambria Math" panose="02040503050406030204" pitchFamily="18" charset="0"/>
                                <a:ea typeface="Cambria Math" panose="02040503050406030204" pitchFamily="18" charset="0"/>
                              </a:rPr>
                            </m:ctrlPr>
                          </m:fPr>
                          <m:num>
                            <m:r>
                              <a:rPr lang="en-US" altLang="zh-CN" sz="2400" i="1">
                                <a:solidFill>
                                  <a:srgbClr val="E86E1A"/>
                                </a:solidFill>
                                <a:latin typeface="Cambria Math" panose="02040503050406030204" pitchFamily="18" charset="0"/>
                                <a:ea typeface="Cambria Math" panose="02040503050406030204" pitchFamily="18" charset="0"/>
                              </a:rPr>
                              <m:t>1</m:t>
                            </m:r>
                          </m:num>
                          <m:den>
                            <m:r>
                              <a:rPr lang="zh-CN" altLang="en-US" sz="2400" i="1">
                                <a:solidFill>
                                  <a:srgbClr val="E86E1A"/>
                                </a:solidFill>
                                <a:latin typeface="Cambria Math" panose="02040503050406030204" pitchFamily="18" charset="0"/>
                                <a:ea typeface="Cambria Math" panose="02040503050406030204" pitchFamily="18" charset="0"/>
                              </a:rPr>
                              <m:t>𝜌</m:t>
                            </m:r>
                          </m:den>
                        </m:f>
                        <m:r>
                          <m:rPr>
                            <m:sty m:val="p"/>
                          </m:rPr>
                          <a:rPr lang="en-US" altLang="zh-CN" sz="2400" i="1">
                            <a:solidFill>
                              <a:srgbClr val="E86E1A"/>
                            </a:solidFill>
                            <a:latin typeface="Cambria Math" panose="02040503050406030204" pitchFamily="18" charset="0"/>
                            <a:ea typeface="Cambria Math" panose="02040503050406030204" pitchFamily="18" charset="0"/>
                          </a:rPr>
                          <m:t>∇</m:t>
                        </m:r>
                        <m:r>
                          <a:rPr lang="en-US" altLang="zh-CN" sz="2400" i="1">
                            <a:solidFill>
                              <a:srgbClr val="E86E1A"/>
                            </a:solidFill>
                            <a:latin typeface="Cambria Math" panose="02040503050406030204" pitchFamily="18" charset="0"/>
                            <a:ea typeface="Cambria Math" panose="02040503050406030204" pitchFamily="18" charset="0"/>
                          </a:rPr>
                          <m:t>𝑝</m:t>
                        </m:r>
                        <m:r>
                          <a:rPr lang="en-US" altLang="zh-CN" sz="2400" i="1">
                            <a:latin typeface="Cambria Math" panose="02040503050406030204" pitchFamily="18" charset="0"/>
                            <a:ea typeface="Cambria Math" panose="02040503050406030204" pitchFamily="18" charset="0"/>
                          </a:rPr>
                          <m:t>=0</m:t>
                        </m:r>
                      </m:e>
                      <m:e>
                        <m:r>
                          <m:rPr>
                            <m:sty m:val="p"/>
                          </m:rPr>
                          <a:rPr lang="en-US" altLang="zh-CN" sz="2400" i="1">
                            <a:latin typeface="Cambria Math" panose="02040503050406030204" pitchFamily="18" charset="0"/>
                            <a:ea typeface="Cambria Math" panose="02040503050406030204" pitchFamily="18" charset="0"/>
                          </a:rPr>
                          <m:t>s</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r>
                          <a:rPr lang="en-US" altLang="zh-CN" sz="2400" i="1">
                            <a:latin typeface="Cambria Math" panose="02040503050406030204" pitchFamily="18" charset="0"/>
                            <a:ea typeface="Cambria Math" panose="02040503050406030204" pitchFamily="18" charset="0"/>
                          </a:rPr>
                          <m:t>.  </m:t>
                        </m:r>
                        <m:r>
                          <m:rPr>
                            <m:sty m:val="p"/>
                          </m:rPr>
                          <a:rPr lang="zh-CN" altLang="en-US" sz="2400" i="1">
                            <a:solidFill>
                              <a:srgbClr val="E86E1A"/>
                            </a:solidFill>
                            <a:latin typeface="Cambria Math" panose="02040503050406030204" pitchFamily="18" charset="0"/>
                          </a:rPr>
                          <m:t>∇</m:t>
                        </m:r>
                        <m:r>
                          <a:rPr lang="zh-CN" altLang="en-US" sz="2400" i="1">
                            <a:solidFill>
                              <a:srgbClr val="E86E1A"/>
                            </a:solidFill>
                            <a:latin typeface="Cambria Math" panose="02040503050406030204" pitchFamily="18" charset="0"/>
                          </a:rPr>
                          <m:t>∙</m:t>
                        </m:r>
                        <m:acc>
                          <m:accPr>
                            <m:chr m:val="⃗"/>
                            <m:ctrlPr>
                              <a:rPr lang="zh-CN" altLang="en-US" sz="2400" i="1">
                                <a:solidFill>
                                  <a:srgbClr val="E86E1A"/>
                                </a:solidFill>
                                <a:latin typeface="Cambria Math" panose="02040503050406030204" pitchFamily="18" charset="0"/>
                              </a:rPr>
                            </m:ctrlPr>
                          </m:accPr>
                          <m:e>
                            <m:r>
                              <a:rPr lang="en-US" altLang="zh-CN" sz="2400" i="1">
                                <a:solidFill>
                                  <a:srgbClr val="E86E1A"/>
                                </a:solidFill>
                                <a:latin typeface="Cambria Math" panose="02040503050406030204" pitchFamily="18" charset="0"/>
                              </a:rPr>
                              <m:t>𝑢</m:t>
                            </m:r>
                          </m:e>
                        </m:acc>
                        <m:r>
                          <a:rPr lang="en-US" altLang="zh-CN" sz="2400" i="1">
                            <a:solidFill>
                              <a:srgbClr val="E86E1A"/>
                            </a:solidFill>
                            <a:latin typeface="Cambria Math" panose="02040503050406030204" pitchFamily="18" charset="0"/>
                          </a:rPr>
                          <m:t>=0</m:t>
                        </m:r>
                        <m:r>
                          <a:rPr lang="en-US" altLang="zh-CN" sz="2400" b="0" i="1" smtClean="0">
                            <a:solidFill>
                              <a:srgbClr val="E86E1A"/>
                            </a:solidFill>
                            <a:latin typeface="Cambria Math" panose="02040503050406030204" pitchFamily="18" charset="0"/>
                          </a:rPr>
                          <m:t>   </m:t>
                        </m:r>
                      </m:e>
                    </m:eqArr>
                  </m:oMath>
                </a14:m>
                <a:r>
                  <a:rPr lang="en-US" altLang="zh-CN" sz="2400" dirty="0">
                    <a:solidFill>
                      <a:schemeClr val="accent2"/>
                    </a:solidFill>
                  </a:rPr>
                  <a:t> (</a:t>
                </a:r>
                <a:r>
                  <a:rPr lang="zh-CN" altLang="en-US" sz="2400" dirty="0">
                    <a:solidFill>
                      <a:schemeClr val="accent2"/>
                    </a:solidFill>
                  </a:rPr>
                  <a:t>压力</a:t>
                </a:r>
                <a:r>
                  <a:rPr lang="en-US" altLang="zh-CN" sz="2400" dirty="0">
                    <a:solidFill>
                      <a:schemeClr val="accent2"/>
                    </a:solidFill>
                  </a:rPr>
                  <a:t>/</a:t>
                </a:r>
                <a:r>
                  <a:rPr lang="zh-CN" altLang="en-US" sz="2400" dirty="0">
                    <a:solidFill>
                      <a:schemeClr val="accent2"/>
                    </a:solidFill>
                  </a:rPr>
                  <a:t>不可压缩</a:t>
                </a:r>
                <a:r>
                  <a:rPr lang="en-US" altLang="zh-CN" sz="2400" dirty="0">
                    <a:solidFill>
                      <a:schemeClr val="accent2"/>
                    </a:solidFill>
                  </a:rPr>
                  <a:t>)</a:t>
                </a:r>
                <a:endParaRPr lang="en-US" altLang="zh-CN" sz="2400" i="1" dirty="0">
                  <a:solidFill>
                    <a:schemeClr val="accent2"/>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3572807"/>
                <a:ext cx="4480483" cy="2563202"/>
              </a:xfrm>
              <a:prstGeom prst="rect">
                <a:avLst/>
              </a:prstGeom>
              <a:blipFill>
                <a:blip r:embed="rId3"/>
                <a:stretch>
                  <a:fillRect/>
                </a:stretch>
              </a:blipFill>
              <a:ln/>
            </p:spPr>
            <p:txBody>
              <a:bodyPr/>
              <a:lstStyle/>
              <a:p>
                <a:r>
                  <a:rPr lang="zh-CN" altLang="en-US">
                    <a:noFill/>
                  </a:rPr>
                  <a:t> </a:t>
                </a:r>
              </a:p>
            </p:txBody>
          </p:sp>
        </mc:Fallback>
      </mc:AlternateContent>
      <p:grpSp>
        <p:nvGrpSpPr>
          <p:cNvPr id="34" name="组合 33">
            <a:extLst>
              <a:ext uri="{FF2B5EF4-FFF2-40B4-BE49-F238E27FC236}">
                <a16:creationId xmlns:a16="http://schemas.microsoft.com/office/drawing/2014/main" id="{EB3A839C-2FEE-420D-9B3E-059A920B2E54}"/>
              </a:ext>
            </a:extLst>
          </p:cNvPr>
          <p:cNvGrpSpPr/>
          <p:nvPr/>
        </p:nvGrpSpPr>
        <p:grpSpPr>
          <a:xfrm>
            <a:off x="2962519" y="2982137"/>
            <a:ext cx="964581" cy="520188"/>
            <a:chOff x="2962519" y="2982137"/>
            <a:chExt cx="964581" cy="520188"/>
          </a:xfrm>
        </p:grpSpPr>
        <p:sp>
          <p:nvSpPr>
            <p:cNvPr id="22" name="箭头: 下 21">
              <a:extLst>
                <a:ext uri="{FF2B5EF4-FFF2-40B4-BE49-F238E27FC236}">
                  <a16:creationId xmlns:a16="http://schemas.microsoft.com/office/drawing/2014/main" id="{9ADE340F-3085-483C-B701-C0720C13C101}"/>
                </a:ext>
              </a:extLst>
            </p:cNvPr>
            <p:cNvSpPr/>
            <p:nvPr/>
          </p:nvSpPr>
          <p:spPr>
            <a:xfrm>
              <a:off x="2962519" y="2982137"/>
              <a:ext cx="388189" cy="520188"/>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AC965734-5EB1-4FC7-94DE-52EB1BBC6E19}"/>
                </a:ext>
              </a:extLst>
            </p:cNvPr>
            <p:cNvSpPr/>
            <p:nvPr/>
          </p:nvSpPr>
          <p:spPr>
            <a:xfrm>
              <a:off x="3282372" y="2982137"/>
              <a:ext cx="644728" cy="400110"/>
            </a:xfrm>
            <a:prstGeom prst="rect">
              <a:avLst/>
            </a:prstGeom>
          </p:spPr>
          <p:txBody>
            <a:bodyPr wrap="none">
              <a:spAutoFit/>
            </a:bodyPr>
            <a:lstStyle/>
            <a:p>
              <a:r>
                <a:rPr lang="en-US" altLang="zh-CN" sz="2000" b="1" dirty="0">
                  <a:solidFill>
                    <a:schemeClr val="accent5">
                      <a:lumMod val="60000"/>
                      <a:lumOff val="40000"/>
                    </a:schemeClr>
                  </a:solidFill>
                  <a:latin typeface="微软雅黑 Light" panose="020B0502040204020203" pitchFamily="34" charset="-122"/>
                  <a:ea typeface="微软雅黑 Light" panose="020B0502040204020203" pitchFamily="34" charset="-122"/>
                </a:rPr>
                <a:t>split</a:t>
              </a:r>
            </a:p>
          </p:txBody>
        </p:sp>
      </p:grp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4918206" cy="2620333"/>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sz="2400" dirty="0">
                    <a:latin typeface="微软雅黑 Light" panose="020B0502040204020203" pitchFamily="34" charset="-122"/>
                    <a:ea typeface="微软雅黑 Light" panose="020B0502040204020203" pitchFamily="34" charset="-122"/>
                  </a:rPr>
                  <a:t>初始化</a:t>
                </a:r>
                <a:r>
                  <a:rPr lang="zh-CN" altLang="en-US" sz="2400" b="1" dirty="0">
                    <a:solidFill>
                      <a:srgbClr val="C00000"/>
                    </a:solidFill>
                    <a:latin typeface="微软雅黑 Light" panose="020B0502040204020203" pitchFamily="34" charset="-122"/>
                    <a:ea typeface="微软雅黑 Light" panose="020B0502040204020203" pitchFamily="34" charset="-122"/>
                  </a:rPr>
                  <a:t>无散度</a:t>
                </a:r>
                <a:r>
                  <a:rPr lang="zh-CN" altLang="en-US" sz="2400"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sz="2400" i="1">
                            <a:latin typeface="Cambria Math" panose="02040503050406030204" pitchFamily="18" charset="0"/>
                            <a:ea typeface="微软雅黑 Light" panose="020B0502040204020203" pitchFamily="34" charset="-122"/>
                          </a:rPr>
                        </m:ctrlPr>
                      </m:sSubPr>
                      <m:e>
                        <m:acc>
                          <m:accPr>
                            <m:chr m:val="⃗"/>
                            <m:ctrlPr>
                              <a:rPr lang="en-US" altLang="zh-CN" sz="2400" i="1">
                                <a:latin typeface="Cambria Math" panose="02040503050406030204" pitchFamily="18" charset="0"/>
                                <a:ea typeface="微软雅黑 Light" panose="020B0502040204020203" pitchFamily="34" charset="-122"/>
                              </a:rPr>
                            </m:ctrlPr>
                          </m:accPr>
                          <m:e>
                            <m:r>
                              <a:rPr lang="en-US" altLang="zh-CN" sz="2400">
                                <a:latin typeface="Cambria Math" panose="02040503050406030204" pitchFamily="18" charset="0"/>
                                <a:ea typeface="微软雅黑 Light" panose="020B0502040204020203" pitchFamily="34" charset="-122"/>
                              </a:rPr>
                              <m:t>𝑢</m:t>
                            </m:r>
                          </m:e>
                        </m:acc>
                      </m:e>
                      <m:sub>
                        <m:r>
                          <a:rPr lang="en-US" altLang="zh-CN" sz="2400">
                            <a:latin typeface="Cambria Math" panose="02040503050406030204" pitchFamily="18" charset="0"/>
                            <a:ea typeface="微软雅黑 Light" panose="020B0502040204020203" pitchFamily="34" charset="-122"/>
                          </a:rPr>
                          <m:t>𝑛</m:t>
                        </m:r>
                      </m:sub>
                    </m:sSub>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sz="2400"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sz="2400">
                        <a:latin typeface="Cambria Math" panose="02040503050406030204" pitchFamily="18" charset="0"/>
                        <a:ea typeface="微软雅黑 Light" panose="020B0502040204020203" pitchFamily="34" charset="-122"/>
                      </a:rPr>
                      <m:t>𝑛</m:t>
                    </m:r>
                    <m:r>
                      <a:rPr lang="en-US" altLang="zh-CN" sz="2400">
                        <a:latin typeface="Cambria Math" panose="02040503050406030204" pitchFamily="18" charset="0"/>
                        <a:ea typeface="微软雅黑 Light" panose="020B0502040204020203" pitchFamily="34" charset="-122"/>
                      </a:rPr>
                      <m:t>=0,1,2,…</m:t>
                    </m:r>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dirty="0"/>
                  <a:t>     </a:t>
                </a:r>
                <a:r>
                  <a:rPr lang="zh-CN" altLang="en-US" sz="20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2000">
                        <a:latin typeface="Cambria Math" panose="02040503050406030204" pitchFamily="18" charset="0"/>
                        <a:ea typeface="微软雅黑 Light" panose="020B0502040204020203" pitchFamily="34" charset="-122"/>
                      </a:rPr>
                      <m:t>∆</m:t>
                    </m:r>
                    <m:r>
                      <a:rPr lang="en-US" altLang="zh-CN" sz="2000">
                        <a:latin typeface="Cambria Math" panose="02040503050406030204" pitchFamily="18" charset="0"/>
                        <a:ea typeface="微软雅黑 Light" panose="020B0502040204020203" pitchFamily="34" charset="-122"/>
                      </a:rPr>
                      <m:t>𝑡</m:t>
                    </m:r>
                    <m:r>
                      <a:rPr lang="en-US" altLang="zh-CN" sz="2000">
                        <a:latin typeface="Cambria Math" panose="02040503050406030204" pitchFamily="18" charset="0"/>
                        <a:ea typeface="微软雅黑 Light" panose="020B0502040204020203" pitchFamily="34" charset="-122"/>
                      </a:rPr>
                      <m:t>=</m:t>
                    </m:r>
                    <m:sSub>
                      <m:sSubPr>
                        <m:ctrlPr>
                          <a:rPr lang="en-US" altLang="zh-CN" sz="2000" i="1">
                            <a:latin typeface="Cambria Math" panose="02040503050406030204" pitchFamily="18" charset="0"/>
                            <a:ea typeface="微软雅黑 Light" panose="020B0502040204020203" pitchFamily="34" charset="-122"/>
                          </a:rPr>
                        </m:ctrlPr>
                      </m:sSubPr>
                      <m:e>
                        <m:r>
                          <a:rPr lang="en-US" altLang="zh-CN" sz="2000">
                            <a:latin typeface="Cambria Math" panose="02040503050406030204" pitchFamily="18" charset="0"/>
                            <a:ea typeface="微软雅黑 Light" panose="020B0502040204020203" pitchFamily="34" charset="-122"/>
                          </a:rPr>
                          <m:t>𝑡</m:t>
                        </m:r>
                      </m:e>
                      <m:sub>
                        <m:r>
                          <a:rPr lang="en-US" altLang="zh-CN" sz="2000">
                            <a:latin typeface="Cambria Math" panose="02040503050406030204" pitchFamily="18" charset="0"/>
                            <a:ea typeface="微软雅黑 Light" panose="020B0502040204020203" pitchFamily="34" charset="-122"/>
                          </a:rPr>
                          <m:t>𝑛</m:t>
                        </m:r>
                        <m:r>
                          <a:rPr lang="en-US" altLang="zh-CN" sz="2000">
                            <a:latin typeface="Cambria Math" panose="02040503050406030204" pitchFamily="18" charset="0"/>
                            <a:ea typeface="微软雅黑 Light" panose="020B0502040204020203" pitchFamily="34" charset="-122"/>
                          </a:rPr>
                          <m:t>+1</m:t>
                        </m:r>
                      </m:sub>
                    </m:sSub>
                    <m:r>
                      <a:rPr lang="en-US" altLang="zh-CN" sz="2000">
                        <a:latin typeface="Cambria Math" panose="02040503050406030204" pitchFamily="18" charset="0"/>
                        <a:ea typeface="微软雅黑 Light" panose="020B0502040204020203" pitchFamily="34" charset="-122"/>
                      </a:rPr>
                      <m:t>−</m:t>
                    </m:r>
                  </m:oMath>
                </a14:m>
                <a:r>
                  <a:rPr lang="en-US" altLang="zh-CN" sz="20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i="1">
                            <a:latin typeface="Cambria Math" panose="02040503050406030204" pitchFamily="18" charset="0"/>
                            <a:ea typeface="微软雅黑 Light" panose="020B0502040204020203" pitchFamily="34" charset="-122"/>
                          </a:rPr>
                        </m:ctrlPr>
                      </m:sSubPr>
                      <m:e>
                        <m:r>
                          <a:rPr lang="en-US" altLang="zh-CN" sz="2000">
                            <a:latin typeface="Cambria Math" panose="02040503050406030204" pitchFamily="18" charset="0"/>
                            <a:ea typeface="微软雅黑 Light" panose="020B0502040204020203" pitchFamily="34" charset="-122"/>
                          </a:rPr>
                          <m:t>𝑡</m:t>
                        </m:r>
                      </m:e>
                      <m:sub>
                        <m:r>
                          <a:rPr lang="en-US" altLang="zh-CN" sz="2000">
                            <a:latin typeface="Cambria Math" panose="02040503050406030204" pitchFamily="18" charset="0"/>
                            <a:ea typeface="微软雅黑 Light" panose="020B0502040204020203" pitchFamily="34" charset="-122"/>
                          </a:rPr>
                          <m:t>𝑛</m:t>
                        </m:r>
                      </m:sub>
                    </m:sSub>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2000" i="1" smtClean="0">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𝑢</m:t>
                            </m:r>
                          </m:e>
                        </m:acc>
                      </m:e>
                      <m:sub>
                        <m:r>
                          <a:rPr lang="en-US" altLang="zh-CN" sz="2000">
                            <a:solidFill>
                              <a:schemeClr val="accent6"/>
                            </a:solidFill>
                            <a:latin typeface="Cambria Math" panose="02040503050406030204" pitchFamily="18" charset="0"/>
                            <a:ea typeface="微软雅黑 Light" panose="020B0502040204020203" pitchFamily="34" charset="-122"/>
                          </a:rPr>
                          <m:t>𝐴</m:t>
                        </m:r>
                      </m:sub>
                    </m:sSub>
                    <m:r>
                      <a:rPr lang="en-US" altLang="zh-CN" sz="2000">
                        <a:solidFill>
                          <a:schemeClr val="accent6"/>
                        </a:solidFill>
                        <a:latin typeface="Cambria Math" panose="02040503050406030204" pitchFamily="18" charset="0"/>
                        <a:ea typeface="微软雅黑 Light" panose="020B0502040204020203" pitchFamily="34" charset="-122"/>
                      </a:rPr>
                      <m:t>=</m:t>
                    </m:r>
                    <m:r>
                      <a:rPr lang="en-US" altLang="zh-CN" sz="2000">
                        <a:solidFill>
                          <a:schemeClr val="accent6"/>
                        </a:solidFill>
                        <a:latin typeface="Cambria Math" panose="02040503050406030204" pitchFamily="18" charset="0"/>
                        <a:ea typeface="微软雅黑 Light" panose="020B0502040204020203" pitchFamily="34" charset="-122"/>
                      </a:rPr>
                      <m:t>𝑎𝑑𝑣𝑒𝑐𝑡</m:t>
                    </m:r>
                    <m:r>
                      <a:rPr lang="en-US" altLang="zh-CN" sz="2000">
                        <a:solidFill>
                          <a:schemeClr val="accent6"/>
                        </a:solidFill>
                        <a:latin typeface="Cambria Math" panose="02040503050406030204" pitchFamily="18" charset="0"/>
                        <a:ea typeface="微软雅黑 Light" panose="020B0502040204020203" pitchFamily="34" charset="-122"/>
                      </a:rPr>
                      <m:t>(</m:t>
                    </m:r>
                    <m:sSub>
                      <m:sSubPr>
                        <m:ctrlPr>
                          <a:rPr lang="en-US" altLang="zh-CN" sz="2000" i="1">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𝑢</m:t>
                            </m:r>
                          </m:e>
                        </m:acc>
                      </m:e>
                      <m:sub>
                        <m:r>
                          <a:rPr lang="en-US" altLang="zh-CN" sz="2000">
                            <a:solidFill>
                              <a:schemeClr val="accent6"/>
                            </a:solidFill>
                            <a:latin typeface="Cambria Math" panose="02040503050406030204" pitchFamily="18" charset="0"/>
                            <a:ea typeface="微软雅黑 Light" panose="020B0502040204020203" pitchFamily="34" charset="-122"/>
                          </a:rPr>
                          <m:t>𝑛</m:t>
                        </m:r>
                      </m:sub>
                    </m:sSub>
                    <m:r>
                      <a:rPr lang="en-US" altLang="zh-CN" sz="2000">
                        <a:solidFill>
                          <a:schemeClr val="accent6"/>
                        </a:solidFill>
                        <a:latin typeface="Cambria Math" panose="02040503050406030204" pitchFamily="18" charset="0"/>
                        <a:ea typeface="微软雅黑 Light" panose="020B0502040204020203" pitchFamily="34" charset="-122"/>
                      </a:rPr>
                      <m:t>,</m:t>
                    </m:r>
                    <m:r>
                      <a:rPr lang="zh-CN" altLang="en-US" sz="2000">
                        <a:solidFill>
                          <a:schemeClr val="accent6"/>
                        </a:solidFill>
                        <a:latin typeface="Cambria Math" panose="02040503050406030204" pitchFamily="18" charset="0"/>
                        <a:ea typeface="微软雅黑 Light" panose="020B0502040204020203" pitchFamily="34" charset="-122"/>
                      </a:rPr>
                      <m:t>∆</m:t>
                    </m:r>
                    <m:r>
                      <a:rPr lang="en-US" altLang="zh-CN" sz="2000">
                        <a:solidFill>
                          <a:schemeClr val="accent6"/>
                        </a:solidFill>
                        <a:latin typeface="Cambria Math" panose="02040503050406030204" pitchFamily="18" charset="0"/>
                        <a:ea typeface="微软雅黑 Light" panose="020B0502040204020203" pitchFamily="34" charset="-122"/>
                      </a:rPr>
                      <m:t>𝑡</m:t>
                    </m:r>
                    <m:r>
                      <a:rPr lang="en-US" altLang="zh-CN" sz="2000">
                        <a:solidFill>
                          <a:schemeClr val="accent6"/>
                        </a:solidFill>
                        <a:latin typeface="Cambria Math" panose="02040503050406030204" pitchFamily="18" charset="0"/>
                        <a:ea typeface="微软雅黑 Light" panose="020B0502040204020203" pitchFamily="34" charset="-122"/>
                      </a:rPr>
                      <m:t>,</m:t>
                    </m:r>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𝑞</m:t>
                        </m:r>
                      </m:e>
                    </m:acc>
                    <m:r>
                      <a:rPr lang="en-US" altLang="zh-CN" sz="2000">
                        <a:solidFill>
                          <a:schemeClr val="accent6"/>
                        </a:solidFill>
                        <a:latin typeface="Cambria Math" panose="02040503050406030204" pitchFamily="18" charset="0"/>
                        <a:ea typeface="微软雅黑 Light" panose="020B0502040204020203" pitchFamily="34" charset="-122"/>
                      </a:rPr>
                      <m:t>)</m:t>
                    </m:r>
                  </m:oMath>
                </a14:m>
                <a:endParaRPr lang="en-US" altLang="zh-CN" sz="20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2000" i="1" smtClean="0">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𝑢</m:t>
                            </m:r>
                          </m:e>
                        </m:acc>
                      </m:e>
                      <m:sub>
                        <m:r>
                          <a:rPr lang="en-US" altLang="zh-CN" sz="2000">
                            <a:solidFill>
                              <a:srgbClr val="7030A0"/>
                            </a:solidFill>
                            <a:latin typeface="Cambria Math" panose="02040503050406030204" pitchFamily="18" charset="0"/>
                            <a:ea typeface="微软雅黑 Light" panose="020B0502040204020203" pitchFamily="34" charset="-122"/>
                          </a:rPr>
                          <m:t>𝐵</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i="1">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𝑢</m:t>
                            </m:r>
                          </m:e>
                        </m:acc>
                      </m:e>
                      <m:sub>
                        <m:r>
                          <a:rPr lang="en-US" altLang="zh-CN" sz="2000">
                            <a:solidFill>
                              <a:srgbClr val="7030A0"/>
                            </a:solidFill>
                            <a:latin typeface="Cambria Math" panose="02040503050406030204" pitchFamily="18" charset="0"/>
                            <a:ea typeface="微软雅黑 Light" panose="020B0502040204020203" pitchFamily="34" charset="-122"/>
                          </a:rPr>
                          <m:t>𝐴</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a:t>
                </a:r>
                <a:r>
                  <a:rPr lang="zh-CN" altLang="en-US"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2000">
                        <a:solidFill>
                          <a:srgbClr val="7030A0"/>
                        </a:solidFill>
                        <a:latin typeface="Cambria Math" panose="02040503050406030204" pitchFamily="18" charset="0"/>
                        <a:ea typeface="微软雅黑 Light" panose="020B0502040204020203" pitchFamily="34" charset="-122"/>
                      </a:rPr>
                      <m:t>∆</m:t>
                    </m:r>
                    <m:r>
                      <a:rPr lang="en-US" altLang="zh-CN" sz="2000">
                        <a:solidFill>
                          <a:srgbClr val="7030A0"/>
                        </a:solidFill>
                        <a:latin typeface="Cambria Math" panose="02040503050406030204" pitchFamily="18" charset="0"/>
                        <a:ea typeface="微软雅黑 Light" panose="020B0502040204020203" pitchFamily="34" charset="-122"/>
                      </a:rPr>
                      <m:t>𝑡</m:t>
                    </m:r>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𝑔</m:t>
                        </m:r>
                      </m:e>
                    </m:acc>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2000" i="1" smtClean="0">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2"/>
                                </a:solidFill>
                                <a:latin typeface="Cambria Math" panose="02040503050406030204" pitchFamily="18" charset="0"/>
                                <a:ea typeface="微软雅黑 Light" panose="020B0502040204020203" pitchFamily="34" charset="-122"/>
                              </a:rPr>
                            </m:ctrlPr>
                          </m:accPr>
                          <m:e>
                            <m:r>
                              <a:rPr lang="en-US" altLang="zh-CN" sz="2000">
                                <a:solidFill>
                                  <a:schemeClr val="accent2"/>
                                </a:solidFill>
                                <a:latin typeface="Cambria Math" panose="02040503050406030204" pitchFamily="18" charset="0"/>
                                <a:ea typeface="微软雅黑 Light" panose="020B0502040204020203" pitchFamily="34" charset="-122"/>
                              </a:rPr>
                              <m:t>𝑢</m:t>
                            </m:r>
                          </m:e>
                        </m:acc>
                      </m:e>
                      <m:sub>
                        <m:r>
                          <a:rPr lang="en-US" altLang="zh-CN" sz="2000">
                            <a:solidFill>
                              <a:schemeClr val="accent2"/>
                            </a:solidFill>
                            <a:latin typeface="Cambria Math" panose="02040503050406030204" pitchFamily="18" charset="0"/>
                            <a:ea typeface="微软雅黑 Light" panose="020B0502040204020203" pitchFamily="34" charset="-122"/>
                          </a:rPr>
                          <m:t>𝑛</m:t>
                        </m:r>
                        <m:r>
                          <a:rPr lang="en-US" altLang="zh-CN" sz="2000">
                            <a:solidFill>
                              <a:schemeClr val="accent2"/>
                            </a:solidFill>
                            <a:latin typeface="Cambria Math" panose="02040503050406030204" pitchFamily="18" charset="0"/>
                            <a:ea typeface="微软雅黑 Light" panose="020B0502040204020203" pitchFamily="34" charset="-122"/>
                          </a:rPr>
                          <m:t>+1</m:t>
                        </m:r>
                      </m:sub>
                    </m:sSub>
                    <m:r>
                      <a:rPr lang="en-US" altLang="zh-CN" sz="2000">
                        <a:solidFill>
                          <a:schemeClr val="accent2"/>
                        </a:solidFill>
                        <a:latin typeface="Cambria Math" panose="02040503050406030204" pitchFamily="18" charset="0"/>
                        <a:ea typeface="微软雅黑 Light" panose="020B0502040204020203" pitchFamily="34" charset="-122"/>
                      </a:rPr>
                      <m:t>=</m:t>
                    </m:r>
                    <m:r>
                      <a:rPr lang="en-US" altLang="zh-CN" sz="2000">
                        <a:solidFill>
                          <a:schemeClr val="accent2"/>
                        </a:solidFill>
                        <a:latin typeface="Cambria Math" panose="02040503050406030204" pitchFamily="18" charset="0"/>
                        <a:ea typeface="微软雅黑 Light" panose="020B0502040204020203" pitchFamily="34" charset="-122"/>
                      </a:rPr>
                      <m:t>𝑝𝑟𝑜𝑗𝑒𝑐𝑡</m:t>
                    </m:r>
                    <m:r>
                      <a:rPr lang="en-US" altLang="zh-CN" sz="2000">
                        <a:solidFill>
                          <a:schemeClr val="accent2"/>
                        </a:solidFill>
                        <a:latin typeface="Cambria Math" panose="02040503050406030204" pitchFamily="18" charset="0"/>
                        <a:ea typeface="微软雅黑 Light" panose="020B0502040204020203" pitchFamily="34" charset="-122"/>
                      </a:rPr>
                      <m:t>(∆</m:t>
                    </m:r>
                    <m:r>
                      <a:rPr lang="en-US" altLang="zh-CN" sz="2000">
                        <a:solidFill>
                          <a:schemeClr val="accent2"/>
                        </a:solidFill>
                        <a:latin typeface="Cambria Math" panose="02040503050406030204" pitchFamily="18" charset="0"/>
                        <a:ea typeface="微软雅黑 Light" panose="020B0502040204020203" pitchFamily="34" charset="-122"/>
                      </a:rPr>
                      <m:t>𝑡</m:t>
                    </m:r>
                    <m:r>
                      <a:rPr lang="en-US" altLang="zh-CN" sz="2000">
                        <a:solidFill>
                          <a:schemeClr val="accent2"/>
                        </a:solidFill>
                        <a:latin typeface="Cambria Math" panose="02040503050406030204" pitchFamily="18" charset="0"/>
                        <a:ea typeface="微软雅黑 Light" panose="020B0502040204020203" pitchFamily="34" charset="-122"/>
                      </a:rPr>
                      <m:t>,</m:t>
                    </m:r>
                    <m:sSub>
                      <m:sSubPr>
                        <m:ctrlPr>
                          <a:rPr lang="en-US" altLang="zh-CN" sz="2000" i="1">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2"/>
                                </a:solidFill>
                                <a:latin typeface="Cambria Math" panose="02040503050406030204" pitchFamily="18" charset="0"/>
                                <a:ea typeface="微软雅黑 Light" panose="020B0502040204020203" pitchFamily="34" charset="-122"/>
                              </a:rPr>
                            </m:ctrlPr>
                          </m:accPr>
                          <m:e>
                            <m:r>
                              <a:rPr lang="en-US" altLang="zh-CN" sz="2000">
                                <a:solidFill>
                                  <a:schemeClr val="accent2"/>
                                </a:solidFill>
                                <a:latin typeface="Cambria Math" panose="02040503050406030204" pitchFamily="18" charset="0"/>
                                <a:ea typeface="微软雅黑 Light" panose="020B0502040204020203" pitchFamily="34" charset="-122"/>
                              </a:rPr>
                              <m:t>𝑢</m:t>
                            </m:r>
                          </m:e>
                        </m:acc>
                      </m:e>
                      <m:sub>
                        <m:r>
                          <a:rPr lang="en-US" altLang="zh-CN" sz="2000">
                            <a:solidFill>
                              <a:schemeClr val="accent2"/>
                            </a:solidFill>
                            <a:latin typeface="Cambria Math" panose="02040503050406030204" pitchFamily="18" charset="0"/>
                            <a:ea typeface="微软雅黑 Light" panose="020B0502040204020203" pitchFamily="34" charset="-122"/>
                          </a:rPr>
                          <m:t>𝐵</m:t>
                        </m:r>
                      </m:sub>
                    </m:sSub>
                    <m:r>
                      <a:rPr lang="en-US" altLang="zh-CN" sz="2000">
                        <a:solidFill>
                          <a:schemeClr val="accent2"/>
                        </a:solidFill>
                        <a:latin typeface="Cambria Math" panose="02040503050406030204" pitchFamily="18" charset="0"/>
                        <a:ea typeface="微软雅黑 Light" panose="020B0502040204020203" pitchFamily="34" charset="-122"/>
                      </a:rPr>
                      <m:t>)</m:t>
                    </m:r>
                  </m:oMath>
                </a14:m>
                <a:endParaRPr lang="en-US" altLang="zh-CN" dirty="0"/>
              </a:p>
            </p:txBody>
          </p:sp>
        </mc:Choice>
        <mc:Fallback xmlns="">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4918206" cy="2620333"/>
              </a:xfrm>
              <a:prstGeom prst="rect">
                <a:avLst/>
              </a:prstGeom>
              <a:blipFill>
                <a:blip r:embed="rId5"/>
                <a:stretch>
                  <a:fillRect l="-1856" b="-27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C5A1F9B4-B34B-4E6E-8DEC-E9F3F36E780A}"/>
                  </a:ext>
                </a:extLst>
              </p:cNvPr>
              <p:cNvSpPr/>
              <p:nvPr/>
            </p:nvSpPr>
            <p:spPr>
              <a:xfrm>
                <a:off x="845654" y="1845546"/>
                <a:ext cx="5326380" cy="104131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r>
                  <a:rPr lang="zh-CN" altLang="en-US" sz="2000" dirty="0">
                    <a:latin typeface="微软雅黑 Light" panose="020B0502040204020203" pitchFamily="34" charset="-122"/>
                    <a:ea typeface="微软雅黑 Light" panose="020B0502040204020203" pitchFamily="34" charset="-122"/>
                  </a:rPr>
                  <a:t>动量方程：</a:t>
                </a:r>
                <a14:m>
                  <m:oMath xmlns:m="http://schemas.openxmlformats.org/officeDocument/2006/math">
                    <m:f>
                      <m:fPr>
                        <m:ctrlPr>
                          <a:rPr lang="en-US" altLang="zh-CN" sz="2000" i="1">
                            <a:latin typeface="Cambria Math" panose="02040503050406030204" pitchFamily="18" charset="0"/>
                          </a:rPr>
                        </m:ctrlPr>
                      </m:fPr>
                      <m:num>
                        <m:r>
                          <a:rPr lang="zh-CN" altLang="en-US"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𝑢</m:t>
                            </m:r>
                          </m:e>
                        </m:acc>
                      </m:num>
                      <m:den>
                        <m:r>
                          <a:rPr lang="zh-CN" altLang="en-US" sz="2000" i="1">
                            <a:latin typeface="Cambria Math" panose="02040503050406030204" pitchFamily="18" charset="0"/>
                          </a:rPr>
                          <m:t>𝜕</m:t>
                        </m:r>
                        <m:r>
                          <a:rPr lang="en-US" altLang="zh-CN" sz="2000" i="1">
                            <a:latin typeface="Cambria Math" panose="02040503050406030204" pitchFamily="18" charset="0"/>
                          </a:rPr>
                          <m:t>𝑡</m:t>
                        </m:r>
                      </m:den>
                    </m:f>
                    <m:r>
                      <a:rPr lang="en-US" altLang="zh-CN" sz="2000" b="0" i="1" smtClean="0">
                        <a:latin typeface="Cambria Math" panose="02040503050406030204" pitchFamily="18" charset="0"/>
                      </a:rPr>
                      <m:t>=</m:t>
                    </m:r>
                    <m:r>
                      <a:rPr lang="en-US" altLang="zh-CN" sz="2000" i="1">
                        <a:solidFill>
                          <a:srgbClr val="92D050"/>
                        </a:solidFill>
                        <a:latin typeface="Cambria Math" panose="02040503050406030204" pitchFamily="18" charset="0"/>
                      </a:rPr>
                      <m:t>−</m:t>
                    </m:r>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solidFill>
                          <a:srgbClr val="92D050"/>
                        </a:solidFill>
                        <a:latin typeface="Cambria Math" panose="02040503050406030204" pitchFamily="18" charset="0"/>
                        <a:ea typeface="Cambria Math" panose="02040503050406030204" pitchFamily="18" charset="0"/>
                      </a:rPr>
                      <m:t>∙</m:t>
                    </m:r>
                    <m:r>
                      <m:rPr>
                        <m:sty m:val="p"/>
                      </m:rPr>
                      <a:rPr lang="en-US" altLang="zh-CN" sz="2000" i="1">
                        <a:solidFill>
                          <a:srgbClr val="92D050"/>
                        </a:solidFill>
                        <a:latin typeface="Cambria Math" panose="02040503050406030204" pitchFamily="18" charset="0"/>
                        <a:ea typeface="Cambria Math" panose="02040503050406030204" pitchFamily="18" charset="0"/>
                      </a:rPr>
                      <m:t>∇</m:t>
                    </m:r>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solidFill>
                          <a:srgbClr val="E86E1A"/>
                        </a:solidFill>
                        <a:latin typeface="Cambria Math" panose="02040503050406030204" pitchFamily="18" charset="0"/>
                        <a:ea typeface="Cambria Math" panose="02040503050406030204" pitchFamily="18" charset="0"/>
                      </a:rPr>
                      <m:t>−</m:t>
                    </m:r>
                    <m:f>
                      <m:fPr>
                        <m:ctrlPr>
                          <a:rPr lang="en-US" altLang="zh-CN" sz="2000" i="1">
                            <a:solidFill>
                              <a:srgbClr val="E86E1A"/>
                            </a:solidFill>
                            <a:latin typeface="Cambria Math" panose="02040503050406030204" pitchFamily="18" charset="0"/>
                            <a:ea typeface="Cambria Math" panose="02040503050406030204" pitchFamily="18" charset="0"/>
                          </a:rPr>
                        </m:ctrlPr>
                      </m:fPr>
                      <m:num>
                        <m:r>
                          <a:rPr lang="en-US" altLang="zh-CN" sz="2000" i="1">
                            <a:solidFill>
                              <a:srgbClr val="E86E1A"/>
                            </a:solidFill>
                            <a:latin typeface="Cambria Math" panose="02040503050406030204" pitchFamily="18" charset="0"/>
                            <a:ea typeface="Cambria Math" panose="02040503050406030204" pitchFamily="18" charset="0"/>
                          </a:rPr>
                          <m:t>1</m:t>
                        </m:r>
                      </m:num>
                      <m:den>
                        <m:r>
                          <a:rPr lang="zh-CN" altLang="en-US" sz="2000" i="1">
                            <a:solidFill>
                              <a:srgbClr val="E86E1A"/>
                            </a:solidFill>
                            <a:latin typeface="Cambria Math" panose="02040503050406030204" pitchFamily="18" charset="0"/>
                            <a:ea typeface="Cambria Math" panose="02040503050406030204" pitchFamily="18" charset="0"/>
                          </a:rPr>
                          <m:t>𝜌</m:t>
                        </m:r>
                      </m:den>
                    </m:f>
                    <m:r>
                      <m:rPr>
                        <m:sty m:val="p"/>
                      </m:rPr>
                      <a:rPr lang="en-US" altLang="zh-CN" sz="2000" i="1">
                        <a:solidFill>
                          <a:srgbClr val="E86E1A"/>
                        </a:solidFill>
                        <a:latin typeface="Cambria Math" panose="02040503050406030204" pitchFamily="18" charset="0"/>
                        <a:ea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𝑝</m:t>
                    </m:r>
                    <m:r>
                      <a:rPr lang="en-US" altLang="zh-CN" sz="2000" i="1">
                        <a:solidFill>
                          <a:srgbClr val="E86E1A"/>
                        </a:solidFill>
                        <a:latin typeface="Cambria Math" panose="02040503050406030204" pitchFamily="18" charset="0"/>
                        <a:ea typeface="Cambria Math" panose="02040503050406030204" pitchFamily="18" charset="0"/>
                      </a:rPr>
                      <m:t> +</m:t>
                    </m:r>
                    <m:r>
                      <a:rPr lang="en-US" altLang="zh-CN" sz="2000" i="1">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sz="2000" i="1">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sz="2000" i="1">
                            <a:solidFill>
                              <a:schemeClr val="accent1">
                                <a:lumMod val="75000"/>
                              </a:schemeClr>
                            </a:solidFill>
                            <a:latin typeface="Cambria Math" panose="02040503050406030204" pitchFamily="18" charset="0"/>
                            <a:ea typeface="Cambria Math" panose="02040503050406030204" pitchFamily="18" charset="0"/>
                          </a:rPr>
                          <m:t>∇</m:t>
                        </m:r>
                      </m:e>
                      <m:sup>
                        <m:r>
                          <a:rPr lang="en-US" altLang="zh-CN" sz="2000" i="1">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sz="2000"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sz="2000"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𝑔</m:t>
                        </m:r>
                      </m:e>
                    </m:acc>
                  </m:oMath>
                </a14:m>
                <a:endParaRPr lang="en-US" altLang="zh-CN" sz="2000" i="1" dirty="0">
                  <a:solidFill>
                    <a:srgbClr val="EDBB00"/>
                  </a:solidFill>
                  <a:latin typeface="微软雅黑 Light" panose="020B0502040204020203" pitchFamily="34" charset="-122"/>
                  <a:ea typeface="微软雅黑 Light" panose="020B0502040204020203" pitchFamily="34" charset="-122"/>
                </a:endParaRPr>
              </a:p>
              <a:p>
                <a:pPr>
                  <a:lnSpc>
                    <a:spcPct val="120000"/>
                  </a:lnSpc>
                </a:pPr>
                <a:r>
                  <a:rPr lang="zh-CN" altLang="en-US" sz="2000" dirty="0">
                    <a:latin typeface="微软雅黑 Light" panose="020B0502040204020203" pitchFamily="34" charset="-122"/>
                    <a:ea typeface="微软雅黑 Light" panose="020B0502040204020203" pitchFamily="34" charset="-122"/>
                  </a:rPr>
                  <a:t>质量守恒方程：</a:t>
                </a:r>
                <a14:m>
                  <m:oMath xmlns:m="http://schemas.openxmlformats.org/officeDocument/2006/math">
                    <m:r>
                      <m:rPr>
                        <m:sty m:val="p"/>
                      </m:rPr>
                      <a:rPr lang="zh-CN" altLang="en-US" sz="2000" i="1">
                        <a:solidFill>
                          <a:srgbClr val="E86E1A"/>
                        </a:solidFill>
                        <a:latin typeface="Cambria Math" panose="02040503050406030204" pitchFamily="18" charset="0"/>
                      </a:rPr>
                      <m:t>∇</m:t>
                    </m:r>
                    <m:r>
                      <a:rPr lang="zh-CN" altLang="en-US" sz="2000" i="1">
                        <a:solidFill>
                          <a:srgbClr val="E86E1A"/>
                        </a:solidFill>
                        <a:latin typeface="Cambria Math" panose="02040503050406030204" pitchFamily="18" charset="0"/>
                      </a:rPr>
                      <m:t>∙</m:t>
                    </m:r>
                    <m:acc>
                      <m:accPr>
                        <m:chr m:val="⃗"/>
                        <m:ctrlPr>
                          <a:rPr lang="zh-CN" altLang="en-US" sz="2000" i="1">
                            <a:solidFill>
                              <a:srgbClr val="E86E1A"/>
                            </a:solidFill>
                            <a:latin typeface="Cambria Math" panose="02040503050406030204" pitchFamily="18" charset="0"/>
                          </a:rPr>
                        </m:ctrlPr>
                      </m:accPr>
                      <m:e>
                        <m:r>
                          <a:rPr lang="en-US" altLang="zh-CN" sz="2000" i="1">
                            <a:solidFill>
                              <a:srgbClr val="E86E1A"/>
                            </a:solidFill>
                            <a:latin typeface="Cambria Math" panose="02040503050406030204" pitchFamily="18" charset="0"/>
                          </a:rPr>
                          <m:t>𝑢</m:t>
                        </m:r>
                      </m:e>
                    </m:acc>
                    <m:r>
                      <a:rPr lang="en-US" altLang="zh-CN" sz="2000" i="1">
                        <a:solidFill>
                          <a:srgbClr val="E86E1A"/>
                        </a:solidFill>
                        <a:latin typeface="Cambria Math" panose="02040503050406030204" pitchFamily="18" charset="0"/>
                      </a:rPr>
                      <m:t>=0</m:t>
                    </m:r>
                  </m:oMath>
                </a14:m>
                <a:endParaRPr lang="en-US" altLang="zh-CN" sz="2000" dirty="0">
                  <a:latin typeface="微软雅黑 Light" panose="020B0502040204020203" pitchFamily="34" charset="-122"/>
                  <a:ea typeface="微软雅黑 Light" panose="020B0502040204020203" pitchFamily="34" charset="-122"/>
                </a:endParaRPr>
              </a:p>
            </p:txBody>
          </p:sp>
        </mc:Choice>
        <mc:Fallback xmlns="">
          <p:sp>
            <p:nvSpPr>
              <p:cNvPr id="21" name="矩形 20">
                <a:extLst>
                  <a:ext uri="{FF2B5EF4-FFF2-40B4-BE49-F238E27FC236}">
                    <a16:creationId xmlns:a16="http://schemas.microsoft.com/office/drawing/2014/main" id="{C5A1F9B4-B34B-4E6E-8DEC-E9F3F36E780A}"/>
                  </a:ext>
                </a:extLst>
              </p:cNvPr>
              <p:cNvSpPr>
                <a:spLocks noRot="1" noChangeAspect="1" noMove="1" noResize="1" noEditPoints="1" noAdjustHandles="1" noChangeArrowheads="1" noChangeShapeType="1" noTextEdit="1"/>
              </p:cNvSpPr>
              <p:nvPr/>
            </p:nvSpPr>
            <p:spPr>
              <a:xfrm>
                <a:off x="845654" y="1845546"/>
                <a:ext cx="5326380" cy="1041311"/>
              </a:xfrm>
              <a:prstGeom prst="rect">
                <a:avLst/>
              </a:prstGeom>
              <a:blipFill>
                <a:blip r:embed="rId6"/>
                <a:stretch>
                  <a:fillRect l="-1259" b="-8721"/>
                </a:stretch>
              </a:blipFill>
              <a:ln/>
            </p:spPr>
            <p:txBody>
              <a:bodyPr/>
              <a:lstStyle/>
              <a:p>
                <a:r>
                  <a:rPr lang="zh-CN" altLang="en-US">
                    <a:noFill/>
                  </a:rPr>
                  <a:t> </a:t>
                </a:r>
              </a:p>
            </p:txBody>
          </p:sp>
        </mc:Fallback>
      </mc:AlternateContent>
      <p:grpSp>
        <p:nvGrpSpPr>
          <p:cNvPr id="14" name="组合 13">
            <a:extLst>
              <a:ext uri="{FF2B5EF4-FFF2-40B4-BE49-F238E27FC236}">
                <a16:creationId xmlns:a16="http://schemas.microsoft.com/office/drawing/2014/main" id="{C5C2542A-83D4-4BF7-B42C-43E33604398E}"/>
              </a:ext>
            </a:extLst>
          </p:cNvPr>
          <p:cNvGrpSpPr/>
          <p:nvPr/>
        </p:nvGrpSpPr>
        <p:grpSpPr>
          <a:xfrm>
            <a:off x="4714870" y="2098606"/>
            <a:ext cx="736053" cy="245351"/>
            <a:chOff x="2888995" y="3581988"/>
            <a:chExt cx="1080000" cy="360000"/>
          </a:xfrm>
        </p:grpSpPr>
        <p:cxnSp>
          <p:nvCxnSpPr>
            <p:cNvPr id="15" name="直接连接符 14">
              <a:extLst>
                <a:ext uri="{FF2B5EF4-FFF2-40B4-BE49-F238E27FC236}">
                  <a16:creationId xmlns:a16="http://schemas.microsoft.com/office/drawing/2014/main" id="{6FB25C54-8B4E-46E4-A599-B51D5DB4B495}"/>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2B98549-486F-4D1A-95A6-0D2E2630863E}"/>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517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500"/>
                                        <p:tgtEl>
                                          <p:spTgt spid="34"/>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1" grpId="0" animBg="1"/>
      <p:bldP spid="2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对流</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a:bodyPr>
              <a:lstStyle/>
              <a:p>
                <a:r>
                  <a:rPr lang="zh-CN" altLang="en-US" dirty="0"/>
                  <a:t>基于粒子的方法不需要做对流</a:t>
                </a:r>
                <a:endParaRPr lang="en-US" altLang="zh-CN" dirty="0"/>
              </a:p>
              <a:p>
                <a:r>
                  <a:rPr lang="zh-CN" altLang="en-US" dirty="0"/>
                  <a:t>半拉格朗日对流法</a:t>
                </a:r>
                <a:endParaRPr lang="en-US" altLang="zh-CN" dirty="0"/>
              </a:p>
              <a:p>
                <a:r>
                  <a:rPr lang="zh-CN" altLang="en-US" dirty="0"/>
                  <a:t>目标：求</a:t>
                </a:r>
                <a:r>
                  <a:rPr lang="en-US" altLang="zh-CN" dirty="0"/>
                  <a:t>G</a:t>
                </a:r>
                <a:r>
                  <a:rPr lang="zh-CN" altLang="en-US" dirty="0"/>
                  <a:t>点在第</a:t>
                </a:r>
                <a:r>
                  <a:rPr lang="en-US" altLang="zh-CN" dirty="0">
                    <a:solidFill>
                      <a:schemeClr val="accent1"/>
                    </a:solidFill>
                  </a:rPr>
                  <a:t>n+1</a:t>
                </a:r>
                <a:r>
                  <a:rPr lang="zh-CN" altLang="en-US" dirty="0"/>
                  <a:t>个时间步长的物理量</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𝑞</m:t>
                        </m:r>
                      </m:e>
                      <m:sub>
                        <m:r>
                          <a:rPr lang="en-US" altLang="zh-CN" i="1">
                            <a:latin typeface="Cambria Math" panose="02040503050406030204" pitchFamily="18" charset="0"/>
                          </a:rPr>
                          <m:t>𝐺</m:t>
                        </m:r>
                      </m:sub>
                      <m:sup>
                        <m:r>
                          <a:rPr lang="en-US" altLang="zh-CN" i="1">
                            <a:solidFill>
                              <a:schemeClr val="accent1"/>
                            </a:solidFill>
                            <a:latin typeface="Cambria Math" panose="02040503050406030204" pitchFamily="18" charset="0"/>
                          </a:rPr>
                          <m:t>𝑛</m:t>
                        </m:r>
                        <m:r>
                          <a:rPr lang="en-US" altLang="zh-CN" i="1">
                            <a:solidFill>
                              <a:schemeClr val="accent1"/>
                            </a:solidFill>
                            <a:latin typeface="Cambria Math" panose="02040503050406030204" pitchFamily="18" charset="0"/>
                          </a:rPr>
                          <m:t>+1</m:t>
                        </m:r>
                      </m:sup>
                    </m:sSubSup>
                  </m:oMath>
                </a14:m>
                <a:endParaRPr lang="en-US" altLang="zh-CN" dirty="0"/>
              </a:p>
              <a:p>
                <a:r>
                  <a:rPr lang="zh-CN" altLang="en-US" dirty="0"/>
                  <a:t>相当于</a:t>
                </a:r>
                <a:r>
                  <a:rPr lang="en-US" altLang="zh-CN" dirty="0">
                    <a:solidFill>
                      <a:srgbClr val="C00000"/>
                    </a:solidFill>
                  </a:rPr>
                  <a:t>P</a:t>
                </a:r>
                <a:r>
                  <a:rPr lang="zh-CN" altLang="en-US" dirty="0">
                    <a:solidFill>
                      <a:srgbClr val="C00000"/>
                    </a:solidFill>
                  </a:rPr>
                  <a:t>点</a:t>
                </a:r>
                <a:r>
                  <a:rPr lang="zh-CN" altLang="en-US" dirty="0"/>
                  <a:t>在第</a:t>
                </a:r>
                <a:r>
                  <a:rPr lang="en-US" altLang="zh-CN" dirty="0">
                    <a:solidFill>
                      <a:schemeClr val="accent1"/>
                    </a:solidFill>
                  </a:rPr>
                  <a:t>n</a:t>
                </a:r>
                <a:r>
                  <a:rPr lang="zh-CN" altLang="en-US" dirty="0"/>
                  <a:t>个时间步长的物理量</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𝑞</m:t>
                        </m:r>
                      </m:e>
                      <m:sub>
                        <m:r>
                          <a:rPr lang="en-US" altLang="zh-CN" i="1">
                            <a:latin typeface="Cambria Math" panose="02040503050406030204" pitchFamily="18" charset="0"/>
                          </a:rPr>
                          <m:t>𝑃</m:t>
                        </m:r>
                      </m:sub>
                      <m:sup>
                        <m:r>
                          <a:rPr lang="en-US" altLang="zh-CN" i="1">
                            <a:solidFill>
                              <a:schemeClr val="accent1"/>
                            </a:solidFill>
                            <a:latin typeface="Cambria Math" panose="02040503050406030204" pitchFamily="18" charset="0"/>
                          </a:rPr>
                          <m:t>𝑛</m:t>
                        </m:r>
                      </m:sup>
                    </m:sSubSup>
                  </m:oMath>
                </a14:m>
                <a:endParaRPr lang="en-US" altLang="zh-CN" dirty="0"/>
              </a:p>
              <a:p>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𝑑</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num>
                      <m:den>
                        <m:r>
                          <a:rPr lang="en-US" altLang="zh-CN" b="0" i="1" smtClean="0">
                            <a:latin typeface="Cambria Math" panose="02040503050406030204" pitchFamily="18" charset="0"/>
                          </a:rPr>
                          <m:t>𝑑𝑡</m:t>
                        </m:r>
                      </m:den>
                    </m:f>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oMath>
                </a14:m>
                <a:endParaRPr lang="en-US" altLang="zh-CN" dirty="0"/>
              </a:p>
              <a:p>
                <a14:m>
                  <m:oMath xmlns:m="http://schemas.openxmlformats.org/officeDocument/2006/math">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b="0" i="1" smtClean="0">
                            <a:latin typeface="Cambria Math" panose="02040503050406030204" pitchFamily="18" charset="0"/>
                          </a:rPr>
                          <m:t>−</m:t>
                        </m:r>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𝑃</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𝑃</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𝐺</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F632D22-A840-4C2F-8A14-3158433FDFCF}"/>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7E5C069-E9A9-4E6A-B23A-8AC483ADCF40}"/>
              </a:ext>
            </a:extLst>
          </p:cNvPr>
          <p:cNvPicPr>
            <a:picLocks noChangeAspect="1"/>
          </p:cNvPicPr>
          <p:nvPr/>
        </p:nvPicPr>
        <p:blipFill>
          <a:blip r:embed="rId4"/>
          <a:stretch>
            <a:fillRect/>
          </a:stretch>
        </p:blipFill>
        <p:spPr>
          <a:xfrm>
            <a:off x="8002587" y="3607490"/>
            <a:ext cx="3351213" cy="3083377"/>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B03F906-1548-4B5A-8619-7D1E71F31813}"/>
                  </a:ext>
                </a:extLst>
              </p:cNvPr>
              <p:cNvSpPr/>
              <p:nvPr/>
            </p:nvSpPr>
            <p:spPr>
              <a:xfrm>
                <a:off x="8601729" y="1896718"/>
                <a:ext cx="2860335"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r>
                        <a:rPr lang="en-US" altLang="zh-CN" i="1">
                          <a:solidFill>
                            <a:srgbClr val="92D050"/>
                          </a:solidFill>
                          <a:latin typeface="Cambria Math" panose="02040503050406030204" pitchFamily="18" charset="0"/>
                        </a:rPr>
                        <m:t>𝑎𝑑𝑣𝑒𝑐𝑡</m:t>
                      </m:r>
                      <m:r>
                        <a:rPr lang="en-US" altLang="zh-CN" i="1">
                          <a:solidFill>
                            <a:srgbClr val="92D050"/>
                          </a:solidFill>
                          <a:latin typeface="Cambria Math" panose="02040503050406030204" pitchFamily="18" charset="0"/>
                        </a:rPr>
                        <m:t>(</m:t>
                      </m:r>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𝑛</m:t>
                          </m:r>
                        </m:sub>
                      </m:sSub>
                      <m:r>
                        <a:rPr lang="en-US" altLang="zh-CN" i="1">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r>
                        <a:rPr lang="en-US" altLang="zh-CN" i="1">
                          <a:solidFill>
                            <a:srgbClr val="92D050"/>
                          </a:solidFill>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𝑞</m:t>
                          </m:r>
                        </m:e>
                      </m:acc>
                      <m:r>
                        <a:rPr lang="en-US" altLang="zh-CN" i="1">
                          <a:solidFill>
                            <a:srgbClr val="92D050"/>
                          </a:solidFill>
                          <a:latin typeface="Cambria Math" panose="02040503050406030204" pitchFamily="18" charset="0"/>
                        </a:rPr>
                        <m:t>)</m:t>
                      </m:r>
                    </m:oMath>
                  </m:oMathPara>
                </a14:m>
                <a:endParaRPr lang="en-US" altLang="zh-CN" dirty="0">
                  <a:solidFill>
                    <a:srgbClr val="92D050"/>
                  </a:solidFill>
                </a:endParaRPr>
              </a:p>
            </p:txBody>
          </p:sp>
        </mc:Choice>
        <mc:Fallback xmlns="">
          <p:sp>
            <p:nvSpPr>
              <p:cNvPr id="5" name="矩形 4">
                <a:extLst>
                  <a:ext uri="{FF2B5EF4-FFF2-40B4-BE49-F238E27FC236}">
                    <a16:creationId xmlns:a16="http://schemas.microsoft.com/office/drawing/2014/main" id="{BB03F906-1548-4B5A-8619-7D1E71F31813}"/>
                  </a:ext>
                </a:extLst>
              </p:cNvPr>
              <p:cNvSpPr>
                <a:spLocks noRot="1" noChangeAspect="1" noMove="1" noResize="1" noEditPoints="1" noAdjustHandles="1" noChangeArrowheads="1" noChangeShapeType="1" noTextEdit="1"/>
              </p:cNvSpPr>
              <p:nvPr/>
            </p:nvSpPr>
            <p:spPr>
              <a:xfrm>
                <a:off x="8601729" y="1896718"/>
                <a:ext cx="2860335" cy="424732"/>
              </a:xfrm>
              <a:prstGeom prst="rect">
                <a:avLst/>
              </a:prstGeom>
              <a:blipFill>
                <a:blip r:embed="rId5"/>
                <a:stretch>
                  <a:fillRect t="-11429" r="-3412"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82703094-4EE3-4017-A49E-561733D0B753}"/>
                  </a:ext>
                </a:extLst>
              </p:cNvPr>
              <p:cNvSpPr/>
              <p:nvPr/>
            </p:nvSpPr>
            <p:spPr>
              <a:xfrm>
                <a:off x="9494527" y="2299328"/>
                <a:ext cx="693074" cy="4172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ox>
                        <m:boxPr>
                          <m:ctrlPr>
                            <a:rPr lang="en-US" altLang="zh-CN" i="1">
                              <a:solidFill>
                                <a:srgbClr val="92D050"/>
                              </a:solidFill>
                              <a:latin typeface="Cambria Math" panose="02040503050406030204" pitchFamily="18" charset="0"/>
                            </a:rPr>
                          </m:ctrlPr>
                        </m:boxPr>
                        <m:e>
                          <m:argPr>
                            <m:argSz m:val="-1"/>
                          </m:argPr>
                          <m:f>
                            <m:fPr>
                              <m:ctrlPr>
                                <a:rPr lang="en-US" altLang="zh-CN" i="1">
                                  <a:solidFill>
                                    <a:srgbClr val="92D050"/>
                                  </a:solidFill>
                                  <a:latin typeface="Cambria Math" panose="02040503050406030204" pitchFamily="18" charset="0"/>
                                </a:rPr>
                              </m:ctrlPr>
                            </m:fPr>
                            <m:num>
                              <m:r>
                                <a:rPr lang="en-US" altLang="zh-CN" i="1">
                                  <a:solidFill>
                                    <a:srgbClr val="92D050"/>
                                  </a:solidFill>
                                  <a:latin typeface="Cambria Math" panose="02040503050406030204" pitchFamily="18" charset="0"/>
                                </a:rPr>
                                <m:t>𝐷𝑞</m:t>
                              </m:r>
                            </m:num>
                            <m:den>
                              <m:r>
                                <a:rPr lang="en-US" altLang="zh-CN" i="1">
                                  <a:solidFill>
                                    <a:srgbClr val="92D050"/>
                                  </a:solidFill>
                                  <a:latin typeface="Cambria Math" panose="02040503050406030204" pitchFamily="18" charset="0"/>
                                </a:rPr>
                                <m:t>𝐷𝑡</m:t>
                              </m:r>
                            </m:den>
                          </m:f>
                          <m:r>
                            <a:rPr lang="en-US" altLang="zh-CN" i="1">
                              <a:solidFill>
                                <a:srgbClr val="92D050"/>
                              </a:solidFill>
                              <a:latin typeface="Cambria Math" panose="02040503050406030204" pitchFamily="18" charset="0"/>
                            </a:rPr>
                            <m:t>=0</m:t>
                          </m:r>
                        </m:e>
                      </m:box>
                    </m:oMath>
                  </m:oMathPara>
                </a14:m>
                <a:endParaRPr lang="zh-CN" altLang="en-US" dirty="0"/>
              </a:p>
            </p:txBody>
          </p:sp>
        </mc:Choice>
        <mc:Fallback xmlns="">
          <p:sp>
            <p:nvSpPr>
              <p:cNvPr id="7" name="矩形 6">
                <a:extLst>
                  <a:ext uri="{FF2B5EF4-FFF2-40B4-BE49-F238E27FC236}">
                    <a16:creationId xmlns:a16="http://schemas.microsoft.com/office/drawing/2014/main" id="{82703094-4EE3-4017-A49E-561733D0B753}"/>
                  </a:ext>
                </a:extLst>
              </p:cNvPr>
              <p:cNvSpPr>
                <a:spLocks noRot="1" noChangeAspect="1" noMove="1" noResize="1" noEditPoints="1" noAdjustHandles="1" noChangeArrowheads="1" noChangeShapeType="1" noTextEdit="1"/>
              </p:cNvSpPr>
              <p:nvPr/>
            </p:nvSpPr>
            <p:spPr>
              <a:xfrm>
                <a:off x="9494527" y="2299328"/>
                <a:ext cx="693074" cy="417230"/>
              </a:xfrm>
              <a:prstGeom prst="rect">
                <a:avLst/>
              </a:prstGeom>
              <a:blipFill>
                <a:blip r:embed="rId6"/>
                <a:stretch>
                  <a:fillRect b="-14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051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a:bodyPr>
              <a:lstStyle/>
              <a:p>
                <a14:m>
                  <m:oMath xmlns:m="http://schemas.openxmlformats.org/officeDocument/2006/math">
                    <m:eqArr>
                      <m:eqArrPr>
                        <m:ctrlPr>
                          <a:rPr lang="en-US" altLang="zh-CN" i="1" smtClean="0">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   </m:t>
                        </m:r>
                      </m:e>
                    </m:eqArr>
                  </m:oMath>
                </a14:m>
                <a:endParaRPr lang="en-US" altLang="zh-CN" dirty="0"/>
              </a:p>
              <a:p>
                <a:r>
                  <a:rPr lang="zh-CN" altLang="en-US" dirty="0"/>
                  <a:t>目标：最终算出的速度</a:t>
                </a:r>
                <a14:m>
                  <m:oMath xmlns:m="http://schemas.openxmlformats.org/officeDocument/2006/math">
                    <m:sSup>
                      <m:sSupPr>
                        <m:ctrlPr>
                          <a:rPr lang="en-US" altLang="zh-CN" i="1" smtClean="0">
                            <a:solidFill>
                              <a:schemeClr val="accent1"/>
                            </a:solidFill>
                            <a:latin typeface="Cambria Math" panose="02040503050406030204" pitchFamily="18" charset="0"/>
                          </a:rPr>
                        </m:ctrlPr>
                      </m:s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e>
                      <m:sup>
                        <m:r>
                          <a:rPr lang="en-US" altLang="zh-CN" i="1">
                            <a:solidFill>
                              <a:schemeClr val="accent1"/>
                            </a:solidFill>
                            <a:latin typeface="Cambria Math" panose="02040503050406030204" pitchFamily="18" charset="0"/>
                          </a:rPr>
                          <m:t>𝑛</m:t>
                        </m:r>
                        <m:r>
                          <a:rPr lang="en-US" altLang="zh-CN" i="1">
                            <a:solidFill>
                              <a:schemeClr val="accent1"/>
                            </a:solidFill>
                            <a:latin typeface="Cambria Math" panose="02040503050406030204" pitchFamily="18" charset="0"/>
                          </a:rPr>
                          <m:t>+1</m:t>
                        </m:r>
                      </m:sup>
                    </m:sSup>
                  </m:oMath>
                </a14:m>
                <a:r>
                  <a:rPr lang="zh-CN" altLang="en-US" dirty="0"/>
                  <a:t>是无散度的</a:t>
                </a:r>
                <a:endParaRPr lang="en-US" altLang="zh-CN" dirty="0"/>
              </a:p>
              <a:p>
                <a:pPr lvl="1"/>
                <a:r>
                  <a:rPr lang="zh-CN" altLang="en-US" dirty="0"/>
                  <a:t>用压力梯度</a:t>
                </a:r>
                <a14:m>
                  <m:oMath xmlns:m="http://schemas.openxmlformats.org/officeDocument/2006/math">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oMath>
                </a14:m>
                <a:r>
                  <a:rPr lang="zh-CN" altLang="en-US" dirty="0"/>
                  <a:t>更新下一个时间步长的速度</a:t>
                </a:r>
                <a14:m>
                  <m:oMath xmlns:m="http://schemas.openxmlformats.org/officeDocument/2006/math">
                    <m:sSup>
                      <m:sSupPr>
                        <m:ctrlPr>
                          <a:rPr lang="en-US" altLang="zh-CN" i="1">
                            <a:solidFill>
                              <a:schemeClr val="accent1"/>
                            </a:solidFill>
                            <a:latin typeface="Cambria Math" panose="02040503050406030204" pitchFamily="18" charset="0"/>
                          </a:rPr>
                        </m:ctrlPr>
                      </m:s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e>
                      <m:sup>
                        <m:r>
                          <a:rPr lang="en-US" altLang="zh-CN" i="1">
                            <a:solidFill>
                              <a:schemeClr val="accent1"/>
                            </a:solidFill>
                            <a:latin typeface="Cambria Math" panose="02040503050406030204" pitchFamily="18" charset="0"/>
                          </a:rPr>
                          <m:t>𝑛</m:t>
                        </m:r>
                        <m:r>
                          <a:rPr lang="en-US" altLang="zh-CN" i="1">
                            <a:solidFill>
                              <a:schemeClr val="accent1"/>
                            </a:solidFill>
                            <a:latin typeface="Cambria Math" panose="02040503050406030204" pitchFamily="18" charset="0"/>
                          </a:rPr>
                          <m:t>+1</m:t>
                        </m:r>
                      </m:sup>
                    </m:sSup>
                  </m:oMath>
                </a14:m>
                <a:endParaRPr lang="en-US" altLang="zh-CN" dirty="0">
                  <a:solidFill>
                    <a:schemeClr val="accent1"/>
                  </a:solidFill>
                </a:endParaRPr>
              </a:p>
              <a:p>
                <a:pPr lvl="1"/>
                <a:r>
                  <a:rPr lang="zh-CN" altLang="en-US" dirty="0"/>
                  <a:t>将</a:t>
                </a:r>
                <a14:m>
                  <m:oMath xmlns:m="http://schemas.openxmlformats.org/officeDocument/2006/math">
                    <m:sSup>
                      <m:sSupPr>
                        <m:ctrlPr>
                          <a:rPr lang="en-US" altLang="zh-CN" i="1">
                            <a:solidFill>
                              <a:schemeClr val="accent1"/>
                            </a:solidFill>
                            <a:latin typeface="Cambria Math" panose="02040503050406030204" pitchFamily="18" charset="0"/>
                          </a:rPr>
                        </m:ctrlPr>
                      </m:s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e>
                      <m:sup>
                        <m:r>
                          <a:rPr lang="en-US" altLang="zh-CN" i="1">
                            <a:solidFill>
                              <a:schemeClr val="accent1"/>
                            </a:solidFill>
                            <a:latin typeface="Cambria Math" panose="02040503050406030204" pitchFamily="18" charset="0"/>
                          </a:rPr>
                          <m:t>𝑛</m:t>
                        </m:r>
                        <m:r>
                          <a:rPr lang="en-US" altLang="zh-CN" i="1">
                            <a:solidFill>
                              <a:schemeClr val="accent1"/>
                            </a:solidFill>
                            <a:latin typeface="Cambria Math" panose="02040503050406030204" pitchFamily="18" charset="0"/>
                          </a:rPr>
                          <m:t>+1</m:t>
                        </m:r>
                      </m:sup>
                    </m:sSup>
                  </m:oMath>
                </a14:m>
                <a:r>
                  <a:rPr lang="zh-CN" altLang="en-US" dirty="0"/>
                  <a:t>代入无散度公式</a:t>
                </a:r>
                <a14:m>
                  <m:oMath xmlns:m="http://schemas.openxmlformats.org/officeDocument/2006/math">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 </m:t>
                    </m:r>
                  </m:oMath>
                </a14:m>
                <a:endParaRPr lang="en-US" altLang="zh-CN" dirty="0"/>
              </a:p>
              <a:p>
                <a:pPr lvl="1"/>
                <a:r>
                  <a:rPr lang="zh-CN" altLang="en-US" dirty="0"/>
                  <a:t>求出满足速度场无散度的压力场</a:t>
                </a:r>
                <a14:m>
                  <m:oMath xmlns:m="http://schemas.openxmlformats.org/officeDocument/2006/math">
                    <m:r>
                      <a:rPr lang="en-US" altLang="zh-CN" i="1">
                        <a:solidFill>
                          <a:srgbClr val="E86E1A"/>
                        </a:solidFill>
                        <a:latin typeface="Cambria Math" panose="02040503050406030204" pitchFamily="18" charset="0"/>
                        <a:ea typeface="Cambria Math" panose="02040503050406030204" pitchFamily="18" charset="0"/>
                      </a:rPr>
                      <m:t>𝑝</m:t>
                    </m:r>
                  </m:oMath>
                </a14:m>
                <a:endParaRPr lang="en-US" altLang="zh-CN" dirty="0"/>
              </a:p>
              <a:p>
                <a:pPr lvl="1"/>
                <a:r>
                  <a:rPr lang="zh-CN" altLang="en-US" dirty="0"/>
                  <a:t>用上一步求出的压力场</a:t>
                </a:r>
                <a14:m>
                  <m:oMath xmlns:m="http://schemas.openxmlformats.org/officeDocument/2006/math">
                    <m:r>
                      <a:rPr lang="en-US" altLang="zh-CN" i="1">
                        <a:solidFill>
                          <a:srgbClr val="E86E1A"/>
                        </a:solidFill>
                        <a:latin typeface="Cambria Math" panose="02040503050406030204" pitchFamily="18" charset="0"/>
                        <a:ea typeface="Cambria Math" panose="02040503050406030204" pitchFamily="18" charset="0"/>
                      </a:rPr>
                      <m:t>𝑝</m:t>
                    </m:r>
                  </m:oMath>
                </a14:m>
                <a:r>
                  <a:rPr lang="zh-CN" altLang="en-US" dirty="0"/>
                  <a:t>再一次更新速度</a:t>
                </a:r>
                <a14:m>
                  <m:oMath xmlns:m="http://schemas.openxmlformats.org/officeDocument/2006/math">
                    <m:sSup>
                      <m:sSupPr>
                        <m:ctrlPr>
                          <a:rPr lang="en-US" altLang="zh-CN" i="1">
                            <a:solidFill>
                              <a:schemeClr val="accent1"/>
                            </a:solidFill>
                            <a:latin typeface="Cambria Math" panose="02040503050406030204" pitchFamily="18" charset="0"/>
                          </a:rPr>
                        </m:ctrlPr>
                      </m:s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e>
                      <m:sup>
                        <m:r>
                          <a:rPr lang="en-US" altLang="zh-CN" i="1">
                            <a:solidFill>
                              <a:schemeClr val="accent1"/>
                            </a:solidFill>
                            <a:latin typeface="Cambria Math" panose="02040503050406030204" pitchFamily="18" charset="0"/>
                          </a:rPr>
                          <m:t>𝑛</m:t>
                        </m:r>
                        <m:r>
                          <a:rPr lang="en-US" altLang="zh-CN" i="1">
                            <a:solidFill>
                              <a:schemeClr val="accent1"/>
                            </a:solidFill>
                            <a:latin typeface="Cambria Math" panose="02040503050406030204" pitchFamily="18" charset="0"/>
                          </a:rPr>
                          <m:t>+1</m:t>
                        </m:r>
                      </m:sup>
                    </m:sSup>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6D08DEB-048D-44B6-84C9-D10A38CB58A5}"/>
                  </a:ext>
                </a:extLst>
              </p:cNvPr>
              <p:cNvSpPr/>
              <p:nvPr/>
            </p:nvSpPr>
            <p:spPr>
              <a:xfrm>
                <a:off x="8020882" y="1912620"/>
                <a:ext cx="3481338"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𝑛</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𝑝𝑟𝑜𝑗𝑒𝑐𝑡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𝐵</m:t>
                          </m:r>
                        </m:sub>
                      </m:sSub>
                      <m:r>
                        <a:rPr lang="en-US" altLang="zh-CN" i="1">
                          <a:solidFill>
                            <a:schemeClr val="accent2"/>
                          </a:solidFill>
                          <a:latin typeface="Cambria Math" panose="02040503050406030204" pitchFamily="18" charset="0"/>
                        </a:rPr>
                        <m:t>)</m:t>
                      </m:r>
                    </m:oMath>
                  </m:oMathPara>
                </a14:m>
                <a:endParaRPr lang="en-US" altLang="zh-CN" dirty="0"/>
              </a:p>
            </p:txBody>
          </p:sp>
        </mc:Choice>
        <mc:Fallback xmlns="">
          <p:sp>
            <p:nvSpPr>
              <p:cNvPr id="4" name="矩形 3">
                <a:extLst>
                  <a:ext uri="{FF2B5EF4-FFF2-40B4-BE49-F238E27FC236}">
                    <a16:creationId xmlns:a16="http://schemas.microsoft.com/office/drawing/2014/main" id="{26D08DEB-048D-44B6-84C9-D10A38CB58A5}"/>
                  </a:ext>
                </a:extLst>
              </p:cNvPr>
              <p:cNvSpPr>
                <a:spLocks noRot="1" noChangeAspect="1" noMove="1" noResize="1" noEditPoints="1" noAdjustHandles="1" noChangeArrowheads="1" noChangeShapeType="1" noTextEdit="1"/>
              </p:cNvSpPr>
              <p:nvPr/>
            </p:nvSpPr>
            <p:spPr>
              <a:xfrm>
                <a:off x="8020882" y="1912620"/>
                <a:ext cx="3481338" cy="424732"/>
              </a:xfrm>
              <a:prstGeom prst="rect">
                <a:avLst/>
              </a:prstGeom>
              <a:blipFill>
                <a:blip r:embed="rId4"/>
                <a:stretch>
                  <a:fillRect b="-72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312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a:bodyPr>
              <a:lstStyle/>
              <a:p>
                <a:r>
                  <a:rPr lang="zh-CN" altLang="en-US" dirty="0">
                    <a:solidFill>
                      <a:schemeClr val="accent2"/>
                    </a:solidFill>
                  </a:rPr>
                  <a:t>压力梯度</a:t>
                </a:r>
                <a:r>
                  <a:rPr lang="zh-CN" altLang="en-US" dirty="0"/>
                  <a:t>离散化</a:t>
                </a:r>
                <a:r>
                  <a:rPr lang="en-US" altLang="zh-CN" dirty="0"/>
                  <a:t>(The Discrete Pressure Gradient)</a:t>
                </a:r>
                <a:r>
                  <a:rPr lang="zh-CN" altLang="en-US" dirty="0"/>
                  <a:t>：</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zh-CN" altLang="en-US"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m:t>
                      </m:r>
                      <m:r>
                        <a:rPr lang="en-US" altLang="zh-CN" i="1">
                          <a:solidFill>
                            <a:schemeClr val="accent2"/>
                          </a:solidFill>
                          <a:latin typeface="Cambria Math" panose="02040503050406030204" pitchFamily="18" charset="0"/>
                        </a:rPr>
                        <m:t>=(</m:t>
                      </m:r>
                      <m:f>
                        <m:fPr>
                          <m:ctrlPr>
                            <a:rPr lang="en-US" altLang="zh-CN" i="1">
                              <a:solidFill>
                                <a:schemeClr val="accent2"/>
                              </a:solidFill>
                              <a:latin typeface="Cambria Math" panose="02040503050406030204" pitchFamily="18" charset="0"/>
                              <a:ea typeface="Cambria Math" panose="02040503050406030204" pitchFamily="18" charset="0"/>
                            </a:rPr>
                          </m:ctrlPr>
                        </m:fPr>
                        <m:num>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𝑖</m:t>
                              </m:r>
                              <m:r>
                                <a:rPr lang="en-US" altLang="zh-CN" i="1">
                                  <a:solidFill>
                                    <a:schemeClr val="accent2"/>
                                  </a:solidFill>
                                  <a:latin typeface="Cambria Math" panose="02040503050406030204" pitchFamily="18" charset="0"/>
                                </a:rPr>
                                <m:t>+1,</m:t>
                              </m:r>
                              <m:r>
                                <a:rPr lang="en-US" altLang="zh-CN" i="1">
                                  <a:solidFill>
                                    <a:schemeClr val="accent2"/>
                                  </a:solidFill>
                                  <a:latin typeface="Cambria Math" panose="02040503050406030204" pitchFamily="18" charset="0"/>
                                </a:rPr>
                                <m:t>𝑗</m:t>
                              </m:r>
                            </m:sub>
                          </m:sSub>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𝑖</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𝑗</m:t>
                              </m:r>
                            </m:sub>
                          </m:sSub>
                        </m:num>
                        <m:den>
                          <m:r>
                            <a:rPr lang="en-US" altLang="zh-CN"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𝑥</m:t>
                          </m:r>
                        </m:den>
                      </m:f>
                      <m:r>
                        <a:rPr lang="en-US" altLang="zh-CN" i="1">
                          <a:solidFill>
                            <a:schemeClr val="accent2"/>
                          </a:solidFill>
                          <a:latin typeface="Cambria Math" panose="02040503050406030204" pitchFamily="18" charset="0"/>
                        </a:rPr>
                        <m:t>,</m:t>
                      </m:r>
                      <m:f>
                        <m:fPr>
                          <m:ctrlPr>
                            <a:rPr lang="en-US" altLang="zh-CN" i="1">
                              <a:solidFill>
                                <a:schemeClr val="accent2"/>
                              </a:solidFill>
                              <a:latin typeface="Cambria Math" panose="02040503050406030204" pitchFamily="18" charset="0"/>
                              <a:ea typeface="Cambria Math" panose="02040503050406030204" pitchFamily="18" charset="0"/>
                            </a:rPr>
                          </m:ctrlPr>
                        </m:fPr>
                        <m:num>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𝑖</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𝑗</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𝑖</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𝑗</m:t>
                              </m:r>
                            </m:sub>
                          </m:sSub>
                        </m:num>
                        <m:den>
                          <m:r>
                            <a:rPr lang="en-US" altLang="zh-CN"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𝑥</m:t>
                          </m:r>
                        </m:den>
                      </m:f>
                      <m:r>
                        <a:rPr lang="en-US" altLang="zh-CN" i="1">
                          <a:solidFill>
                            <a:schemeClr val="accent2"/>
                          </a:solidFill>
                          <a:latin typeface="Cambria Math" panose="02040503050406030204" pitchFamily="18" charset="0"/>
                        </a:rPr>
                        <m:t>)</m:t>
                      </m:r>
                    </m:oMath>
                  </m:oMathPara>
                </a14:m>
                <a:endParaRPr lang="en-US" altLang="zh-CN" dirty="0"/>
              </a:p>
              <a:p>
                <a:endParaRPr lang="en-US" altLang="zh-CN" dirty="0">
                  <a:solidFill>
                    <a:schemeClr val="accent1"/>
                  </a:solidFill>
                </a:endParaRPr>
              </a:p>
              <a:p>
                <a:r>
                  <a:rPr lang="zh-CN" altLang="en-US" dirty="0">
                    <a:solidFill>
                      <a:schemeClr val="accent1"/>
                    </a:solidFill>
                  </a:rPr>
                  <a:t>速度散度</a:t>
                </a:r>
                <a:r>
                  <a:rPr lang="zh-CN" altLang="en-US" dirty="0"/>
                  <a:t>离散化</a:t>
                </a:r>
                <a:r>
                  <a:rPr lang="en-US" altLang="zh-CN" dirty="0"/>
                  <a:t>(The Discrete Divergence) </a:t>
                </a:r>
              </a:p>
              <a:p>
                <a:pPr marL="0" indent="0">
                  <a:buNone/>
                </a:pPr>
                <a:r>
                  <a:rPr lang="zh-CN" altLang="en-US" dirty="0"/>
                  <a:t>    </a:t>
                </a:r>
                <a14:m>
                  <m:oMath xmlns:m="http://schemas.openxmlformats.org/officeDocument/2006/math">
                    <m:r>
                      <m:rPr>
                        <m:sty m:val="p"/>
                      </m:rPr>
                      <a:rPr lang="zh-CN" altLang="en-US" i="1">
                        <a:latin typeface="Cambria Math" panose="02040503050406030204" pitchFamily="18" charset="0"/>
                      </a:rPr>
                      <m:t>∇</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𝑣</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oMath>
                </a14:m>
                <a:r>
                  <a:rPr lang="en-US" altLang="zh-CN" dirty="0"/>
                  <a:t>+</a:t>
                </a:r>
                <a:r>
                  <a:rPr lang="en-US" altLang="zh-CN" dirty="0">
                    <a:ea typeface="Cambria Math" panose="02040503050406030204" pitchFamily="18" charset="0"/>
                  </a:rPr>
                  <a:t> </a:t>
                </a:r>
                <a14:m>
                  <m:oMath xmlns:m="http://schemas.openxmlformats.org/officeDocument/2006/math">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=0</m:t>
                    </m:r>
                  </m:oMath>
                </a14:m>
                <a:endParaRPr lang="en-US" altLang="zh-CN" dirty="0"/>
              </a:p>
              <a:p>
                <a:pPr marL="0" indent="0">
                  <a:buNone/>
                </a:pPr>
                <a:r>
                  <a:rPr lang="en-US" altLang="zh-CN" sz="2300" dirty="0"/>
                  <a:t>	</a:t>
                </a:r>
                <a:endParaRPr lang="en-US" altLang="zh-CN" b="0" i="1" dirty="0">
                  <a:latin typeface="Cambria Math" panose="02040503050406030204" pitchFamily="18" charset="0"/>
                  <a:ea typeface="Cambria Math" panose="02040503050406030204" pitchFamily="18" charset="0"/>
                </a:endParaRPr>
              </a:p>
              <a:p>
                <a:pPr marL="0" indent="0">
                  <a:buNone/>
                </a:pPr>
                <a:r>
                  <a:rPr lang="en-US" altLang="zh-CN" sz="2300" dirty="0">
                    <a:ea typeface="Cambria Math" panose="02040503050406030204" pitchFamily="18" charset="0"/>
                  </a:rPr>
                  <a:t>			</a:t>
                </a:r>
                <a:r>
                  <a:rPr lang="en-US" altLang="zh-CN" sz="2100" b="0" dirty="0"/>
                  <a:t>                                                             </a:t>
                </a:r>
                <a:endParaRPr lang="en-US" altLang="zh-CN" sz="2100"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33F38FB-74A8-490D-BAE0-716BAD13FF49}"/>
                  </a:ext>
                </a:extLst>
              </p:cNvPr>
              <p:cNvSpPr/>
              <p:nvPr/>
            </p:nvSpPr>
            <p:spPr>
              <a:xfrm>
                <a:off x="9882018" y="1720354"/>
                <a:ext cx="1766509" cy="942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altLang="zh-CN" i="1" smtClean="0">
                              <a:latin typeface="Cambria Math" panose="02040503050406030204" pitchFamily="18" charset="0"/>
                            </a:rPr>
                          </m:ctrlPr>
                        </m:eqArrPr>
                        <m:e>
                          <m:f>
                            <m:fPr>
                              <m:ctrlPr>
                                <a:rPr lang="en-US" altLang="zh-CN" i="1" smtClean="0">
                                  <a:solidFill>
                                    <a:schemeClr val="accent1"/>
                                  </a:solidFill>
                                  <a:latin typeface="Cambria Math" panose="02040503050406030204" pitchFamily="18" charset="0"/>
                                </a:rPr>
                              </m:ctrlPr>
                            </m:fPr>
                            <m:num>
                              <m:r>
                                <a:rPr lang="zh-CN" altLang="en-US" i="1">
                                  <a:solidFill>
                                    <a:schemeClr val="accent1"/>
                                  </a:solidFill>
                                  <a:latin typeface="Cambria Math" panose="02040503050406030204" pitchFamily="18" charset="0"/>
                                </a:rPr>
                                <m:t>𝜕</m:t>
                              </m:r>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num>
                            <m:den>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𝑡</m:t>
                              </m:r>
                            </m:den>
                          </m:f>
                          <m:r>
                            <m:rPr>
                              <m:nor/>
                            </m:rPr>
                            <a:rPr lang="en-US" altLang="zh-CN" dirty="0">
                              <a:solidFill>
                                <a:schemeClr val="accent6"/>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r>
                            <a:rPr lang="en-US" altLang="zh-CN" b="0" i="1" smtClean="0">
                              <a:solidFill>
                                <a:srgbClr val="E86E1A"/>
                              </a:solidFill>
                              <a:latin typeface="Cambria Math" panose="02040503050406030204" pitchFamily="18" charset="0"/>
                            </a:rPr>
                            <m:t>    </m:t>
                          </m:r>
                        </m:e>
                      </m:eqArr>
                    </m:oMath>
                  </m:oMathPara>
                </a14:m>
                <a:endParaRPr lang="zh-CN" altLang="en-US" dirty="0"/>
              </a:p>
            </p:txBody>
          </p:sp>
        </mc:Choice>
        <mc:Fallback xmlns="">
          <p:sp>
            <p:nvSpPr>
              <p:cNvPr id="5" name="矩形 4">
                <a:extLst>
                  <a:ext uri="{FF2B5EF4-FFF2-40B4-BE49-F238E27FC236}">
                    <a16:creationId xmlns:a16="http://schemas.microsoft.com/office/drawing/2014/main" id="{A33F38FB-74A8-490D-BAE0-716BAD13FF49}"/>
                  </a:ext>
                </a:extLst>
              </p:cNvPr>
              <p:cNvSpPr>
                <a:spLocks noRot="1" noChangeAspect="1" noMove="1" noResize="1" noEditPoints="1" noAdjustHandles="1" noChangeArrowheads="1" noChangeShapeType="1" noTextEdit="1"/>
              </p:cNvSpPr>
              <p:nvPr/>
            </p:nvSpPr>
            <p:spPr>
              <a:xfrm>
                <a:off x="9882018" y="1720354"/>
                <a:ext cx="1766509" cy="942822"/>
              </a:xfrm>
              <a:prstGeom prst="rect">
                <a:avLst/>
              </a:prstGeom>
              <a:blipFill>
                <a:blip r:embed="rId4"/>
                <a:stretch>
                  <a:fillRect/>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163CF223-1183-4E50-9958-FD6D1760426D}"/>
              </a:ext>
            </a:extLst>
          </p:cNvPr>
          <p:cNvGrpSpPr/>
          <p:nvPr/>
        </p:nvGrpSpPr>
        <p:grpSpPr>
          <a:xfrm>
            <a:off x="9096497" y="2926467"/>
            <a:ext cx="2552029" cy="2732559"/>
            <a:chOff x="8414000" y="3043372"/>
            <a:chExt cx="2642305" cy="2829222"/>
          </a:xfrm>
        </p:grpSpPr>
        <p:grpSp>
          <p:nvGrpSpPr>
            <p:cNvPr id="9" name="组合 8">
              <a:extLst>
                <a:ext uri="{FF2B5EF4-FFF2-40B4-BE49-F238E27FC236}">
                  <a16:creationId xmlns:a16="http://schemas.microsoft.com/office/drawing/2014/main" id="{9EFB7BBC-78DB-46E4-A26E-3DFFDE641663}"/>
                </a:ext>
              </a:extLst>
            </p:cNvPr>
            <p:cNvGrpSpPr/>
            <p:nvPr/>
          </p:nvGrpSpPr>
          <p:grpSpPr>
            <a:xfrm>
              <a:off x="8414000" y="3043372"/>
              <a:ext cx="2642305" cy="2561570"/>
              <a:chOff x="1335020" y="2715712"/>
              <a:chExt cx="2642305" cy="2561570"/>
            </a:xfrm>
          </p:grpSpPr>
          <p:cxnSp>
            <p:nvCxnSpPr>
              <p:cNvPr id="11" name="直接连接符 10">
                <a:extLst>
                  <a:ext uri="{FF2B5EF4-FFF2-40B4-BE49-F238E27FC236}">
                    <a16:creationId xmlns:a16="http://schemas.microsoft.com/office/drawing/2014/main" id="{AEC2E5DC-FFB4-4A96-BCCD-BE92D27A351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0DD8A7C-8D10-461C-AAF4-9772F3BF276A}"/>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9F125F0-9DB9-4D02-A883-0DA3C6A23A7D}"/>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DBFE9BB-5379-4E98-B2C9-3689532B9B6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C127EAE1-2DAF-460A-AC08-1505EA46056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5"/>
                    <a:stretch>
                      <a:fillRect/>
                    </a:stretch>
                  </a:blipFill>
                </p:spPr>
                <p:txBody>
                  <a:bodyPr/>
                  <a:lstStyle/>
                  <a:p>
                    <a:r>
                      <a:rPr lang="zh-CN" altLang="en-US">
                        <a:noFill/>
                      </a:rPr>
                      <a:t> </a:t>
                    </a:r>
                  </a:p>
                </p:txBody>
              </p:sp>
            </mc:Fallback>
          </mc:AlternateContent>
          <p:sp>
            <p:nvSpPr>
              <p:cNvPr id="16" name="椭圆 15">
                <a:extLst>
                  <a:ext uri="{FF2B5EF4-FFF2-40B4-BE49-F238E27FC236}">
                    <a16:creationId xmlns:a16="http://schemas.microsoft.com/office/drawing/2014/main" id="{2312FDD1-787C-41AB-867D-F7DC21E21210}"/>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D0CC91D0-8E29-481E-8AB5-591BCB9281C9}"/>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E2BCA755-0101-4C7E-AE52-D9F0508F3C2E}"/>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C178E9A3-6B45-42C3-8873-389CE1E20B97}"/>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40CE7683-CDE5-4353-AF86-84C4D44E7E66}"/>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E2D5F7B-D579-4608-9523-941EC94A9C2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9539E17A-014C-40C4-AA31-DA0ABC5E815A}"/>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718EA757-A3CE-4E0E-B4F9-A80CA5778244}"/>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8FACEA71-EC68-4B7D-8BF1-DE16D0DBBC60}"/>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D6E02103-52BC-4B29-BCF0-1D9E0BB867E5}"/>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99432C1C-FDDC-4AC0-9627-056826A96DA7}"/>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5031218D-6DF1-4C6A-9D44-26391B96CEEF}"/>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F937D928-4289-4BB9-9918-67DF47B5A3B2}"/>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68130B31-945C-44FC-99C8-A43ED1A8D4CA}"/>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15995543-AF00-4500-9AC6-3EF8769B4802}"/>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D6DBE6-25BF-4EF3-B125-0415F964474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DC9CAB4E-2B5E-46E9-82AF-FD2E16102E31}"/>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3"/>
                    <a:stretch>
                      <a:fillRect/>
                    </a:stretch>
                  </a:blipFill>
                </p:spPr>
                <p:txBody>
                  <a:bodyPr/>
                  <a:lstStyle/>
                  <a:p>
                    <a:r>
                      <a:rPr lang="zh-CN" altLang="en-US">
                        <a:noFill/>
                      </a:rPr>
                      <a:t> </a:t>
                    </a:r>
                  </a:p>
                </p:txBody>
              </p:sp>
            </mc:Fallback>
          </mc:AlternateContent>
          <p:cxnSp>
            <p:nvCxnSpPr>
              <p:cNvPr id="33" name="直接箭头连接符 32">
                <a:extLst>
                  <a:ext uri="{FF2B5EF4-FFF2-40B4-BE49-F238E27FC236}">
                    <a16:creationId xmlns:a16="http://schemas.microsoft.com/office/drawing/2014/main" id="{A8E1CDB8-72C1-451A-B94E-9F57FA72670A}"/>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CBE89043-CF40-4B69-B95E-A1583215C6C5}"/>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CB8D85D-F0C0-4712-A85A-E01F2E0E0255}"/>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599FA1F1-4811-48C8-819C-76EFFC22AD5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EC1AC0B5-B0DD-46E2-8771-21FA61AA3985}"/>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668201C9-4621-4598-9B12-73D96F0AA823}"/>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FBC511C-55A4-4546-8554-C2F11715E05B}"/>
                      </a:ext>
                    </a:extLst>
                  </p:cNvPr>
                  <p:cNvSpPr/>
                  <p:nvPr/>
                </p:nvSpPr>
                <p:spPr>
                  <a:xfrm>
                    <a:off x="3094948" y="3758649"/>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39" name="矩形 38">
                    <a:extLst>
                      <a:ext uri="{FF2B5EF4-FFF2-40B4-BE49-F238E27FC236}">
                        <a16:creationId xmlns:a16="http://schemas.microsoft.com/office/drawing/2014/main" id="{7FBC511C-55A4-4546-8554-C2F11715E05B}"/>
                      </a:ext>
                    </a:extLst>
                  </p:cNvPr>
                  <p:cNvSpPr>
                    <a:spLocks noRot="1" noChangeAspect="1" noMove="1" noResize="1" noEditPoints="1" noAdjustHandles="1" noChangeArrowheads="1" noChangeShapeType="1" noTextEdit="1"/>
                  </p:cNvSpPr>
                  <p:nvPr/>
                </p:nvSpPr>
                <p:spPr>
                  <a:xfrm>
                    <a:off x="3094948" y="3758649"/>
                    <a:ext cx="644151" cy="268407"/>
                  </a:xfrm>
                  <a:prstGeom prst="rect">
                    <a:avLst/>
                  </a:prstGeom>
                  <a:blipFill>
                    <a:blip r:embed="rId16"/>
                    <a:stretch>
                      <a:fillRect r="-2381"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3BC577A9-235A-4C61-BC09-0F51E8794520}"/>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7"/>
                    <a:stretch>
                      <a:fillRect/>
                    </a:stretch>
                  </a:blipFill>
                </p:spPr>
                <p:txBody>
                  <a:bodyPr/>
                  <a:lstStyle/>
                  <a:p>
                    <a:r>
                      <a:rPr lang="zh-CN" altLang="en-US">
                        <a:noFill/>
                      </a:rPr>
                      <a:t> </a:t>
                    </a:r>
                  </a:p>
                </p:txBody>
              </p:sp>
            </mc:Fallback>
          </mc:AlternateContent>
          <p:cxnSp>
            <p:nvCxnSpPr>
              <p:cNvPr id="41" name="直接连接符 40">
                <a:extLst>
                  <a:ext uri="{FF2B5EF4-FFF2-40B4-BE49-F238E27FC236}">
                    <a16:creationId xmlns:a16="http://schemas.microsoft.com/office/drawing/2014/main" id="{AC1C884C-B9C6-4B60-B57A-E9276954D0EB}"/>
                  </a:ext>
                </a:extLst>
              </p:cNvPr>
              <p:cNvCxnSpPr/>
              <p:nvPr/>
            </p:nvCxnSpPr>
            <p:spPr>
              <a:xfrm>
                <a:off x="1597392" y="5067315"/>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6CF9DCFA-779A-47AC-8FE3-48DA12AD7AF2}"/>
                  </a:ext>
                </a:extLst>
              </p:cNvPr>
              <p:cNvCxnSpPr>
                <a:cxnSpLocks/>
              </p:cNvCxnSpPr>
              <p:nvPr/>
            </p:nvCxnSpPr>
            <p:spPr>
              <a:xfrm rot="16200000">
                <a:off x="1147393" y="4617315"/>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DF13B0EF-CDC6-4D26-922A-F72A5E15833D}"/>
                      </a:ext>
                    </a:extLst>
                  </p:cNvPr>
                  <p:cNvSpPr/>
                  <p:nvPr/>
                </p:nvSpPr>
                <p:spPr>
                  <a:xfrm>
                    <a:off x="2350345" y="5023367"/>
                    <a:ext cx="297774" cy="2539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3" name="矩形 42">
                    <a:extLst>
                      <a:ext uri="{FF2B5EF4-FFF2-40B4-BE49-F238E27FC236}">
                        <a16:creationId xmlns:a16="http://schemas.microsoft.com/office/drawing/2014/main" id="{DF13B0EF-CDC6-4D26-922A-F72A5E15833D}"/>
                      </a:ext>
                    </a:extLst>
                  </p:cNvPr>
                  <p:cNvSpPr>
                    <a:spLocks noRot="1" noChangeAspect="1" noMove="1" noResize="1" noEditPoints="1" noAdjustHandles="1" noChangeArrowheads="1" noChangeShapeType="1" noTextEdit="1"/>
                  </p:cNvSpPr>
                  <p:nvPr/>
                </p:nvSpPr>
                <p:spPr>
                  <a:xfrm>
                    <a:off x="2350345" y="5023367"/>
                    <a:ext cx="297774" cy="253915"/>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81C686CB-5FF6-44C5-BF28-ECC2BA8FCEA6}"/>
                      </a:ext>
                    </a:extLst>
                  </p:cNvPr>
                  <p:cNvSpPr/>
                  <p:nvPr/>
                </p:nvSpPr>
                <p:spPr>
                  <a:xfrm>
                    <a:off x="1335020" y="4236442"/>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44" name="矩形 43">
                    <a:extLst>
                      <a:ext uri="{FF2B5EF4-FFF2-40B4-BE49-F238E27FC236}">
                        <a16:creationId xmlns:a16="http://schemas.microsoft.com/office/drawing/2014/main" id="{81C686CB-5FF6-44C5-BF28-ECC2BA8FCEA6}"/>
                      </a:ext>
                    </a:extLst>
                  </p:cNvPr>
                  <p:cNvSpPr>
                    <a:spLocks noRot="1" noChangeAspect="1" noMove="1" noResize="1" noEditPoints="1" noAdjustHandles="1" noChangeArrowheads="1" noChangeShapeType="1" noTextEdit="1"/>
                  </p:cNvSpPr>
                  <p:nvPr/>
                </p:nvSpPr>
                <p:spPr>
                  <a:xfrm>
                    <a:off x="1335020" y="4236442"/>
                    <a:ext cx="299184" cy="253916"/>
                  </a:xfrm>
                  <a:prstGeom prst="rect">
                    <a:avLst/>
                  </a:prstGeom>
                  <a:blipFill>
                    <a:blip r:embed="rId19"/>
                    <a:stretch>
                      <a:fillRect b="-20588"/>
                    </a:stretch>
                  </a:blipFill>
                </p:spPr>
                <p:txBody>
                  <a:bodyPr/>
                  <a:lstStyle/>
                  <a:p>
                    <a:r>
                      <a:rPr lang="zh-CN" altLang="en-US">
                        <a:noFill/>
                      </a:rPr>
                      <a:t> </a:t>
                    </a:r>
                  </a:p>
                </p:txBody>
              </p:sp>
            </mc:Fallback>
          </mc:AlternateContent>
        </p:grpSp>
        <p:sp>
          <p:nvSpPr>
            <p:cNvPr id="10" name="矩形 9">
              <a:extLst>
                <a:ext uri="{FF2B5EF4-FFF2-40B4-BE49-F238E27FC236}">
                  <a16:creationId xmlns:a16="http://schemas.microsoft.com/office/drawing/2014/main" id="{E76768BE-7E80-4D36-998E-56BE03D61FAE}"/>
                </a:ext>
              </a:extLst>
            </p:cNvPr>
            <p:cNvSpPr/>
            <p:nvPr/>
          </p:nvSpPr>
          <p:spPr>
            <a:xfrm>
              <a:off x="9120503" y="5503262"/>
              <a:ext cx="1559978"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72CA5AAD-F68C-41A7-98F8-89D7FBFE4641}"/>
                  </a:ext>
                </a:extLst>
              </p:cNvPr>
              <p:cNvSpPr/>
              <p:nvPr/>
            </p:nvSpPr>
            <p:spPr>
              <a:xfrm>
                <a:off x="3745893" y="5079344"/>
                <a:ext cx="5477308" cy="86925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spcBef>
                    <a:spcPts val="1000"/>
                  </a:spcBef>
                </a:pPr>
                <a:r>
                  <a:rPr lang="en-US" altLang="zh-CN" sz="2800" dirty="0"/>
                  <a:t> </a:t>
                </a:r>
                <a14:m>
                  <m:oMath xmlns:m="http://schemas.openxmlformats.org/officeDocument/2006/math">
                    <m:f>
                      <m:fPr>
                        <m:ctrlPr>
                          <a:rPr lang="en-US" altLang="zh-CN" sz="2800" i="1" smtClean="0">
                            <a:latin typeface="Cambria Math" panose="02040503050406030204" pitchFamily="18" charset="0"/>
                          </a:rPr>
                        </m:ctrlPr>
                      </m:fPr>
                      <m:num>
                        <m:sSubSup>
                          <m:sSubSupPr>
                            <m:ctrlPr>
                              <a:rPr lang="en-US" altLang="zh-CN" sz="2800" i="1" smtClean="0">
                                <a:latin typeface="Cambria Math" panose="02040503050406030204" pitchFamily="18" charset="0"/>
                              </a:rPr>
                            </m:ctrlPr>
                          </m:sSubSupPr>
                          <m:e>
                            <m:r>
                              <a:rPr lang="en-US" altLang="zh-CN" sz="2800" smtClean="0">
                                <a:latin typeface="Cambria Math" panose="02040503050406030204" pitchFamily="18" charset="0"/>
                              </a:rPr>
                              <m:t>𝑢</m:t>
                            </m:r>
                          </m:e>
                          <m:sub>
                            <m:r>
                              <a:rPr lang="en-US" altLang="zh-CN" sz="2800" smtClean="0">
                                <a:latin typeface="Cambria Math" panose="02040503050406030204" pitchFamily="18" charset="0"/>
                              </a:rPr>
                              <m:t>𝑖</m:t>
                            </m:r>
                            <m:r>
                              <a:rPr lang="en-US" altLang="zh-CN" sz="2800" smtClean="0">
                                <a:latin typeface="Cambria Math" panose="02040503050406030204" pitchFamily="18" charset="0"/>
                              </a:rPr>
                              <m:t>+1/2,</m:t>
                            </m:r>
                            <m:r>
                              <a:rPr lang="en-US" altLang="zh-CN" sz="2800" smtClean="0">
                                <a:latin typeface="Cambria Math" panose="02040503050406030204" pitchFamily="18" charset="0"/>
                              </a:rPr>
                              <m:t>𝑗</m:t>
                            </m:r>
                          </m:sub>
                          <m:sup>
                            <m:r>
                              <a:rPr lang="en-US" altLang="zh-CN" sz="2800" smtClean="0">
                                <a:solidFill>
                                  <a:schemeClr val="accent1"/>
                                </a:solidFill>
                                <a:latin typeface="Cambria Math" panose="02040503050406030204" pitchFamily="18" charset="0"/>
                              </a:rPr>
                              <m:t>𝑛</m:t>
                            </m:r>
                            <m:r>
                              <a:rPr lang="en-US" altLang="zh-CN" sz="2800" smtClean="0">
                                <a:solidFill>
                                  <a:schemeClr val="accent1"/>
                                </a:solidFill>
                                <a:latin typeface="Cambria Math" panose="02040503050406030204" pitchFamily="18" charset="0"/>
                              </a:rPr>
                              <m:t>+1</m:t>
                            </m:r>
                          </m:sup>
                        </m:sSubSup>
                        <m:r>
                          <a:rPr lang="en-US" altLang="zh-CN" sz="2800" smtClean="0">
                            <a:latin typeface="Cambria Math" panose="02040503050406030204" pitchFamily="18" charset="0"/>
                          </a:rPr>
                          <m:t>−</m:t>
                        </m:r>
                        <m:sSubSup>
                          <m:sSubSupPr>
                            <m:ctrlPr>
                              <a:rPr lang="en-US" altLang="zh-CN" sz="2800" i="1" smtClean="0">
                                <a:latin typeface="Cambria Math" panose="02040503050406030204" pitchFamily="18" charset="0"/>
                              </a:rPr>
                            </m:ctrlPr>
                          </m:sSubSupPr>
                          <m:e>
                            <m:r>
                              <a:rPr lang="en-US" altLang="zh-CN" sz="2800" smtClean="0">
                                <a:latin typeface="Cambria Math" panose="02040503050406030204" pitchFamily="18" charset="0"/>
                              </a:rPr>
                              <m:t>𝑢</m:t>
                            </m:r>
                          </m:e>
                          <m:sub>
                            <m:r>
                              <a:rPr lang="en-US" altLang="zh-CN" sz="2800" smtClean="0">
                                <a:latin typeface="Cambria Math" panose="02040503050406030204" pitchFamily="18" charset="0"/>
                              </a:rPr>
                              <m:t>𝑖</m:t>
                            </m:r>
                            <m:r>
                              <a:rPr lang="en-US" altLang="zh-CN" sz="2800" smtClean="0">
                                <a:latin typeface="Cambria Math" panose="02040503050406030204" pitchFamily="18" charset="0"/>
                              </a:rPr>
                              <m:t>−1/2,</m:t>
                            </m:r>
                            <m:r>
                              <a:rPr lang="en-US" altLang="zh-CN" sz="2800" smtClean="0">
                                <a:latin typeface="Cambria Math" panose="02040503050406030204" pitchFamily="18" charset="0"/>
                              </a:rPr>
                              <m:t>𝑗</m:t>
                            </m:r>
                          </m:sub>
                          <m:sup>
                            <m:r>
                              <a:rPr lang="en-US" altLang="zh-CN" sz="2800">
                                <a:solidFill>
                                  <a:schemeClr val="accent1"/>
                                </a:solidFill>
                                <a:latin typeface="Cambria Math" panose="02040503050406030204" pitchFamily="18" charset="0"/>
                              </a:rPr>
                              <m:t>𝑛</m:t>
                            </m:r>
                            <m:r>
                              <a:rPr lang="en-US" altLang="zh-CN" sz="2800">
                                <a:solidFill>
                                  <a:schemeClr val="accent1"/>
                                </a:solidFill>
                                <a:latin typeface="Cambria Math" panose="02040503050406030204" pitchFamily="18" charset="0"/>
                              </a:rPr>
                              <m:t>+1</m:t>
                            </m:r>
                          </m:sup>
                        </m:sSubSup>
                      </m:num>
                      <m:den>
                        <m:r>
                          <a:rPr lang="en-US" altLang="zh-CN" sz="2800" smtClean="0">
                            <a:latin typeface="Cambria Math" panose="02040503050406030204" pitchFamily="18" charset="0"/>
                          </a:rPr>
                          <m:t>∆</m:t>
                        </m:r>
                        <m:r>
                          <a:rPr lang="en-US" altLang="zh-CN" sz="2800" smtClean="0">
                            <a:latin typeface="Cambria Math" panose="02040503050406030204" pitchFamily="18" charset="0"/>
                          </a:rPr>
                          <m:t>𝑥</m:t>
                        </m:r>
                      </m:den>
                    </m:f>
                    <m:r>
                      <a:rPr lang="en-US" altLang="zh-CN" sz="2800" smtClean="0">
                        <a:latin typeface="Cambria Math" panose="02040503050406030204" pitchFamily="18" charset="0"/>
                      </a:rPr>
                      <m:t>+</m:t>
                    </m:r>
                    <m:f>
                      <m:fPr>
                        <m:ctrlPr>
                          <a:rPr lang="en-US" altLang="zh-CN" sz="2800" i="1" smtClean="0">
                            <a:latin typeface="Cambria Math" panose="02040503050406030204" pitchFamily="18" charset="0"/>
                          </a:rPr>
                        </m:ctrlPr>
                      </m:fPr>
                      <m:num>
                        <m:sSubSup>
                          <m:sSubSupPr>
                            <m:ctrlPr>
                              <a:rPr lang="en-US" altLang="zh-CN" sz="2800" i="1" smtClean="0">
                                <a:latin typeface="Cambria Math" panose="02040503050406030204" pitchFamily="18" charset="0"/>
                              </a:rPr>
                            </m:ctrlPr>
                          </m:sSubSupPr>
                          <m:e>
                            <m:r>
                              <a:rPr lang="en-US" altLang="zh-CN" sz="2800" smtClean="0">
                                <a:latin typeface="Cambria Math" panose="02040503050406030204" pitchFamily="18" charset="0"/>
                              </a:rPr>
                              <m:t>𝑣</m:t>
                            </m:r>
                          </m:e>
                          <m:sub>
                            <m:r>
                              <a:rPr lang="en-US" altLang="zh-CN" sz="2800" smtClean="0">
                                <a:latin typeface="Cambria Math" panose="02040503050406030204" pitchFamily="18" charset="0"/>
                              </a:rPr>
                              <m:t>𝑖</m:t>
                            </m:r>
                            <m:r>
                              <a:rPr lang="en-US" altLang="zh-CN" sz="2800" smtClean="0">
                                <a:latin typeface="Cambria Math" panose="02040503050406030204" pitchFamily="18" charset="0"/>
                              </a:rPr>
                              <m:t>,</m:t>
                            </m:r>
                            <m:r>
                              <a:rPr lang="en-US" altLang="zh-CN" sz="2800" smtClean="0">
                                <a:latin typeface="Cambria Math" panose="02040503050406030204" pitchFamily="18" charset="0"/>
                              </a:rPr>
                              <m:t>𝑗</m:t>
                            </m:r>
                            <m:r>
                              <a:rPr lang="en-US" altLang="zh-CN" sz="2800" smtClean="0">
                                <a:latin typeface="Cambria Math" panose="02040503050406030204" pitchFamily="18" charset="0"/>
                              </a:rPr>
                              <m:t>+1/2</m:t>
                            </m:r>
                          </m:sub>
                          <m:sup>
                            <m:r>
                              <a:rPr lang="en-US" altLang="zh-CN" sz="2800">
                                <a:solidFill>
                                  <a:schemeClr val="accent1"/>
                                </a:solidFill>
                                <a:latin typeface="Cambria Math" panose="02040503050406030204" pitchFamily="18" charset="0"/>
                              </a:rPr>
                              <m:t>𝑛</m:t>
                            </m:r>
                            <m:r>
                              <a:rPr lang="en-US" altLang="zh-CN" sz="2800">
                                <a:solidFill>
                                  <a:schemeClr val="accent1"/>
                                </a:solidFill>
                                <a:latin typeface="Cambria Math" panose="02040503050406030204" pitchFamily="18" charset="0"/>
                              </a:rPr>
                              <m:t>+1</m:t>
                            </m:r>
                          </m:sup>
                        </m:sSubSup>
                        <m:r>
                          <a:rPr lang="en-US" altLang="zh-CN" sz="2800" smtClean="0">
                            <a:latin typeface="Cambria Math" panose="02040503050406030204" pitchFamily="18" charset="0"/>
                          </a:rPr>
                          <m:t>−</m:t>
                        </m:r>
                        <m:sSubSup>
                          <m:sSubSupPr>
                            <m:ctrlPr>
                              <a:rPr lang="en-US" altLang="zh-CN" sz="2800" i="1" smtClean="0">
                                <a:latin typeface="Cambria Math" panose="02040503050406030204" pitchFamily="18" charset="0"/>
                              </a:rPr>
                            </m:ctrlPr>
                          </m:sSubSupPr>
                          <m:e>
                            <m:r>
                              <a:rPr lang="en-US" altLang="zh-CN" sz="2800" smtClean="0">
                                <a:latin typeface="Cambria Math" panose="02040503050406030204" pitchFamily="18" charset="0"/>
                              </a:rPr>
                              <m:t>𝑣</m:t>
                            </m:r>
                          </m:e>
                          <m:sub>
                            <m:r>
                              <a:rPr lang="en-US" altLang="zh-CN" sz="2800" smtClean="0">
                                <a:latin typeface="Cambria Math" panose="02040503050406030204" pitchFamily="18" charset="0"/>
                              </a:rPr>
                              <m:t>𝑖</m:t>
                            </m:r>
                            <m:r>
                              <a:rPr lang="en-US" altLang="zh-CN" sz="2800" smtClean="0">
                                <a:latin typeface="Cambria Math" panose="02040503050406030204" pitchFamily="18" charset="0"/>
                              </a:rPr>
                              <m:t>,</m:t>
                            </m:r>
                            <m:r>
                              <a:rPr lang="en-US" altLang="zh-CN" sz="2800" smtClean="0">
                                <a:latin typeface="Cambria Math" panose="02040503050406030204" pitchFamily="18" charset="0"/>
                              </a:rPr>
                              <m:t>𝑗</m:t>
                            </m:r>
                            <m:r>
                              <a:rPr lang="en-US" altLang="zh-CN" sz="2800" smtClean="0">
                                <a:latin typeface="Cambria Math" panose="02040503050406030204" pitchFamily="18" charset="0"/>
                              </a:rPr>
                              <m:t>−1/2</m:t>
                            </m:r>
                          </m:sub>
                          <m:sup>
                            <m:r>
                              <a:rPr lang="en-US" altLang="zh-CN" sz="2800">
                                <a:solidFill>
                                  <a:schemeClr val="accent1"/>
                                </a:solidFill>
                                <a:latin typeface="Cambria Math" panose="02040503050406030204" pitchFamily="18" charset="0"/>
                              </a:rPr>
                              <m:t>𝑛</m:t>
                            </m:r>
                            <m:r>
                              <a:rPr lang="en-US" altLang="zh-CN" sz="2800">
                                <a:solidFill>
                                  <a:schemeClr val="accent1"/>
                                </a:solidFill>
                                <a:latin typeface="Cambria Math" panose="02040503050406030204" pitchFamily="18" charset="0"/>
                              </a:rPr>
                              <m:t>+1</m:t>
                            </m:r>
                          </m:sup>
                        </m:sSubSup>
                      </m:num>
                      <m:den>
                        <m:r>
                          <a:rPr lang="en-US" altLang="zh-CN" sz="2800" smtClean="0">
                            <a:latin typeface="Cambria Math" panose="02040503050406030204" pitchFamily="18" charset="0"/>
                          </a:rPr>
                          <m:t>∆</m:t>
                        </m:r>
                        <m:r>
                          <a:rPr lang="en-US" altLang="zh-CN" sz="2800" smtClean="0">
                            <a:latin typeface="Cambria Math" panose="02040503050406030204" pitchFamily="18" charset="0"/>
                          </a:rPr>
                          <m:t>𝑥</m:t>
                        </m:r>
                      </m:den>
                    </m:f>
                    <m:r>
                      <a:rPr lang="en-US" altLang="zh-CN" sz="2800" b="0" i="0" smtClean="0">
                        <a:latin typeface="Cambria Math" panose="02040503050406030204" pitchFamily="18" charset="0"/>
                      </a:rPr>
                      <m:t>=0</m:t>
                    </m:r>
                  </m:oMath>
                </a14:m>
                <a:endParaRPr lang="en-US" altLang="zh-CN" sz="2800" dirty="0"/>
              </a:p>
            </p:txBody>
          </p:sp>
        </mc:Choice>
        <mc:Fallback xmlns="">
          <p:sp>
            <p:nvSpPr>
              <p:cNvPr id="49" name="矩形 48">
                <a:extLst>
                  <a:ext uri="{FF2B5EF4-FFF2-40B4-BE49-F238E27FC236}">
                    <a16:creationId xmlns:a16="http://schemas.microsoft.com/office/drawing/2014/main" id="{72CA5AAD-F68C-41A7-98F8-89D7FBFE4641}"/>
                  </a:ext>
                </a:extLst>
              </p:cNvPr>
              <p:cNvSpPr>
                <a:spLocks noRot="1" noChangeAspect="1" noMove="1" noResize="1" noEditPoints="1" noAdjustHandles="1" noChangeArrowheads="1" noChangeShapeType="1" noTextEdit="1"/>
              </p:cNvSpPr>
              <p:nvPr/>
            </p:nvSpPr>
            <p:spPr>
              <a:xfrm>
                <a:off x="3745893" y="5079344"/>
                <a:ext cx="5477308" cy="869252"/>
              </a:xfrm>
              <a:prstGeom prst="rect">
                <a:avLst/>
              </a:prstGeom>
              <a:blipFill>
                <a:blip r:embed="rId20"/>
                <a:stretch>
                  <a:fillRect/>
                </a:stretch>
              </a:blipFill>
              <a:ln w="12700">
                <a:solidFill>
                  <a:schemeClr val="accent5"/>
                </a:solidFill>
              </a:ln>
            </p:spPr>
            <p:txBody>
              <a:bodyPr/>
              <a:lstStyle/>
              <a:p>
                <a:r>
                  <a:rPr lang="zh-CN" altLang="en-US">
                    <a:noFill/>
                  </a:rPr>
                  <a:t> </a:t>
                </a:r>
              </a:p>
            </p:txBody>
          </p:sp>
        </mc:Fallback>
      </mc:AlternateContent>
    </p:spTree>
    <p:extLst>
      <p:ext uri="{BB962C8B-B14F-4D97-AF65-F5344CB8AC3E}">
        <p14:creationId xmlns:p14="http://schemas.microsoft.com/office/powerpoint/2010/main" val="547683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t>流体基础</a:t>
            </a:r>
            <a:endParaRPr kumimoji="1" lang="en-US" altLang="zh-CN" dirty="0"/>
          </a:p>
          <a:p>
            <a:r>
              <a:rPr kumimoji="1" lang="zh-CN" altLang="en-US" dirty="0"/>
              <a:t>基于力的流体模拟</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2194911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a:bodyPr>
              <a:lstStyle/>
              <a:p>
                <a:r>
                  <a:rPr lang="zh-CN" altLang="en-US" dirty="0"/>
                  <a:t>压力梯度：</a:t>
                </a:r>
                <a14:m>
                  <m:oMath xmlns:m="http://schemas.openxmlformats.org/officeDocument/2006/math">
                    <m:r>
                      <m:rPr>
                        <m:sty m:val="p"/>
                      </m:rPr>
                      <a:rPr lang="zh-CN" altLang="en-US" i="1" smtClean="0">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m:t>
                    </m:r>
                    <m:r>
                      <a:rPr lang="en-US" altLang="zh-CN" i="1">
                        <a:solidFill>
                          <a:schemeClr val="accent2"/>
                        </a:solidFill>
                        <a:latin typeface="Cambria Math" panose="02040503050406030204" pitchFamily="18" charset="0"/>
                      </a:rPr>
                      <m:t>=(</m:t>
                    </m:r>
                    <m:f>
                      <m:fPr>
                        <m:ctrlPr>
                          <a:rPr lang="en-US" altLang="zh-CN" i="1">
                            <a:solidFill>
                              <a:schemeClr val="accent2"/>
                            </a:solidFill>
                            <a:latin typeface="Cambria Math" panose="02040503050406030204" pitchFamily="18" charset="0"/>
                          </a:rPr>
                        </m:ctrlPr>
                      </m:fPr>
                      <m:num>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𝑖</m:t>
                            </m:r>
                            <m:r>
                              <a:rPr lang="en-US" altLang="zh-CN" i="1">
                                <a:solidFill>
                                  <a:schemeClr val="accent2"/>
                                </a:solidFill>
                                <a:latin typeface="Cambria Math" panose="02040503050406030204" pitchFamily="18" charset="0"/>
                              </a:rPr>
                              <m:t>+1,</m:t>
                            </m:r>
                            <m:r>
                              <a:rPr lang="en-US" altLang="zh-CN" i="1">
                                <a:solidFill>
                                  <a:schemeClr val="accent2"/>
                                </a:solidFill>
                                <a:latin typeface="Cambria Math" panose="02040503050406030204" pitchFamily="18" charset="0"/>
                              </a:rPr>
                              <m:t>𝑗</m:t>
                            </m:r>
                          </m:sub>
                        </m:sSub>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𝑖</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𝑗</m:t>
                            </m:r>
                          </m:sub>
                        </m:sSub>
                      </m:num>
                      <m:den>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𝑥</m:t>
                        </m:r>
                      </m:den>
                    </m:f>
                    <m:r>
                      <a:rPr lang="en-US" altLang="zh-CN" i="1">
                        <a:solidFill>
                          <a:schemeClr val="accent2"/>
                        </a:solidFill>
                        <a:latin typeface="Cambria Math" panose="02040503050406030204" pitchFamily="18" charset="0"/>
                      </a:rPr>
                      <m:t>,</m:t>
                    </m:r>
                    <m:f>
                      <m:fPr>
                        <m:ctrlPr>
                          <a:rPr lang="en-US" altLang="zh-CN" i="1">
                            <a:solidFill>
                              <a:schemeClr val="accent2"/>
                            </a:solidFill>
                            <a:latin typeface="Cambria Math" panose="02040503050406030204" pitchFamily="18" charset="0"/>
                          </a:rPr>
                        </m:ctrlPr>
                      </m:fPr>
                      <m:num>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𝑖</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𝑗</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𝑖</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𝑗</m:t>
                            </m:r>
                          </m:sub>
                        </m:sSub>
                      </m:num>
                      <m:den>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𝑥</m:t>
                        </m:r>
                      </m:den>
                    </m:f>
                    <m:r>
                      <a:rPr lang="en-US" altLang="zh-CN" i="1">
                        <a:solidFill>
                          <a:schemeClr val="accent2"/>
                        </a:solidFill>
                        <a:latin typeface="Cambria Math" panose="02040503050406030204" pitchFamily="18" charset="0"/>
                      </a:rPr>
                      <m:t>)</m:t>
                    </m:r>
                  </m:oMath>
                </a14:m>
                <a:endParaRPr lang="en-US" altLang="zh-CN" i="1" dirty="0">
                  <a:solidFill>
                    <a:schemeClr val="accent2"/>
                  </a:solidFill>
                  <a:latin typeface="Cambria Math" panose="02040503050406030204" pitchFamily="18" charset="0"/>
                </a:endParaRPr>
              </a:p>
              <a:p>
                <a:r>
                  <a:rPr lang="zh-CN" altLang="en-US" dirty="0"/>
                  <a:t>速度散度：</a:t>
                </a:r>
                <a14:m>
                  <m:oMath xmlns:m="http://schemas.openxmlformats.org/officeDocument/2006/math">
                    <m:f>
                      <m:fPr>
                        <m:ctrlPr>
                          <a:rPr lang="en-US" altLang="zh-CN" i="1" smtClean="0">
                            <a:latin typeface="Cambria Math" panose="02040503050406030204" pitchFamily="18" charset="0"/>
                          </a:rPr>
                        </m:ctrlPr>
                      </m:fPr>
                      <m:num>
                        <m:sSubSup>
                          <m:sSubSupPr>
                            <m:ctrlPr>
                              <a:rPr lang="en-US" altLang="zh-CN" i="1">
                                <a:latin typeface="Cambria Math" panose="02040503050406030204" pitchFamily="18" charset="0"/>
                              </a:rPr>
                            </m:ctrlPr>
                          </m:sSubSupPr>
                          <m:e>
                            <m:r>
                              <a:rPr lang="en-US" altLang="zh-CN">
                                <a:latin typeface="Cambria Math" panose="02040503050406030204" pitchFamily="18" charset="0"/>
                              </a:rPr>
                              <m:t>𝑢</m:t>
                            </m:r>
                          </m:e>
                          <m:sub>
                            <m:r>
                              <a:rPr lang="en-US" altLang="zh-CN">
                                <a:latin typeface="Cambria Math" panose="02040503050406030204" pitchFamily="18" charset="0"/>
                              </a:rPr>
                              <m:t>𝑖</m:t>
                            </m:r>
                            <m:r>
                              <a:rPr lang="en-US" altLang="zh-CN">
                                <a:latin typeface="Cambria Math" panose="02040503050406030204" pitchFamily="18" charset="0"/>
                              </a:rPr>
                              <m:t>+1/2,</m:t>
                            </m:r>
                            <m:r>
                              <a:rPr lang="en-US" altLang="zh-CN">
                                <a:latin typeface="Cambria Math" panose="02040503050406030204" pitchFamily="18" charset="0"/>
                              </a:rPr>
                              <m:t>𝑗</m:t>
                            </m:r>
                          </m:sub>
                          <m:sup>
                            <m:r>
                              <a:rPr lang="en-US" altLang="zh-CN">
                                <a:solidFill>
                                  <a:schemeClr val="accent1"/>
                                </a:solidFill>
                                <a:latin typeface="Cambria Math" panose="02040503050406030204" pitchFamily="18" charset="0"/>
                              </a:rPr>
                              <m:t>𝑛</m:t>
                            </m:r>
                            <m:r>
                              <a:rPr lang="en-US" altLang="zh-CN">
                                <a:solidFill>
                                  <a:schemeClr val="accent1"/>
                                </a:solidFill>
                                <a:latin typeface="Cambria Math" panose="02040503050406030204" pitchFamily="18" charset="0"/>
                              </a:rPr>
                              <m:t>+1</m:t>
                            </m:r>
                          </m:sup>
                        </m:sSubSup>
                        <m:r>
                          <a:rPr lang="en-US" altLang="zh-CN">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a:latin typeface="Cambria Math" panose="02040503050406030204" pitchFamily="18" charset="0"/>
                              </a:rPr>
                              <m:t>𝑢</m:t>
                            </m:r>
                          </m:e>
                          <m:sub>
                            <m:r>
                              <a:rPr lang="en-US" altLang="zh-CN">
                                <a:latin typeface="Cambria Math" panose="02040503050406030204" pitchFamily="18" charset="0"/>
                              </a:rPr>
                              <m:t>𝑖</m:t>
                            </m:r>
                            <m:r>
                              <a:rPr lang="en-US" altLang="zh-CN">
                                <a:latin typeface="Cambria Math" panose="02040503050406030204" pitchFamily="18" charset="0"/>
                              </a:rPr>
                              <m:t>−1/2,</m:t>
                            </m:r>
                            <m:r>
                              <a:rPr lang="en-US" altLang="zh-CN">
                                <a:latin typeface="Cambria Math" panose="02040503050406030204" pitchFamily="18" charset="0"/>
                              </a:rPr>
                              <m:t>𝑗</m:t>
                            </m:r>
                          </m:sub>
                          <m:sup>
                            <m:r>
                              <a:rPr lang="en-US" altLang="zh-CN">
                                <a:solidFill>
                                  <a:schemeClr val="accent1"/>
                                </a:solidFill>
                                <a:latin typeface="Cambria Math" panose="02040503050406030204" pitchFamily="18" charset="0"/>
                              </a:rPr>
                              <m:t>𝑛</m:t>
                            </m:r>
                            <m:r>
                              <a:rPr lang="en-US" altLang="zh-CN">
                                <a:solidFill>
                                  <a:schemeClr val="accent1"/>
                                </a:solidFill>
                                <a:latin typeface="Cambria Math" panose="02040503050406030204" pitchFamily="18" charset="0"/>
                              </a:rPr>
                              <m:t>+1</m:t>
                            </m:r>
                          </m:sup>
                        </m:sSubSup>
                      </m:num>
                      <m:den>
                        <m:r>
                          <a:rPr lang="en-US" altLang="zh-CN">
                            <a:latin typeface="Cambria Math" panose="02040503050406030204" pitchFamily="18" charset="0"/>
                          </a:rPr>
                          <m:t>∆</m:t>
                        </m:r>
                        <m:r>
                          <a:rPr lang="en-US" altLang="zh-CN">
                            <a:latin typeface="Cambria Math" panose="02040503050406030204" pitchFamily="18" charset="0"/>
                          </a:rPr>
                          <m:t>𝑥</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a:latin typeface="Cambria Math" panose="02040503050406030204" pitchFamily="18" charset="0"/>
                              </a:rPr>
                            </m:ctrlPr>
                          </m:sSubSupPr>
                          <m:e>
                            <m:r>
                              <a:rPr lang="en-US" altLang="zh-CN">
                                <a:latin typeface="Cambria Math" panose="02040503050406030204" pitchFamily="18" charset="0"/>
                              </a:rPr>
                              <m:t>𝑣</m:t>
                            </m:r>
                          </m:e>
                          <m:sub>
                            <m:r>
                              <a:rPr lang="en-US" altLang="zh-CN">
                                <a:latin typeface="Cambria Math" panose="02040503050406030204" pitchFamily="18" charset="0"/>
                              </a:rPr>
                              <m:t>𝑖</m:t>
                            </m:r>
                            <m:r>
                              <a:rPr lang="en-US" altLang="zh-CN">
                                <a:latin typeface="Cambria Math" panose="02040503050406030204" pitchFamily="18" charset="0"/>
                              </a:rPr>
                              <m:t>,</m:t>
                            </m:r>
                            <m:r>
                              <a:rPr lang="en-US" altLang="zh-CN">
                                <a:latin typeface="Cambria Math" panose="02040503050406030204" pitchFamily="18" charset="0"/>
                              </a:rPr>
                              <m:t>𝑗</m:t>
                            </m:r>
                            <m:r>
                              <a:rPr lang="en-US" altLang="zh-CN">
                                <a:latin typeface="Cambria Math" panose="02040503050406030204" pitchFamily="18" charset="0"/>
                              </a:rPr>
                              <m:t>+1/2</m:t>
                            </m:r>
                          </m:sub>
                          <m:sup>
                            <m:r>
                              <a:rPr lang="en-US" altLang="zh-CN">
                                <a:solidFill>
                                  <a:schemeClr val="accent1"/>
                                </a:solidFill>
                                <a:latin typeface="Cambria Math" panose="02040503050406030204" pitchFamily="18" charset="0"/>
                              </a:rPr>
                              <m:t>𝑛</m:t>
                            </m:r>
                            <m:r>
                              <a:rPr lang="en-US" altLang="zh-CN">
                                <a:solidFill>
                                  <a:schemeClr val="accent1"/>
                                </a:solidFill>
                                <a:latin typeface="Cambria Math" panose="02040503050406030204" pitchFamily="18" charset="0"/>
                              </a:rPr>
                              <m:t>+1</m:t>
                            </m:r>
                          </m:sup>
                        </m:sSubSup>
                        <m:r>
                          <a:rPr lang="en-US" altLang="zh-CN">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a:latin typeface="Cambria Math" panose="02040503050406030204" pitchFamily="18" charset="0"/>
                              </a:rPr>
                              <m:t>𝑣</m:t>
                            </m:r>
                          </m:e>
                          <m:sub>
                            <m:r>
                              <a:rPr lang="en-US" altLang="zh-CN">
                                <a:latin typeface="Cambria Math" panose="02040503050406030204" pitchFamily="18" charset="0"/>
                              </a:rPr>
                              <m:t>𝑖</m:t>
                            </m:r>
                            <m:r>
                              <a:rPr lang="en-US" altLang="zh-CN">
                                <a:latin typeface="Cambria Math" panose="02040503050406030204" pitchFamily="18" charset="0"/>
                              </a:rPr>
                              <m:t>,</m:t>
                            </m:r>
                            <m:r>
                              <a:rPr lang="en-US" altLang="zh-CN">
                                <a:latin typeface="Cambria Math" panose="02040503050406030204" pitchFamily="18" charset="0"/>
                              </a:rPr>
                              <m:t>𝑗</m:t>
                            </m:r>
                            <m:r>
                              <a:rPr lang="en-US" altLang="zh-CN">
                                <a:latin typeface="Cambria Math" panose="02040503050406030204" pitchFamily="18" charset="0"/>
                              </a:rPr>
                              <m:t>−1/2</m:t>
                            </m:r>
                          </m:sub>
                          <m:sup>
                            <m:r>
                              <a:rPr lang="en-US" altLang="zh-CN">
                                <a:solidFill>
                                  <a:schemeClr val="accent1"/>
                                </a:solidFill>
                                <a:latin typeface="Cambria Math" panose="02040503050406030204" pitchFamily="18" charset="0"/>
                              </a:rPr>
                              <m:t>𝑛</m:t>
                            </m:r>
                            <m:r>
                              <a:rPr lang="en-US" altLang="zh-CN">
                                <a:solidFill>
                                  <a:schemeClr val="accent1"/>
                                </a:solidFill>
                                <a:latin typeface="Cambria Math" panose="02040503050406030204" pitchFamily="18" charset="0"/>
                              </a:rPr>
                              <m:t>+1</m:t>
                            </m:r>
                          </m:sup>
                        </m:sSubSup>
                      </m:num>
                      <m:den>
                        <m:r>
                          <a:rPr lang="en-US" altLang="zh-CN">
                            <a:latin typeface="Cambria Math" panose="02040503050406030204" pitchFamily="18" charset="0"/>
                          </a:rPr>
                          <m:t>∆</m:t>
                        </m:r>
                        <m:r>
                          <a:rPr lang="en-US" altLang="zh-CN">
                            <a:latin typeface="Cambria Math" panose="02040503050406030204" pitchFamily="18" charset="0"/>
                          </a:rPr>
                          <m:t>𝑥</m:t>
                        </m:r>
                      </m:den>
                    </m:f>
                    <m:r>
                      <a:rPr lang="en-US" altLang="zh-CN">
                        <a:latin typeface="Cambria Math" panose="02040503050406030204" pitchFamily="18" charset="0"/>
                      </a:rPr>
                      <m:t>=0</m:t>
                    </m:r>
                  </m:oMath>
                </a14:m>
                <a:endParaRPr lang="en-US" altLang="zh-CN" dirty="0"/>
              </a:p>
              <a:p>
                <a:endParaRPr lang="en-US" altLang="zh-CN" dirty="0"/>
              </a:p>
              <a:p>
                <a:endParaRPr lang="en-US" altLang="zh-CN" dirty="0"/>
              </a:p>
              <a:p>
                <a:r>
                  <a:rPr lang="zh-CN" altLang="en-US" dirty="0"/>
                  <a:t>压力方程</a:t>
                </a:r>
                <a:r>
                  <a:rPr lang="en-US" altLang="zh-CN" dirty="0"/>
                  <a:t>(The Pressure Equations)</a:t>
                </a:r>
              </a:p>
              <a:p>
                <a:pPr marL="0" indent="0">
                  <a:buNone/>
                </a:pPr>
                <a:endParaRPr lang="en-US" altLang="zh-CN" sz="2100" dirty="0"/>
              </a:p>
              <a:p>
                <a:pPr marL="457200" lvl="1" indent="0">
                  <a:buNone/>
                </a:pPr>
                <a:r>
                  <a:rPr lang="en-US" altLang="zh-CN" sz="2100" b="0" dirty="0"/>
                  <a:t>                                                             </a:t>
                </a:r>
                <a:endParaRPr lang="en-US" altLang="zh-CN" sz="2100"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33F38FB-74A8-490D-BAE0-716BAD13FF49}"/>
                  </a:ext>
                </a:extLst>
              </p:cNvPr>
              <p:cNvSpPr/>
              <p:nvPr/>
            </p:nvSpPr>
            <p:spPr>
              <a:xfrm>
                <a:off x="10073282" y="1825625"/>
                <a:ext cx="1766509" cy="942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altLang="zh-CN" i="1" smtClean="0">
                              <a:latin typeface="Cambria Math" panose="02040503050406030204" pitchFamily="18" charset="0"/>
                            </a:rPr>
                          </m:ctrlPr>
                        </m:eqArrPr>
                        <m:e>
                          <m:f>
                            <m:fPr>
                              <m:ctrlPr>
                                <a:rPr lang="en-US" altLang="zh-CN" i="1" smtClean="0">
                                  <a:solidFill>
                                    <a:schemeClr val="accent1"/>
                                  </a:solidFill>
                                  <a:latin typeface="Cambria Math" panose="02040503050406030204" pitchFamily="18" charset="0"/>
                                </a:rPr>
                              </m:ctrlPr>
                            </m:fPr>
                            <m:num>
                              <m:r>
                                <a:rPr lang="zh-CN" altLang="en-US" i="1">
                                  <a:solidFill>
                                    <a:schemeClr val="accent1"/>
                                  </a:solidFill>
                                  <a:latin typeface="Cambria Math" panose="02040503050406030204" pitchFamily="18" charset="0"/>
                                </a:rPr>
                                <m:t>𝜕</m:t>
                              </m:r>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num>
                            <m:den>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𝑡</m:t>
                              </m:r>
                            </m:den>
                          </m:f>
                          <m:r>
                            <m:rPr>
                              <m:nor/>
                            </m:rPr>
                            <a:rPr lang="en-US" altLang="zh-CN" dirty="0">
                              <a:solidFill>
                                <a:schemeClr val="accent6"/>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r>
                            <a:rPr lang="en-US" altLang="zh-CN" b="0" i="1" smtClean="0">
                              <a:solidFill>
                                <a:srgbClr val="E86E1A"/>
                              </a:solidFill>
                              <a:latin typeface="Cambria Math" panose="02040503050406030204" pitchFamily="18" charset="0"/>
                            </a:rPr>
                            <m:t>    </m:t>
                          </m:r>
                        </m:e>
                      </m:eqArr>
                    </m:oMath>
                  </m:oMathPara>
                </a14:m>
                <a:endParaRPr lang="zh-CN" altLang="en-US" dirty="0"/>
              </a:p>
            </p:txBody>
          </p:sp>
        </mc:Choice>
        <mc:Fallback xmlns="">
          <p:sp>
            <p:nvSpPr>
              <p:cNvPr id="5" name="矩形 4">
                <a:extLst>
                  <a:ext uri="{FF2B5EF4-FFF2-40B4-BE49-F238E27FC236}">
                    <a16:creationId xmlns:a16="http://schemas.microsoft.com/office/drawing/2014/main" id="{A33F38FB-74A8-490D-BAE0-716BAD13FF49}"/>
                  </a:ext>
                </a:extLst>
              </p:cNvPr>
              <p:cNvSpPr>
                <a:spLocks noRot="1" noChangeAspect="1" noMove="1" noResize="1" noEditPoints="1" noAdjustHandles="1" noChangeArrowheads="1" noChangeShapeType="1" noTextEdit="1"/>
              </p:cNvSpPr>
              <p:nvPr/>
            </p:nvSpPr>
            <p:spPr>
              <a:xfrm>
                <a:off x="10073282" y="1825625"/>
                <a:ext cx="1766509" cy="94282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FF6E314-CCAA-46A0-B1CC-11CE55D62A78}"/>
                  </a:ext>
                </a:extLst>
              </p:cNvPr>
              <p:cNvSpPr/>
              <p:nvPr/>
            </p:nvSpPr>
            <p:spPr>
              <a:xfrm>
                <a:off x="1235463" y="5237050"/>
                <a:ext cx="9721074" cy="73481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spcBef>
                    <a:spcPts val="1000"/>
                  </a:spcBef>
                </a:pPr>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rPr>
                          </m:ctrlPr>
                        </m:fPr>
                        <m:num>
                          <m:r>
                            <a:rPr lang="en-US" altLang="zh-CN" sz="2000" smtClean="0">
                              <a:latin typeface="Cambria Math" panose="02040503050406030204" pitchFamily="18" charset="0"/>
                            </a:rPr>
                            <m:t>∆</m:t>
                          </m:r>
                          <m:r>
                            <a:rPr lang="en-US" altLang="zh-CN" sz="2000" smtClean="0">
                              <a:latin typeface="Cambria Math" panose="02040503050406030204" pitchFamily="18" charset="0"/>
                            </a:rPr>
                            <m:t>𝑡</m:t>
                          </m:r>
                        </m:num>
                        <m:den>
                          <m:r>
                            <a:rPr lang="zh-CN" altLang="en-US" sz="2000">
                              <a:latin typeface="Cambria Math" panose="02040503050406030204" pitchFamily="18" charset="0"/>
                            </a:rPr>
                            <m:t>𝜌</m:t>
                          </m:r>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r>
                            <a:rPr lang="en-US" altLang="zh-CN" sz="2000" smtClean="0">
                              <a:latin typeface="Cambria Math" panose="02040503050406030204" pitchFamily="18" charset="0"/>
                            </a:rPr>
                            <m:t>4</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m:t>
                              </m:r>
                            </m:sub>
                          </m:sSub>
                        </m:num>
                        <m:den>
                          <m:sSup>
                            <m:sSupPr>
                              <m:ctrlPr>
                                <a:rPr lang="en-US" altLang="zh-CN" sz="2000" i="1" smtClean="0">
                                  <a:latin typeface="Cambria Math" panose="02040503050406030204" pitchFamily="18" charset="0"/>
                                </a:rPr>
                              </m:ctrlPr>
                            </m:sSupPr>
                            <m:e>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e>
                            <m:sup>
                              <m:r>
                                <a:rPr lang="en-US" altLang="zh-CN" sz="2000" smtClean="0">
                                  <a:latin typeface="Cambria Math" panose="02040503050406030204" pitchFamily="18" charset="0"/>
                                </a:rPr>
                                <m:t>2</m:t>
                              </m:r>
                            </m:sup>
                          </m:sSup>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Sub>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m:rPr>
                          <m:nor/>
                        </m:rPr>
                        <a:rPr lang="en-US" altLang="zh-CN" sz="2000" dirty="0" smtClean="0">
                          <a:latin typeface="微软雅黑 Light" panose="020B0502040204020203" pitchFamily="34" charset="-122"/>
                          <a:ea typeface="微软雅黑 Light" panose="020B0502040204020203" pitchFamily="34" charset="-122"/>
                        </a:rPr>
                        <m:t>+ </m:t>
                      </m:r>
                      <m:f>
                        <m:fPr>
                          <m:ctrlPr>
                            <a:rPr lang="en-US" altLang="zh-CN" sz="2000" i="1" smtClean="0">
                              <a:latin typeface="Cambria Math" panose="02040503050406030204" pitchFamily="18" charset="0"/>
                            </a:rPr>
                          </m:ctrlPr>
                        </m:fPr>
                        <m:num>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Sub>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a:rPr lang="en-US" altLang="zh-CN" sz="2000" smtClean="0">
                          <a:latin typeface="Cambria Math" panose="02040503050406030204" pitchFamily="18" charset="0"/>
                        </a:rPr>
                        <m:t>)</m:t>
                      </m:r>
                    </m:oMath>
                  </m:oMathPara>
                </a14:m>
                <a:endParaRPr lang="en-US" altLang="zh-CN" sz="2000" dirty="0">
                  <a:latin typeface="微软雅黑 Light" panose="020B0502040204020203" pitchFamily="34" charset="-122"/>
                  <a:ea typeface="微软雅黑 Light" panose="020B0502040204020203" pitchFamily="34" charset="-122"/>
                </a:endParaRPr>
              </a:p>
            </p:txBody>
          </p:sp>
        </mc:Choice>
        <mc:Fallback xmlns="">
          <p:sp>
            <p:nvSpPr>
              <p:cNvPr id="4" name="矩形 3">
                <a:extLst>
                  <a:ext uri="{FF2B5EF4-FFF2-40B4-BE49-F238E27FC236}">
                    <a16:creationId xmlns:a16="http://schemas.microsoft.com/office/drawing/2014/main" id="{AFF6E314-CCAA-46A0-B1CC-11CE55D62A78}"/>
                  </a:ext>
                </a:extLst>
              </p:cNvPr>
              <p:cNvSpPr>
                <a:spLocks noRot="1" noChangeAspect="1" noMove="1" noResize="1" noEditPoints="1" noAdjustHandles="1" noChangeArrowheads="1" noChangeShapeType="1" noTextEdit="1"/>
              </p:cNvSpPr>
              <p:nvPr/>
            </p:nvSpPr>
            <p:spPr>
              <a:xfrm>
                <a:off x="1235463" y="5237050"/>
                <a:ext cx="9721074" cy="734817"/>
              </a:xfrm>
              <a:prstGeom prst="rect">
                <a:avLst/>
              </a:prstGeom>
              <a:blipFill>
                <a:blip r:embed="rId5"/>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799BA0FB-8DEB-42A8-BEB2-5BBAA810E23D}"/>
                  </a:ext>
                </a:extLst>
              </p:cNvPr>
              <p:cNvSpPr/>
              <p:nvPr/>
            </p:nvSpPr>
            <p:spPr>
              <a:xfrm>
                <a:off x="4881570" y="6090290"/>
                <a:ext cx="3493585" cy="526298"/>
              </a:xfrm>
              <a:prstGeom prst="rect">
                <a:avLst/>
              </a:prstGeom>
            </p:spPr>
            <p:txBody>
              <a:bodyPr wrap="none">
                <a:spAutoFit/>
              </a:bodyPr>
              <a:lstStyle/>
              <a:p>
                <a14:m>
                  <m:oMath xmlns:m="http://schemas.openxmlformats.org/officeDocument/2006/math">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𝑡</m:t>
                        </m:r>
                      </m:num>
                      <m:den>
                        <m:r>
                          <a:rPr lang="zh-CN" altLang="en-US" i="1">
                            <a:solidFill>
                              <a:srgbClr val="C00000"/>
                            </a:solidFill>
                            <a:latin typeface="Cambria Math" panose="02040503050406030204" pitchFamily="18" charset="0"/>
                          </a:rPr>
                          <m:t>𝜌</m:t>
                        </m:r>
                      </m:den>
                    </m:f>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𝑝</m:t>
                    </m:r>
                    <m:r>
                      <a:rPr lang="en-US" altLang="zh-CN"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oMath>
                </a14:m>
                <a:r>
                  <a:rPr lang="zh-CN" altLang="en-US" dirty="0"/>
                  <a:t>（泊松方程）</a:t>
                </a:r>
              </a:p>
            </p:txBody>
          </p:sp>
        </mc:Choice>
        <mc:Fallback xmlns="">
          <p:sp>
            <p:nvSpPr>
              <p:cNvPr id="7" name="矩形 6">
                <a:extLst>
                  <a:ext uri="{FF2B5EF4-FFF2-40B4-BE49-F238E27FC236}">
                    <a16:creationId xmlns:a16="http://schemas.microsoft.com/office/drawing/2014/main" id="{799BA0FB-8DEB-42A8-BEB2-5BBAA810E23D}"/>
                  </a:ext>
                </a:extLst>
              </p:cNvPr>
              <p:cNvSpPr>
                <a:spLocks noRot="1" noChangeAspect="1" noMove="1" noResize="1" noEditPoints="1" noAdjustHandles="1" noChangeArrowheads="1" noChangeShapeType="1" noTextEdit="1"/>
              </p:cNvSpPr>
              <p:nvPr/>
            </p:nvSpPr>
            <p:spPr>
              <a:xfrm>
                <a:off x="4881570" y="6090290"/>
                <a:ext cx="3493585" cy="526298"/>
              </a:xfrm>
              <a:prstGeom prst="rect">
                <a:avLst/>
              </a:prstGeom>
              <a:blipFill>
                <a:blip r:embed="rId6"/>
                <a:stretch>
                  <a:fillRect r="-1047" b="-34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id="{32D49F5C-F581-4FEC-8D6D-FAD81D48AE4F}"/>
                  </a:ext>
                </a:extLst>
              </p:cNvPr>
              <p:cNvSpPr/>
              <p:nvPr/>
            </p:nvSpPr>
            <p:spPr>
              <a:xfrm>
                <a:off x="7396157" y="3192698"/>
                <a:ext cx="3148645" cy="1911292"/>
              </a:xfrm>
              <a:prstGeom prst="rect">
                <a:avLst/>
              </a:prstGeom>
              <a:ln w="12700"/>
            </p:spPr>
            <p:style>
              <a:lnRef idx="1">
                <a:schemeClr val="accent3"/>
              </a:lnRef>
              <a:fillRef idx="2">
                <a:schemeClr val="accent3"/>
              </a:fillRef>
              <a:effectRef idx="1">
                <a:schemeClr val="accent3"/>
              </a:effectRef>
              <a:fontRef idx="minor">
                <a:schemeClr val="dk1"/>
              </a:fontRef>
            </p:style>
            <p:txBody>
              <a:bodyPr wrap="square">
                <a:spAutoFit/>
              </a:bodyPr>
              <a:lstStyle/>
              <a:p>
                <a:pPr>
                  <a:lnSpc>
                    <a:spcPct val="120000"/>
                  </a:lnSpc>
                </a:pPr>
                <a14:m>
                  <m:oMath xmlns:m="http://schemas.openxmlformats.org/officeDocument/2006/math">
                    <m:sSubSup>
                      <m:sSubSupPr>
                        <m:ctrlPr>
                          <a:rPr lang="en-US" altLang="zh-CN" sz="1600" i="1" smtClean="0">
                            <a:latin typeface="Cambria Math" panose="02040503050406030204" pitchFamily="18" charset="0"/>
                          </a:rPr>
                        </m:ctrlPr>
                      </m:sSubSupPr>
                      <m:e>
                        <m:r>
                          <a:rPr lang="en-US" altLang="zh-CN" sz="1600" i="1">
                            <a:latin typeface="Cambria Math" panose="02040503050406030204" pitchFamily="18" charset="0"/>
                          </a:rPr>
                          <m:t>𝑢</m:t>
                        </m:r>
                      </m:e>
                      <m:sub>
                        <m:r>
                          <a:rPr lang="en-US" altLang="zh-CN" sz="1600" i="1">
                            <a:latin typeface="Cambria Math" panose="02040503050406030204" pitchFamily="18" charset="0"/>
                          </a:rPr>
                          <m:t>𝑖</m:t>
                        </m:r>
                        <m:r>
                          <a:rPr lang="en-US" altLang="zh-CN" sz="1600" i="1">
                            <a:latin typeface="Cambria Math" panose="02040503050406030204" pitchFamily="18" charset="0"/>
                          </a:rPr>
                          <m:t>+1/2,</m:t>
                        </m:r>
                        <m:r>
                          <a:rPr lang="en-US" altLang="zh-CN" sz="1600" i="1">
                            <a:latin typeface="Cambria Math" panose="02040503050406030204" pitchFamily="18" charset="0"/>
                          </a:rPr>
                          <m:t>𝑗</m:t>
                        </m:r>
                      </m:sub>
                      <m:sup>
                        <m:r>
                          <a:rPr lang="en-US" altLang="zh-CN" sz="1600" i="1">
                            <a:solidFill>
                              <a:schemeClr val="accent1"/>
                            </a:solidFill>
                            <a:latin typeface="Cambria Math" panose="02040503050406030204" pitchFamily="18" charset="0"/>
                          </a:rPr>
                          <m:t>𝑛</m:t>
                        </m:r>
                        <m:r>
                          <a:rPr lang="en-US" altLang="zh-CN" sz="1600" i="1">
                            <a:solidFill>
                              <a:schemeClr val="accent1"/>
                            </a:solidFill>
                            <a:latin typeface="Cambria Math" panose="02040503050406030204" pitchFamily="18" charset="0"/>
                          </a:rPr>
                          <m:t>+1</m:t>
                        </m:r>
                      </m:sup>
                    </m:sSubSup>
                  </m:oMath>
                </a14:m>
                <a:r>
                  <a:rPr lang="en-US" altLang="zh-CN" sz="1600" dirty="0"/>
                  <a:t>= </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𝑢</m:t>
                        </m:r>
                      </m:e>
                      <m:sub>
                        <m:r>
                          <a:rPr lang="en-US" altLang="zh-CN" sz="1600" i="1">
                            <a:latin typeface="Cambria Math" panose="02040503050406030204" pitchFamily="18" charset="0"/>
                          </a:rPr>
                          <m:t>𝑖</m:t>
                        </m:r>
                        <m:r>
                          <a:rPr lang="en-US" altLang="zh-CN" sz="1600" i="1">
                            <a:latin typeface="Cambria Math" panose="02040503050406030204" pitchFamily="18" charset="0"/>
                          </a:rPr>
                          <m:t>+1/2,</m:t>
                        </m:r>
                        <m:r>
                          <a:rPr lang="en-US" altLang="zh-CN" sz="1600" i="1">
                            <a:latin typeface="Cambria Math" panose="02040503050406030204" pitchFamily="18" charset="0"/>
                          </a:rPr>
                          <m:t>𝑗</m:t>
                        </m:r>
                      </m:sub>
                    </m:sSub>
                    <m:r>
                      <a:rPr lang="en-US" altLang="zh-CN" sz="1600" i="1">
                        <a:latin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𝑡</m:t>
                    </m:r>
                    <m:f>
                      <m:fPr>
                        <m:ctrlPr>
                          <a:rPr lang="en-US" altLang="zh-CN" sz="1600" i="1" smtClean="0">
                            <a:solidFill>
                              <a:schemeClr val="accent2"/>
                            </a:solidFill>
                            <a:latin typeface="Cambria Math" panose="02040503050406030204" pitchFamily="18" charset="0"/>
                            <a:ea typeface="Cambria Math" panose="02040503050406030204" pitchFamily="18" charset="0"/>
                          </a:rPr>
                        </m:ctrlPr>
                      </m:fPr>
                      <m:num>
                        <m:r>
                          <a:rPr lang="en-US" altLang="zh-CN" sz="1600" i="1">
                            <a:solidFill>
                              <a:schemeClr val="accent2"/>
                            </a:solidFill>
                            <a:latin typeface="Cambria Math" panose="02040503050406030204" pitchFamily="18" charset="0"/>
                            <a:ea typeface="Cambria Math" panose="02040503050406030204" pitchFamily="18" charset="0"/>
                          </a:rPr>
                          <m:t>1</m:t>
                        </m:r>
                      </m:num>
                      <m:den>
                        <m:r>
                          <a:rPr lang="zh-CN" altLang="en-US" sz="1600" i="1">
                            <a:solidFill>
                              <a:schemeClr val="accent2"/>
                            </a:solidFill>
                            <a:latin typeface="Cambria Math" panose="02040503050406030204" pitchFamily="18" charset="0"/>
                            <a:ea typeface="Cambria Math" panose="02040503050406030204" pitchFamily="18" charset="0"/>
                          </a:rPr>
                          <m:t>𝜌</m:t>
                        </m:r>
                      </m:den>
                    </m:f>
                  </m:oMath>
                </a14:m>
                <a:r>
                  <a:rPr lang="en-US" altLang="zh-CN" sz="1600" dirty="0">
                    <a:solidFill>
                      <a:schemeClr val="accent2"/>
                    </a:solidFill>
                    <a:ea typeface="Cambria Math" panose="02040503050406030204" pitchFamily="18" charset="0"/>
                  </a:rPr>
                  <a:t> </a:t>
                </a:r>
                <a14:m>
                  <m:oMath xmlns:m="http://schemas.openxmlformats.org/officeDocument/2006/math">
                    <m:f>
                      <m:fPr>
                        <m:ctrlPr>
                          <a:rPr lang="en-US" altLang="zh-CN" sz="1600" i="1">
                            <a:solidFill>
                              <a:schemeClr val="accent2"/>
                            </a:solidFill>
                            <a:latin typeface="Cambria Math" panose="02040503050406030204" pitchFamily="18" charset="0"/>
                            <a:ea typeface="Cambria Math" panose="02040503050406030204" pitchFamily="18" charset="0"/>
                          </a:rPr>
                        </m:ctrlPr>
                      </m:fPr>
                      <m:num>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𝑖</m:t>
                            </m:r>
                            <m:r>
                              <a:rPr lang="en-US" altLang="zh-CN" sz="1600" i="1">
                                <a:solidFill>
                                  <a:schemeClr val="accent2"/>
                                </a:solidFill>
                                <a:latin typeface="Cambria Math" panose="02040503050406030204" pitchFamily="18" charset="0"/>
                              </a:rPr>
                              <m:t>+1,</m:t>
                            </m:r>
                            <m:r>
                              <a:rPr lang="en-US" altLang="zh-CN" sz="1600" i="1">
                                <a:solidFill>
                                  <a:schemeClr val="accent2"/>
                                </a:solidFill>
                                <a:latin typeface="Cambria Math" panose="02040503050406030204" pitchFamily="18" charset="0"/>
                              </a:rPr>
                              <m:t>𝑗</m:t>
                            </m:r>
                          </m:sub>
                        </m:sSub>
                        <m:r>
                          <a:rPr lang="en-US" altLang="zh-CN" sz="1600" i="1">
                            <a:solidFill>
                              <a:schemeClr val="accent2"/>
                            </a:solidFill>
                            <a:latin typeface="Cambria Math" panose="02040503050406030204" pitchFamily="18" charset="0"/>
                          </a:rPr>
                          <m:t>−</m:t>
                        </m:r>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𝑖</m:t>
                            </m:r>
                            <m:r>
                              <a:rPr lang="en-US" altLang="zh-CN" sz="1600" i="1">
                                <a:solidFill>
                                  <a:schemeClr val="accent2"/>
                                </a:solidFill>
                                <a:latin typeface="Cambria Math" panose="02040503050406030204" pitchFamily="18" charset="0"/>
                              </a:rPr>
                              <m:t>,</m:t>
                            </m:r>
                            <m:r>
                              <a:rPr lang="en-US" altLang="zh-CN" sz="1600" i="1">
                                <a:solidFill>
                                  <a:schemeClr val="accent2"/>
                                </a:solidFill>
                                <a:latin typeface="Cambria Math" panose="02040503050406030204" pitchFamily="18" charset="0"/>
                              </a:rPr>
                              <m:t>𝑗</m:t>
                            </m:r>
                          </m:sub>
                        </m:sSub>
                      </m:num>
                      <m:den>
                        <m:r>
                          <a:rPr lang="en-US" altLang="zh-CN" sz="1600" i="1">
                            <a:solidFill>
                              <a:schemeClr val="accent2"/>
                            </a:solidFill>
                            <a:latin typeface="Cambria Math" panose="02040503050406030204" pitchFamily="18" charset="0"/>
                            <a:ea typeface="Cambria Math" panose="02040503050406030204" pitchFamily="18" charset="0"/>
                          </a:rPr>
                          <m:t>∆</m:t>
                        </m:r>
                        <m:r>
                          <a:rPr lang="en-US" altLang="zh-CN" sz="1600" i="1">
                            <a:solidFill>
                              <a:schemeClr val="accent2"/>
                            </a:solidFill>
                            <a:latin typeface="Cambria Math" panose="02040503050406030204" pitchFamily="18" charset="0"/>
                            <a:ea typeface="Cambria Math" panose="02040503050406030204" pitchFamily="18" charset="0"/>
                          </a:rPr>
                          <m:t>𝑥</m:t>
                        </m:r>
                      </m:den>
                    </m:f>
                  </m:oMath>
                </a14:m>
                <a:endParaRPr lang="en-US" altLang="zh-CN" sz="1600" dirty="0"/>
              </a:p>
              <a:p>
                <a:pPr>
                  <a:lnSpc>
                    <a:spcPct val="120000"/>
                  </a:lnSpc>
                </a:pPr>
                <a14:m>
                  <m:oMath xmlns:m="http://schemas.openxmlformats.org/officeDocument/2006/math">
                    <m:sSubSup>
                      <m:sSubSupPr>
                        <m:ctrlPr>
                          <a:rPr lang="en-US" altLang="zh-CN" sz="1600" i="1" smtClean="0">
                            <a:latin typeface="Cambria Math" panose="02040503050406030204" pitchFamily="18" charset="0"/>
                          </a:rPr>
                        </m:ctrlPr>
                      </m:sSubSupPr>
                      <m:e>
                        <m:r>
                          <a:rPr lang="en-US" altLang="zh-CN" sz="1600" i="1">
                            <a:latin typeface="Cambria Math" panose="02040503050406030204" pitchFamily="18" charset="0"/>
                          </a:rPr>
                          <m:t>𝑢</m:t>
                        </m:r>
                      </m:e>
                      <m:sub>
                        <m:r>
                          <a:rPr lang="en-US" altLang="zh-CN" sz="1600" i="1">
                            <a:latin typeface="Cambria Math" panose="02040503050406030204" pitchFamily="18" charset="0"/>
                          </a:rPr>
                          <m:t>𝑖</m:t>
                        </m:r>
                        <m:r>
                          <a:rPr lang="en-US" altLang="zh-CN" sz="1600" i="1">
                            <a:latin typeface="Cambria Math" panose="02040503050406030204" pitchFamily="18" charset="0"/>
                          </a:rPr>
                          <m:t>−1/2,</m:t>
                        </m:r>
                        <m:r>
                          <a:rPr lang="en-US" altLang="zh-CN" sz="1600" i="1">
                            <a:latin typeface="Cambria Math" panose="02040503050406030204" pitchFamily="18" charset="0"/>
                          </a:rPr>
                          <m:t>𝑗</m:t>
                        </m:r>
                      </m:sub>
                      <m:sup>
                        <m:r>
                          <a:rPr lang="en-US" altLang="zh-CN" sz="1600" i="1">
                            <a:solidFill>
                              <a:schemeClr val="accent1"/>
                            </a:solidFill>
                            <a:latin typeface="Cambria Math" panose="02040503050406030204" pitchFamily="18" charset="0"/>
                          </a:rPr>
                          <m:t>𝑛</m:t>
                        </m:r>
                        <m:r>
                          <a:rPr lang="en-US" altLang="zh-CN" sz="1600" i="1">
                            <a:solidFill>
                              <a:schemeClr val="accent1"/>
                            </a:solidFill>
                            <a:latin typeface="Cambria Math" panose="02040503050406030204" pitchFamily="18" charset="0"/>
                          </a:rPr>
                          <m:t>+1</m:t>
                        </m:r>
                      </m:sup>
                    </m:sSubSup>
                  </m:oMath>
                </a14:m>
                <a:r>
                  <a:rPr lang="en-US" altLang="zh-CN" sz="1600" dirty="0"/>
                  <a:t>= </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𝑢</m:t>
                        </m:r>
                      </m:e>
                      <m:sub>
                        <m:r>
                          <a:rPr lang="en-US" altLang="zh-CN" sz="1600" i="1">
                            <a:latin typeface="Cambria Math" panose="02040503050406030204" pitchFamily="18" charset="0"/>
                          </a:rPr>
                          <m:t>𝑖</m:t>
                        </m:r>
                        <m:r>
                          <a:rPr lang="en-US" altLang="zh-CN" sz="1600" i="1">
                            <a:latin typeface="Cambria Math" panose="02040503050406030204" pitchFamily="18" charset="0"/>
                          </a:rPr>
                          <m:t>−1/2,</m:t>
                        </m:r>
                        <m:r>
                          <a:rPr lang="en-US" altLang="zh-CN" sz="1600" i="1">
                            <a:latin typeface="Cambria Math" panose="02040503050406030204" pitchFamily="18" charset="0"/>
                          </a:rPr>
                          <m:t>𝑗</m:t>
                        </m:r>
                      </m:sub>
                    </m:sSub>
                    <m:r>
                      <a:rPr lang="en-US" altLang="zh-CN" sz="1600" i="1">
                        <a:latin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𝑡</m:t>
                    </m:r>
                    <m:f>
                      <m:fPr>
                        <m:ctrlPr>
                          <a:rPr lang="en-US" altLang="zh-CN" sz="1600" i="1" smtClean="0">
                            <a:solidFill>
                              <a:schemeClr val="accent2"/>
                            </a:solidFill>
                            <a:latin typeface="Cambria Math" panose="02040503050406030204" pitchFamily="18" charset="0"/>
                            <a:ea typeface="Cambria Math" panose="02040503050406030204" pitchFamily="18" charset="0"/>
                          </a:rPr>
                        </m:ctrlPr>
                      </m:fPr>
                      <m:num>
                        <m:r>
                          <a:rPr lang="en-US" altLang="zh-CN" sz="1600" i="1">
                            <a:solidFill>
                              <a:schemeClr val="accent2"/>
                            </a:solidFill>
                            <a:latin typeface="Cambria Math" panose="02040503050406030204" pitchFamily="18" charset="0"/>
                            <a:ea typeface="Cambria Math" panose="02040503050406030204" pitchFamily="18" charset="0"/>
                          </a:rPr>
                          <m:t>1</m:t>
                        </m:r>
                      </m:num>
                      <m:den>
                        <m:r>
                          <a:rPr lang="zh-CN" altLang="en-US" sz="1600" i="1">
                            <a:solidFill>
                              <a:schemeClr val="accent2"/>
                            </a:solidFill>
                            <a:latin typeface="Cambria Math" panose="02040503050406030204" pitchFamily="18" charset="0"/>
                            <a:ea typeface="Cambria Math" panose="02040503050406030204" pitchFamily="18" charset="0"/>
                          </a:rPr>
                          <m:t>𝜌</m:t>
                        </m:r>
                      </m:den>
                    </m:f>
                  </m:oMath>
                </a14:m>
                <a:r>
                  <a:rPr lang="en-US" altLang="zh-CN" sz="1600" dirty="0">
                    <a:solidFill>
                      <a:schemeClr val="accent2"/>
                    </a:solidFill>
                    <a:ea typeface="Cambria Math" panose="02040503050406030204" pitchFamily="18" charset="0"/>
                  </a:rPr>
                  <a:t> </a:t>
                </a:r>
                <a14:m>
                  <m:oMath xmlns:m="http://schemas.openxmlformats.org/officeDocument/2006/math">
                    <m:f>
                      <m:fPr>
                        <m:ctrlPr>
                          <a:rPr lang="en-US" altLang="zh-CN" sz="1600" i="1">
                            <a:solidFill>
                              <a:schemeClr val="accent2"/>
                            </a:solidFill>
                            <a:latin typeface="Cambria Math" panose="02040503050406030204" pitchFamily="18" charset="0"/>
                            <a:ea typeface="Cambria Math" panose="02040503050406030204" pitchFamily="18" charset="0"/>
                          </a:rPr>
                        </m:ctrlPr>
                      </m:fPr>
                      <m:num>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𝑖</m:t>
                            </m:r>
                            <m:r>
                              <a:rPr lang="en-US" altLang="zh-CN" sz="1600" i="1">
                                <a:solidFill>
                                  <a:schemeClr val="accent2"/>
                                </a:solidFill>
                                <a:latin typeface="Cambria Math" panose="02040503050406030204" pitchFamily="18" charset="0"/>
                              </a:rPr>
                              <m:t>−1,</m:t>
                            </m:r>
                            <m:r>
                              <a:rPr lang="en-US" altLang="zh-CN" sz="1600" i="1">
                                <a:solidFill>
                                  <a:schemeClr val="accent2"/>
                                </a:solidFill>
                                <a:latin typeface="Cambria Math" panose="02040503050406030204" pitchFamily="18" charset="0"/>
                              </a:rPr>
                              <m:t>𝑗</m:t>
                            </m:r>
                          </m:sub>
                        </m:sSub>
                        <m:r>
                          <a:rPr lang="en-US" altLang="zh-CN" sz="1600" i="1">
                            <a:solidFill>
                              <a:schemeClr val="accent2"/>
                            </a:solidFill>
                            <a:latin typeface="Cambria Math" panose="02040503050406030204" pitchFamily="18" charset="0"/>
                          </a:rPr>
                          <m:t>−</m:t>
                        </m:r>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𝑖</m:t>
                            </m:r>
                            <m:r>
                              <a:rPr lang="en-US" altLang="zh-CN" sz="1600" i="1">
                                <a:solidFill>
                                  <a:schemeClr val="accent2"/>
                                </a:solidFill>
                                <a:latin typeface="Cambria Math" panose="02040503050406030204" pitchFamily="18" charset="0"/>
                              </a:rPr>
                              <m:t>,</m:t>
                            </m:r>
                            <m:r>
                              <a:rPr lang="en-US" altLang="zh-CN" sz="1600" i="1">
                                <a:solidFill>
                                  <a:schemeClr val="accent2"/>
                                </a:solidFill>
                                <a:latin typeface="Cambria Math" panose="02040503050406030204" pitchFamily="18" charset="0"/>
                              </a:rPr>
                              <m:t>𝑗</m:t>
                            </m:r>
                          </m:sub>
                        </m:sSub>
                      </m:num>
                      <m:den>
                        <m:r>
                          <a:rPr lang="en-US" altLang="zh-CN" sz="1600" i="1">
                            <a:solidFill>
                              <a:schemeClr val="accent2"/>
                            </a:solidFill>
                            <a:latin typeface="Cambria Math" panose="02040503050406030204" pitchFamily="18" charset="0"/>
                            <a:ea typeface="Cambria Math" panose="02040503050406030204" pitchFamily="18" charset="0"/>
                          </a:rPr>
                          <m:t>∆</m:t>
                        </m:r>
                        <m:r>
                          <a:rPr lang="en-US" altLang="zh-CN" sz="1600" i="1">
                            <a:solidFill>
                              <a:schemeClr val="accent2"/>
                            </a:solidFill>
                            <a:latin typeface="Cambria Math" panose="02040503050406030204" pitchFamily="18" charset="0"/>
                            <a:ea typeface="Cambria Math" panose="02040503050406030204" pitchFamily="18" charset="0"/>
                          </a:rPr>
                          <m:t>𝑥</m:t>
                        </m:r>
                      </m:den>
                    </m:f>
                  </m:oMath>
                </a14:m>
                <a:endParaRPr lang="en-US" altLang="zh-CN" sz="1600" dirty="0"/>
              </a:p>
              <a:p>
                <a:pPr>
                  <a:lnSpc>
                    <a:spcPct val="120000"/>
                  </a:lnSpc>
                </a:pPr>
                <a14:m>
                  <m:oMath xmlns:m="http://schemas.openxmlformats.org/officeDocument/2006/math">
                    <m:sSubSup>
                      <m:sSubSupPr>
                        <m:ctrlPr>
                          <a:rPr lang="en-US" altLang="zh-CN" sz="1600" i="1">
                            <a:latin typeface="Cambria Math" panose="02040503050406030204" pitchFamily="18" charset="0"/>
                          </a:rPr>
                        </m:ctrlPr>
                      </m:sSubSupPr>
                      <m:e>
                        <m:r>
                          <a:rPr lang="en-US" altLang="zh-CN" sz="1600" i="1">
                            <a:latin typeface="Cambria Math" panose="02040503050406030204" pitchFamily="18" charset="0"/>
                          </a:rPr>
                          <m:t>𝑣</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r>
                          <a:rPr lang="en-US" altLang="zh-CN" sz="1600" i="1">
                            <a:latin typeface="Cambria Math" panose="02040503050406030204" pitchFamily="18" charset="0"/>
                          </a:rPr>
                          <m:t>+1/2</m:t>
                        </m:r>
                      </m:sub>
                      <m:sup>
                        <m:r>
                          <a:rPr lang="en-US" altLang="zh-CN" sz="1600" i="1">
                            <a:solidFill>
                              <a:schemeClr val="accent1"/>
                            </a:solidFill>
                            <a:latin typeface="Cambria Math" panose="02040503050406030204" pitchFamily="18" charset="0"/>
                          </a:rPr>
                          <m:t>𝑛</m:t>
                        </m:r>
                        <m:r>
                          <a:rPr lang="en-US" altLang="zh-CN" sz="1600" i="1">
                            <a:solidFill>
                              <a:schemeClr val="accent1"/>
                            </a:solidFill>
                            <a:latin typeface="Cambria Math" panose="02040503050406030204" pitchFamily="18" charset="0"/>
                          </a:rPr>
                          <m:t>+1</m:t>
                        </m:r>
                      </m:sup>
                    </m:sSubSup>
                  </m:oMath>
                </a14:m>
                <a:r>
                  <a:rPr lang="en-US" altLang="zh-CN" sz="1600" dirty="0"/>
                  <a:t>= </a:t>
                </a:r>
                <a14:m>
                  <m:oMath xmlns:m="http://schemas.openxmlformats.org/officeDocument/2006/math">
                    <m:sSub>
                      <m:sSubPr>
                        <m:ctrlPr>
                          <a:rPr lang="en-US" altLang="zh-CN" sz="1600" i="1">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r>
                          <a:rPr lang="en-US" altLang="zh-CN" sz="1600" i="1">
                            <a:latin typeface="Cambria Math" panose="02040503050406030204" pitchFamily="18" charset="0"/>
                          </a:rPr>
                          <m:t>+1/2</m:t>
                        </m:r>
                      </m:sub>
                    </m:sSub>
                    <m:r>
                      <a:rPr lang="en-US" altLang="zh-CN" sz="1600" i="1">
                        <a:latin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𝑡</m:t>
                    </m:r>
                    <m:f>
                      <m:fPr>
                        <m:ctrlPr>
                          <a:rPr lang="en-US" altLang="zh-CN" sz="1600" i="1" smtClean="0">
                            <a:solidFill>
                              <a:schemeClr val="accent2"/>
                            </a:solidFill>
                            <a:latin typeface="Cambria Math" panose="02040503050406030204" pitchFamily="18" charset="0"/>
                            <a:ea typeface="Cambria Math" panose="02040503050406030204" pitchFamily="18" charset="0"/>
                          </a:rPr>
                        </m:ctrlPr>
                      </m:fPr>
                      <m:num>
                        <m:r>
                          <a:rPr lang="en-US" altLang="zh-CN" sz="1600" i="1">
                            <a:solidFill>
                              <a:schemeClr val="accent2"/>
                            </a:solidFill>
                            <a:latin typeface="Cambria Math" panose="02040503050406030204" pitchFamily="18" charset="0"/>
                            <a:ea typeface="Cambria Math" panose="02040503050406030204" pitchFamily="18" charset="0"/>
                          </a:rPr>
                          <m:t>1</m:t>
                        </m:r>
                      </m:num>
                      <m:den>
                        <m:r>
                          <a:rPr lang="zh-CN" altLang="en-US" sz="1600" i="1">
                            <a:solidFill>
                              <a:schemeClr val="accent2"/>
                            </a:solidFill>
                            <a:latin typeface="Cambria Math" panose="02040503050406030204" pitchFamily="18" charset="0"/>
                            <a:ea typeface="Cambria Math" panose="02040503050406030204" pitchFamily="18" charset="0"/>
                          </a:rPr>
                          <m:t>𝜌</m:t>
                        </m:r>
                      </m:den>
                    </m:f>
                  </m:oMath>
                </a14:m>
                <a:r>
                  <a:rPr lang="en-US" altLang="zh-CN" sz="1600" dirty="0">
                    <a:solidFill>
                      <a:schemeClr val="accent2"/>
                    </a:solidFill>
                    <a:ea typeface="Cambria Math" panose="02040503050406030204" pitchFamily="18" charset="0"/>
                  </a:rPr>
                  <a:t> </a:t>
                </a:r>
                <a14:m>
                  <m:oMath xmlns:m="http://schemas.openxmlformats.org/officeDocument/2006/math">
                    <m:f>
                      <m:fPr>
                        <m:ctrlPr>
                          <a:rPr lang="en-US" altLang="zh-CN" sz="1600" i="1">
                            <a:solidFill>
                              <a:schemeClr val="accent2"/>
                            </a:solidFill>
                            <a:latin typeface="Cambria Math" panose="02040503050406030204" pitchFamily="18" charset="0"/>
                            <a:ea typeface="Cambria Math" panose="02040503050406030204" pitchFamily="18" charset="0"/>
                          </a:rPr>
                        </m:ctrlPr>
                      </m:fPr>
                      <m:num>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𝑖</m:t>
                            </m:r>
                            <m:r>
                              <a:rPr lang="en-US" altLang="zh-CN" sz="1600" i="1">
                                <a:solidFill>
                                  <a:schemeClr val="accent2"/>
                                </a:solidFill>
                                <a:latin typeface="Cambria Math" panose="02040503050406030204" pitchFamily="18" charset="0"/>
                              </a:rPr>
                              <m:t>,</m:t>
                            </m:r>
                            <m:r>
                              <a:rPr lang="en-US" altLang="zh-CN" sz="1600" i="1">
                                <a:solidFill>
                                  <a:schemeClr val="accent2"/>
                                </a:solidFill>
                                <a:latin typeface="Cambria Math" panose="02040503050406030204" pitchFamily="18" charset="0"/>
                              </a:rPr>
                              <m:t>𝑗</m:t>
                            </m:r>
                            <m:r>
                              <a:rPr lang="en-US" altLang="zh-CN" sz="1600" i="1">
                                <a:solidFill>
                                  <a:schemeClr val="accent2"/>
                                </a:solidFill>
                                <a:latin typeface="Cambria Math" panose="02040503050406030204" pitchFamily="18" charset="0"/>
                              </a:rPr>
                              <m:t>+1</m:t>
                            </m:r>
                          </m:sub>
                        </m:sSub>
                        <m:r>
                          <a:rPr lang="en-US" altLang="zh-CN" sz="1600" i="1">
                            <a:solidFill>
                              <a:schemeClr val="accent2"/>
                            </a:solidFill>
                            <a:latin typeface="Cambria Math" panose="02040503050406030204" pitchFamily="18" charset="0"/>
                          </a:rPr>
                          <m:t>−</m:t>
                        </m:r>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𝑖</m:t>
                            </m:r>
                            <m:r>
                              <a:rPr lang="en-US" altLang="zh-CN" sz="1600" i="1">
                                <a:solidFill>
                                  <a:schemeClr val="accent2"/>
                                </a:solidFill>
                                <a:latin typeface="Cambria Math" panose="02040503050406030204" pitchFamily="18" charset="0"/>
                              </a:rPr>
                              <m:t>,</m:t>
                            </m:r>
                            <m:r>
                              <a:rPr lang="en-US" altLang="zh-CN" sz="1600" i="1">
                                <a:solidFill>
                                  <a:schemeClr val="accent2"/>
                                </a:solidFill>
                                <a:latin typeface="Cambria Math" panose="02040503050406030204" pitchFamily="18" charset="0"/>
                              </a:rPr>
                              <m:t>𝑗</m:t>
                            </m:r>
                          </m:sub>
                        </m:sSub>
                      </m:num>
                      <m:den>
                        <m:r>
                          <a:rPr lang="en-US" altLang="zh-CN" sz="1600" i="1">
                            <a:solidFill>
                              <a:schemeClr val="accent2"/>
                            </a:solidFill>
                            <a:latin typeface="Cambria Math" panose="02040503050406030204" pitchFamily="18" charset="0"/>
                            <a:ea typeface="Cambria Math" panose="02040503050406030204" pitchFamily="18" charset="0"/>
                          </a:rPr>
                          <m:t>∆</m:t>
                        </m:r>
                        <m:r>
                          <a:rPr lang="en-US" altLang="zh-CN" sz="1600" i="1">
                            <a:solidFill>
                              <a:schemeClr val="accent2"/>
                            </a:solidFill>
                            <a:latin typeface="Cambria Math" panose="02040503050406030204" pitchFamily="18" charset="0"/>
                            <a:ea typeface="Cambria Math" panose="02040503050406030204" pitchFamily="18" charset="0"/>
                          </a:rPr>
                          <m:t>𝑥</m:t>
                        </m:r>
                      </m:den>
                    </m:f>
                  </m:oMath>
                </a14:m>
                <a:endParaRPr lang="en-US" altLang="zh-CN" sz="1600" dirty="0">
                  <a:solidFill>
                    <a:schemeClr val="accent2"/>
                  </a:solidFill>
                  <a:ea typeface="Cambria Math" panose="02040503050406030204" pitchFamily="18" charset="0"/>
                </a:endParaRPr>
              </a:p>
              <a:p>
                <a:pPr>
                  <a:lnSpc>
                    <a:spcPct val="120000"/>
                  </a:lnSpc>
                </a:pPr>
                <a14:m>
                  <m:oMath xmlns:m="http://schemas.openxmlformats.org/officeDocument/2006/math">
                    <m:sSubSup>
                      <m:sSubSupPr>
                        <m:ctrlPr>
                          <a:rPr lang="en-US" altLang="zh-CN" sz="1600" i="1" smtClean="0">
                            <a:latin typeface="Cambria Math" panose="02040503050406030204" pitchFamily="18" charset="0"/>
                          </a:rPr>
                        </m:ctrlPr>
                      </m:sSubSupPr>
                      <m:e>
                        <m:r>
                          <a:rPr lang="en-US" altLang="zh-CN" sz="1600" i="1">
                            <a:latin typeface="Cambria Math" panose="02040503050406030204" pitchFamily="18" charset="0"/>
                          </a:rPr>
                          <m:t>𝑣</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r>
                          <a:rPr lang="en-US" altLang="zh-CN" sz="1600" i="1">
                            <a:latin typeface="Cambria Math" panose="02040503050406030204" pitchFamily="18" charset="0"/>
                          </a:rPr>
                          <m:t>−1/2</m:t>
                        </m:r>
                      </m:sub>
                      <m:sup>
                        <m:r>
                          <a:rPr lang="en-US" altLang="zh-CN" sz="1600" i="1">
                            <a:solidFill>
                              <a:schemeClr val="accent1"/>
                            </a:solidFill>
                            <a:latin typeface="Cambria Math" panose="02040503050406030204" pitchFamily="18" charset="0"/>
                          </a:rPr>
                          <m:t>𝑛</m:t>
                        </m:r>
                        <m:r>
                          <a:rPr lang="en-US" altLang="zh-CN" sz="1600" i="1">
                            <a:solidFill>
                              <a:schemeClr val="accent1"/>
                            </a:solidFill>
                            <a:latin typeface="Cambria Math" panose="02040503050406030204" pitchFamily="18" charset="0"/>
                          </a:rPr>
                          <m:t>+1</m:t>
                        </m:r>
                      </m:sup>
                    </m:sSubSup>
                  </m:oMath>
                </a14:m>
                <a:r>
                  <a:rPr lang="en-US" altLang="zh-CN" sz="1600" dirty="0"/>
                  <a:t>= </a:t>
                </a:r>
                <a14:m>
                  <m:oMath xmlns:m="http://schemas.openxmlformats.org/officeDocument/2006/math">
                    <m:sSub>
                      <m:sSubPr>
                        <m:ctrlPr>
                          <a:rPr lang="en-US" altLang="zh-CN" sz="1600" i="1">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r>
                          <a:rPr lang="en-US" altLang="zh-CN" sz="1600" i="1">
                            <a:latin typeface="Cambria Math" panose="02040503050406030204" pitchFamily="18" charset="0"/>
                          </a:rPr>
                          <m:t>−1/2</m:t>
                        </m:r>
                      </m:sub>
                    </m:sSub>
                    <m:r>
                      <a:rPr lang="en-US" altLang="zh-CN" sz="1600" i="1">
                        <a:latin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𝑡</m:t>
                    </m:r>
                    <m:f>
                      <m:fPr>
                        <m:ctrlPr>
                          <a:rPr lang="en-US" altLang="zh-CN" sz="1600" i="1" smtClean="0">
                            <a:solidFill>
                              <a:schemeClr val="accent2"/>
                            </a:solidFill>
                            <a:latin typeface="Cambria Math" panose="02040503050406030204" pitchFamily="18" charset="0"/>
                            <a:ea typeface="Cambria Math" panose="02040503050406030204" pitchFamily="18" charset="0"/>
                          </a:rPr>
                        </m:ctrlPr>
                      </m:fPr>
                      <m:num>
                        <m:r>
                          <a:rPr lang="en-US" altLang="zh-CN" sz="1600" i="1">
                            <a:solidFill>
                              <a:schemeClr val="accent2"/>
                            </a:solidFill>
                            <a:latin typeface="Cambria Math" panose="02040503050406030204" pitchFamily="18" charset="0"/>
                            <a:ea typeface="Cambria Math" panose="02040503050406030204" pitchFamily="18" charset="0"/>
                          </a:rPr>
                          <m:t>1</m:t>
                        </m:r>
                      </m:num>
                      <m:den>
                        <m:r>
                          <a:rPr lang="zh-CN" altLang="en-US" sz="1600" i="1">
                            <a:solidFill>
                              <a:schemeClr val="accent2"/>
                            </a:solidFill>
                            <a:latin typeface="Cambria Math" panose="02040503050406030204" pitchFamily="18" charset="0"/>
                            <a:ea typeface="Cambria Math" panose="02040503050406030204" pitchFamily="18" charset="0"/>
                          </a:rPr>
                          <m:t>𝜌</m:t>
                        </m:r>
                      </m:den>
                    </m:f>
                  </m:oMath>
                </a14:m>
                <a:r>
                  <a:rPr lang="en-US" altLang="zh-CN" sz="1600" dirty="0">
                    <a:solidFill>
                      <a:schemeClr val="accent2"/>
                    </a:solidFill>
                    <a:ea typeface="Cambria Math" panose="02040503050406030204" pitchFamily="18" charset="0"/>
                  </a:rPr>
                  <a:t> </a:t>
                </a:r>
                <a14:m>
                  <m:oMath xmlns:m="http://schemas.openxmlformats.org/officeDocument/2006/math">
                    <m:f>
                      <m:fPr>
                        <m:ctrlPr>
                          <a:rPr lang="en-US" altLang="zh-CN" sz="1600" i="1">
                            <a:solidFill>
                              <a:schemeClr val="accent2"/>
                            </a:solidFill>
                            <a:latin typeface="Cambria Math" panose="02040503050406030204" pitchFamily="18" charset="0"/>
                            <a:ea typeface="Cambria Math" panose="02040503050406030204" pitchFamily="18" charset="0"/>
                          </a:rPr>
                        </m:ctrlPr>
                      </m:fPr>
                      <m:num>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𝑖</m:t>
                            </m:r>
                            <m:r>
                              <a:rPr lang="en-US" altLang="zh-CN" sz="1600" i="1">
                                <a:solidFill>
                                  <a:schemeClr val="accent2"/>
                                </a:solidFill>
                                <a:latin typeface="Cambria Math" panose="02040503050406030204" pitchFamily="18" charset="0"/>
                              </a:rPr>
                              <m:t>,</m:t>
                            </m:r>
                            <m:r>
                              <a:rPr lang="en-US" altLang="zh-CN" sz="1600" i="1">
                                <a:solidFill>
                                  <a:schemeClr val="accent2"/>
                                </a:solidFill>
                                <a:latin typeface="Cambria Math" panose="02040503050406030204" pitchFamily="18" charset="0"/>
                              </a:rPr>
                              <m:t>𝑗</m:t>
                            </m:r>
                            <m:r>
                              <a:rPr lang="en-US" altLang="zh-CN" sz="1600" i="1">
                                <a:solidFill>
                                  <a:schemeClr val="accent2"/>
                                </a:solidFill>
                                <a:latin typeface="Cambria Math" panose="02040503050406030204" pitchFamily="18" charset="0"/>
                              </a:rPr>
                              <m:t>−1</m:t>
                            </m:r>
                          </m:sub>
                        </m:sSub>
                        <m:r>
                          <a:rPr lang="en-US" altLang="zh-CN" sz="1600" i="1">
                            <a:solidFill>
                              <a:schemeClr val="accent2"/>
                            </a:solidFill>
                            <a:latin typeface="Cambria Math" panose="02040503050406030204" pitchFamily="18" charset="0"/>
                          </a:rPr>
                          <m:t>−</m:t>
                        </m:r>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𝑖</m:t>
                            </m:r>
                            <m:r>
                              <a:rPr lang="en-US" altLang="zh-CN" sz="1600" i="1">
                                <a:solidFill>
                                  <a:schemeClr val="accent2"/>
                                </a:solidFill>
                                <a:latin typeface="Cambria Math" panose="02040503050406030204" pitchFamily="18" charset="0"/>
                              </a:rPr>
                              <m:t>,</m:t>
                            </m:r>
                            <m:r>
                              <a:rPr lang="en-US" altLang="zh-CN" sz="1600" i="1">
                                <a:solidFill>
                                  <a:schemeClr val="accent2"/>
                                </a:solidFill>
                                <a:latin typeface="Cambria Math" panose="02040503050406030204" pitchFamily="18" charset="0"/>
                              </a:rPr>
                              <m:t>𝑗</m:t>
                            </m:r>
                          </m:sub>
                        </m:sSub>
                      </m:num>
                      <m:den>
                        <m:r>
                          <a:rPr lang="en-US" altLang="zh-CN" sz="1600" i="1">
                            <a:solidFill>
                              <a:schemeClr val="accent2"/>
                            </a:solidFill>
                            <a:latin typeface="Cambria Math" panose="02040503050406030204" pitchFamily="18" charset="0"/>
                            <a:ea typeface="Cambria Math" panose="02040503050406030204" pitchFamily="18" charset="0"/>
                          </a:rPr>
                          <m:t>∆</m:t>
                        </m:r>
                        <m:r>
                          <a:rPr lang="en-US" altLang="zh-CN" sz="1600" i="1">
                            <a:solidFill>
                              <a:schemeClr val="accent2"/>
                            </a:solidFill>
                            <a:latin typeface="Cambria Math" panose="02040503050406030204" pitchFamily="18" charset="0"/>
                            <a:ea typeface="Cambria Math" panose="02040503050406030204" pitchFamily="18" charset="0"/>
                          </a:rPr>
                          <m:t>𝑥</m:t>
                        </m:r>
                      </m:den>
                    </m:f>
                  </m:oMath>
                </a14:m>
                <a:endParaRPr lang="zh-CN" altLang="en-US" sz="1600" dirty="0"/>
              </a:p>
            </p:txBody>
          </p:sp>
        </mc:Choice>
        <mc:Fallback xmlns="">
          <p:sp>
            <p:nvSpPr>
              <p:cNvPr id="51" name="矩形 50">
                <a:extLst>
                  <a:ext uri="{FF2B5EF4-FFF2-40B4-BE49-F238E27FC236}">
                    <a16:creationId xmlns:a16="http://schemas.microsoft.com/office/drawing/2014/main" id="{32D49F5C-F581-4FEC-8D6D-FAD81D48AE4F}"/>
                  </a:ext>
                </a:extLst>
              </p:cNvPr>
              <p:cNvSpPr>
                <a:spLocks noRot="1" noChangeAspect="1" noMove="1" noResize="1" noEditPoints="1" noAdjustHandles="1" noChangeArrowheads="1" noChangeShapeType="1" noTextEdit="1"/>
              </p:cNvSpPr>
              <p:nvPr/>
            </p:nvSpPr>
            <p:spPr>
              <a:xfrm>
                <a:off x="7396157" y="3192698"/>
                <a:ext cx="3148645" cy="1911292"/>
              </a:xfrm>
              <a:prstGeom prst="rect">
                <a:avLst/>
              </a:prstGeom>
              <a:blipFill>
                <a:blip r:embed="rId7"/>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a:extLst>
                  <a:ext uri="{FF2B5EF4-FFF2-40B4-BE49-F238E27FC236}">
                    <a16:creationId xmlns:a16="http://schemas.microsoft.com/office/drawing/2014/main" id="{E78B8DEC-F23F-4413-B562-3845B0C7887B}"/>
                  </a:ext>
                </a:extLst>
              </p:cNvPr>
              <p:cNvSpPr/>
              <p:nvPr/>
            </p:nvSpPr>
            <p:spPr>
              <a:xfrm>
                <a:off x="7932254" y="1981534"/>
                <a:ext cx="2076451" cy="523541"/>
              </a:xfrm>
              <a:prstGeom prst="rect">
                <a:avLst/>
              </a:prstGeom>
              <a:ln w="12700"/>
            </p:spPr>
            <p:style>
              <a:lnRef idx="1">
                <a:schemeClr val="accent3"/>
              </a:lnRef>
              <a:fillRef idx="2">
                <a:schemeClr val="accent3"/>
              </a:fillRef>
              <a:effectRef idx="1">
                <a:schemeClr val="accent3"/>
              </a:effectRef>
              <a:fontRef idx="minor">
                <a:schemeClr val="dk1"/>
              </a:fontRef>
            </p:style>
            <p:txBody>
              <a:bodyPr wrap="square">
                <a:spAutoFit/>
              </a:bodyPr>
              <a:lstStyle/>
              <a:p>
                <a14:m>
                  <m:oMath xmlns:m="http://schemas.openxmlformats.org/officeDocument/2006/math">
                    <m:f>
                      <m:fPr>
                        <m:ctrlPr>
                          <a:rPr lang="en-US" altLang="zh-CN" i="1" smtClean="0">
                            <a:solidFill>
                              <a:schemeClr val="accent1"/>
                            </a:solidFill>
                            <a:latin typeface="Cambria Math" panose="02040503050406030204" pitchFamily="18" charset="0"/>
                          </a:rPr>
                        </m:ctrlPr>
                      </m:fPr>
                      <m:num>
                        <m:sSup>
                          <m:sSupPr>
                            <m:ctrlPr>
                              <a:rPr lang="en-US" altLang="zh-CN" i="1" smtClean="0">
                                <a:solidFill>
                                  <a:schemeClr val="accent1"/>
                                </a:solidFill>
                                <a:latin typeface="Cambria Math" panose="02040503050406030204" pitchFamily="18" charset="0"/>
                              </a:rPr>
                            </m:ctrlPr>
                          </m:sSup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𝑢</m:t>
                                </m:r>
                              </m:e>
                            </m:acc>
                          </m:e>
                          <m:sup>
                            <m:r>
                              <a:rPr lang="en-US" altLang="zh-CN" i="1" smtClean="0">
                                <a:solidFill>
                                  <a:schemeClr val="accent1"/>
                                </a:solidFill>
                                <a:latin typeface="Cambria Math" panose="02040503050406030204" pitchFamily="18" charset="0"/>
                              </a:rPr>
                              <m:t>𝑛</m:t>
                            </m:r>
                            <m:r>
                              <a:rPr lang="en-US" altLang="zh-CN" i="1" smtClean="0">
                                <a:solidFill>
                                  <a:schemeClr val="accent1"/>
                                </a:solidFill>
                                <a:latin typeface="Cambria Math" panose="02040503050406030204" pitchFamily="18" charset="0"/>
                              </a:rPr>
                              <m:t>+1</m:t>
                            </m:r>
                          </m:sup>
                        </m:sSup>
                        <m:r>
                          <a:rPr lang="en-US" altLang="zh-CN" i="1" smtClean="0">
                            <a:solidFill>
                              <a:schemeClr val="accent1"/>
                            </a:solidFill>
                            <a:latin typeface="Cambria Math" panose="02040503050406030204" pitchFamily="18" charset="0"/>
                          </a:rPr>
                          <m:t>−</m:t>
                        </m:r>
                        <m:r>
                          <m:rPr>
                            <m:nor/>
                          </m:rPr>
                          <a:rPr lang="en-US" altLang="zh-CN" i="1" dirty="0" smtClean="0">
                            <a:solidFill>
                              <a:schemeClr val="accent1"/>
                            </a:solidFill>
                            <a:latin typeface="Cambria Math" panose="02040503050406030204" pitchFamily="18" charset="0"/>
                          </a:rPr>
                          <m:t> </m:t>
                        </m:r>
                        <m:sSup>
                          <m:sSupPr>
                            <m:ctrlPr>
                              <a:rPr lang="en-US" altLang="zh-CN" i="1" smtClean="0">
                                <a:solidFill>
                                  <a:schemeClr val="accent1"/>
                                </a:solidFill>
                                <a:latin typeface="Cambria Math" panose="02040503050406030204" pitchFamily="18" charset="0"/>
                              </a:rPr>
                            </m:ctrlPr>
                          </m:sSup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𝑢</m:t>
                                </m:r>
                              </m:e>
                            </m:acc>
                          </m:e>
                          <m:sup>
                            <m:r>
                              <a:rPr lang="en-US" altLang="zh-CN" i="1" smtClean="0">
                                <a:solidFill>
                                  <a:schemeClr val="accent1"/>
                                </a:solidFill>
                                <a:latin typeface="Cambria Math" panose="02040503050406030204" pitchFamily="18" charset="0"/>
                              </a:rPr>
                              <m:t>𝑛</m:t>
                            </m:r>
                          </m:sup>
                        </m:sSup>
                      </m:num>
                      <m:den>
                        <m:r>
                          <a:rPr lang="en-US" altLang="zh-CN" i="1" smtClean="0">
                            <a:solidFill>
                              <a:schemeClr val="accent1"/>
                            </a:solidFill>
                            <a:latin typeface="Cambria Math" panose="02040503050406030204" pitchFamily="18" charset="0"/>
                          </a:rPr>
                          <m:t>∆</m:t>
                        </m:r>
                        <m:r>
                          <a:rPr lang="en-US" altLang="zh-CN" i="1" smtClean="0">
                            <a:solidFill>
                              <a:schemeClr val="accent1"/>
                            </a:solidFill>
                            <a:latin typeface="Cambria Math" panose="02040503050406030204" pitchFamily="18" charset="0"/>
                          </a:rPr>
                          <m:t>𝑡</m:t>
                        </m:r>
                      </m:den>
                    </m:f>
                  </m:oMath>
                </a14:m>
                <a:r>
                  <a:rPr lang="en-US" altLang="zh-CN" i="1" dirty="0">
                    <a:solidFill>
                      <a:schemeClr val="accent1"/>
                    </a:solidFill>
                    <a:latin typeface="Cambria Math" panose="02040503050406030204" pitchFamily="18" charset="0"/>
                  </a:rPr>
                  <a:t> </a:t>
                </a:r>
                <a14:m>
                  <m:oMath xmlns:m="http://schemas.openxmlformats.org/officeDocument/2006/math">
                    <m:r>
                      <a:rPr lang="en-US" altLang="zh-CN" i="1" smtClean="0">
                        <a:solidFill>
                          <a:schemeClr val="dk1"/>
                        </a:solidFill>
                        <a:latin typeface="Cambria Math" panose="02040503050406030204" pitchFamily="18" charset="0"/>
                      </a:rPr>
                      <m:t>+</m:t>
                    </m:r>
                    <m:f>
                      <m:fPr>
                        <m:ctrlPr>
                          <a:rPr lang="en-US" altLang="zh-CN" i="1">
                            <a:solidFill>
                              <a:schemeClr val="accent2"/>
                            </a:solidFill>
                            <a:latin typeface="Cambria Math" panose="02040503050406030204" pitchFamily="18" charset="0"/>
                          </a:rPr>
                        </m:ctrlPr>
                      </m:fPr>
                      <m:num>
                        <m:r>
                          <a:rPr lang="en-US" altLang="zh-CN" i="1">
                            <a:solidFill>
                              <a:schemeClr val="accent2"/>
                            </a:solidFill>
                            <a:latin typeface="Cambria Math" panose="02040503050406030204" pitchFamily="18" charset="0"/>
                          </a:rPr>
                          <m:t>1</m:t>
                        </m:r>
                      </m:num>
                      <m:den>
                        <m:r>
                          <a:rPr lang="zh-CN" altLang="en-US" i="1">
                            <a:solidFill>
                              <a:schemeClr val="accent2"/>
                            </a:solidFill>
                            <a:latin typeface="Cambria Math" panose="02040503050406030204" pitchFamily="18" charset="0"/>
                          </a:rPr>
                          <m:t>𝜌</m:t>
                        </m:r>
                      </m:den>
                    </m:f>
                    <m:r>
                      <m:rPr>
                        <m:sty m:val="p"/>
                      </m:rP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m:t>
                    </m:r>
                    <m:r>
                      <a:rPr lang="en-US" altLang="zh-CN" b="0" i="1" smtClean="0">
                        <a:solidFill>
                          <a:schemeClr val="dk1"/>
                        </a:solidFill>
                        <a:latin typeface="Cambria Math" panose="02040503050406030204" pitchFamily="18" charset="0"/>
                      </a:rPr>
                      <m:t>=0</m:t>
                    </m:r>
                  </m:oMath>
                </a14:m>
                <a:endParaRPr lang="zh-CN" altLang="en-US" i="1" dirty="0">
                  <a:solidFill>
                    <a:schemeClr val="dk1"/>
                  </a:solidFill>
                  <a:latin typeface="Cambria Math" panose="02040503050406030204" pitchFamily="18" charset="0"/>
                </a:endParaRPr>
              </a:p>
            </p:txBody>
          </p:sp>
        </mc:Choice>
        <mc:Fallback xmlns="">
          <p:sp>
            <p:nvSpPr>
              <p:cNvPr id="52" name="矩形 51">
                <a:extLst>
                  <a:ext uri="{FF2B5EF4-FFF2-40B4-BE49-F238E27FC236}">
                    <a16:creationId xmlns:a16="http://schemas.microsoft.com/office/drawing/2014/main" id="{E78B8DEC-F23F-4413-B562-3845B0C7887B}"/>
                  </a:ext>
                </a:extLst>
              </p:cNvPr>
              <p:cNvSpPr>
                <a:spLocks noRot="1" noChangeAspect="1" noMove="1" noResize="1" noEditPoints="1" noAdjustHandles="1" noChangeArrowheads="1" noChangeShapeType="1" noTextEdit="1"/>
              </p:cNvSpPr>
              <p:nvPr/>
            </p:nvSpPr>
            <p:spPr>
              <a:xfrm>
                <a:off x="7932254" y="1981534"/>
                <a:ext cx="2076451" cy="523541"/>
              </a:xfrm>
              <a:prstGeom prst="rect">
                <a:avLst/>
              </a:prstGeom>
              <a:blipFill>
                <a:blip r:embed="rId8"/>
                <a:stretch>
                  <a:fillRect b="-3409"/>
                </a:stretch>
              </a:blipFill>
              <a:ln w="12700"/>
            </p:spPr>
            <p:txBody>
              <a:bodyPr/>
              <a:lstStyle/>
              <a:p>
                <a:r>
                  <a:rPr lang="zh-CN" altLang="en-US">
                    <a:noFill/>
                  </a:rPr>
                  <a:t> </a:t>
                </a:r>
              </a:p>
            </p:txBody>
          </p:sp>
        </mc:Fallback>
      </mc:AlternateContent>
      <p:sp>
        <p:nvSpPr>
          <p:cNvPr id="66" name="箭头: 右 65">
            <a:extLst>
              <a:ext uri="{FF2B5EF4-FFF2-40B4-BE49-F238E27FC236}">
                <a16:creationId xmlns:a16="http://schemas.microsoft.com/office/drawing/2014/main" id="{D0991A9F-ED94-4377-9C3D-B6C8DEA846F9}"/>
              </a:ext>
            </a:extLst>
          </p:cNvPr>
          <p:cNvSpPr/>
          <p:nvPr/>
        </p:nvSpPr>
        <p:spPr>
          <a:xfrm rot="5400000">
            <a:off x="8772131" y="2670969"/>
            <a:ext cx="396697" cy="355835"/>
          </a:xfrm>
          <a:prstGeom prst="rightArrow">
            <a:avLst>
              <a:gd name="adj1" fmla="val 43887"/>
              <a:gd name="adj2" fmla="val 50000"/>
            </a:avLst>
          </a:prstGeom>
          <a:ln w="12700"/>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68" name="箭头: 右 67">
            <a:extLst>
              <a:ext uri="{FF2B5EF4-FFF2-40B4-BE49-F238E27FC236}">
                <a16:creationId xmlns:a16="http://schemas.microsoft.com/office/drawing/2014/main" id="{2A821A57-3E89-45F7-A241-47E23DE784D6}"/>
              </a:ext>
            </a:extLst>
          </p:cNvPr>
          <p:cNvSpPr/>
          <p:nvPr/>
        </p:nvSpPr>
        <p:spPr>
          <a:xfrm rot="13110305">
            <a:off x="6415618" y="3502612"/>
            <a:ext cx="734817" cy="467857"/>
          </a:xfrm>
          <a:prstGeom prst="rightArrow">
            <a:avLst/>
          </a:prstGeom>
          <a:ln w="12700"/>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69" name="矩形: 圆角 68">
            <a:extLst>
              <a:ext uri="{FF2B5EF4-FFF2-40B4-BE49-F238E27FC236}">
                <a16:creationId xmlns:a16="http://schemas.microsoft.com/office/drawing/2014/main" id="{40A1D749-0890-4058-89BE-921F4F714834}"/>
              </a:ext>
            </a:extLst>
          </p:cNvPr>
          <p:cNvSpPr/>
          <p:nvPr/>
        </p:nvSpPr>
        <p:spPr>
          <a:xfrm>
            <a:off x="10073281" y="1825625"/>
            <a:ext cx="1766509" cy="679450"/>
          </a:xfrm>
          <a:prstGeom prst="roundRect">
            <a:avLst/>
          </a:prstGeom>
          <a:noFill/>
          <a:ln w="15875" cap="flat" cmpd="sng" algn="ctr">
            <a:solidFill>
              <a:schemeClr val="bg2">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0" name="箭头: 下 69">
            <a:extLst>
              <a:ext uri="{FF2B5EF4-FFF2-40B4-BE49-F238E27FC236}">
                <a16:creationId xmlns:a16="http://schemas.microsoft.com/office/drawing/2014/main" id="{FF64369B-5940-4187-A08B-D2B8750C08AC}"/>
              </a:ext>
            </a:extLst>
          </p:cNvPr>
          <p:cNvSpPr/>
          <p:nvPr/>
        </p:nvSpPr>
        <p:spPr>
          <a:xfrm>
            <a:off x="4186245" y="3553619"/>
            <a:ext cx="609600" cy="895350"/>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625649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37" fill="hold" grpId="0" nodeType="click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barn(outVertical)">
                                      <p:cBhvr>
                                        <p:cTn id="15" dur="500"/>
                                        <p:tgtEl>
                                          <p:spTgt spid="6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wipe(up)">
                                      <p:cBhvr>
                                        <p:cTn id="24" dur="500"/>
                                        <p:tgtEl>
                                          <p:spTgt spid="66"/>
                                        </p:tgtEl>
                                      </p:cBhvr>
                                    </p:animEffec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5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wipe(down)">
                                      <p:cBhvr>
                                        <p:cTn id="32" dur="500"/>
                                        <p:tgtEl>
                                          <p:spTgt spid="6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wipe(up)">
                                      <p:cBhvr>
                                        <p:cTn id="37" dur="500"/>
                                        <p:tgtEl>
                                          <p:spTgt spid="70"/>
                                        </p:tgtEl>
                                      </p:cBhvr>
                                    </p:animEffect>
                                  </p:childTnLst>
                                </p:cTn>
                              </p:par>
                            </p:childTnLst>
                          </p:cTn>
                        </p:par>
                        <p:par>
                          <p:cTn id="38" fill="hold">
                            <p:stCondLst>
                              <p:cond delay="500"/>
                            </p:stCondLst>
                            <p:childTnLst>
                              <p:par>
                                <p:cTn id="39" presetID="1" presetClass="entr" presetSubtype="0" fill="hold" nodeType="after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51" grpId="0" animBg="1"/>
      <p:bldP spid="52" grpId="0" animBg="1"/>
      <p:bldP spid="66" grpId="0" animBg="1"/>
      <p:bldP spid="68" grpId="0" animBg="1"/>
      <p:bldP spid="69" grpId="0" animBg="1"/>
      <p:bldP spid="7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EE41050-ED3A-42C1-85F6-9029B1A625CB}"/>
                  </a:ext>
                </a:extLst>
              </p:cNvPr>
              <p:cNvSpPr txBox="1"/>
              <p:nvPr/>
            </p:nvSpPr>
            <p:spPr>
              <a:xfrm>
                <a:off x="2587243" y="4115043"/>
                <a:ext cx="4827860" cy="1272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limLow>
                        <m:limLowPr>
                          <m:ctrlPr>
                            <a:rPr lang="en-US" altLang="zh-CN" sz="2000" i="1" smtClean="0">
                              <a:solidFill>
                                <a:schemeClr val="accent1"/>
                              </a:solidFill>
                              <a:latin typeface="Cambria Math" panose="02040503050406030204" pitchFamily="18" charset="0"/>
                            </a:rPr>
                          </m:ctrlPr>
                        </m:limLowPr>
                        <m:e>
                          <m:groupChr>
                            <m:groupChrPr>
                              <m:chr m:val="⏟"/>
                              <m:ctrlPr>
                                <a:rPr lang="en-US" altLang="zh-CN" sz="2000" i="1" smtClean="0">
                                  <a:solidFill>
                                    <a:schemeClr val="accent1"/>
                                  </a:solidFill>
                                  <a:latin typeface="Cambria Math" panose="02040503050406030204" pitchFamily="18" charset="0"/>
                                </a:rPr>
                              </m:ctrlPr>
                            </m:groupChrPr>
                            <m:e>
                              <m:d>
                                <m:dPr>
                                  <m:begChr m:val="["/>
                                  <m:endChr m:val="]"/>
                                  <m:ctrlPr>
                                    <a:rPr lang="en-US" altLang="zh-CN" sz="2000" i="1">
                                      <a:solidFill>
                                        <a:schemeClr val="accent1"/>
                                      </a:solidFill>
                                      <a:latin typeface="Cambria Math" panose="02040503050406030204" pitchFamily="18" charset="0"/>
                                    </a:rPr>
                                  </m:ctrlPr>
                                </m:dPr>
                                <m:e>
                                  <m:m>
                                    <m:mPr>
                                      <m:mcs>
                                        <m:mc>
                                          <m:mcPr>
                                            <m:count m:val="3"/>
                                            <m:mcJc m:val="center"/>
                                          </m:mcPr>
                                        </m:mc>
                                      </m:mcs>
                                      <m:ctrlPr>
                                        <a:rPr lang="en-US" altLang="zh-CN" sz="2000" i="1">
                                          <a:solidFill>
                                            <a:schemeClr val="accent1"/>
                                          </a:solidFill>
                                          <a:latin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r>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
                                </m:e>
                              </m:d>
                            </m:e>
                          </m:groupChr>
                        </m:e>
                        <m:lim>
                          <m:r>
                            <a:rPr lang="en-US" altLang="zh-CN" sz="2000" i="1">
                              <a:solidFill>
                                <a:srgbClr val="C00000"/>
                              </a:solidFill>
                              <a:latin typeface="Cambria Math" panose="02040503050406030204" pitchFamily="18" charset="0"/>
                            </a:rPr>
                            <m:t>𝑂</m:t>
                          </m:r>
                          <m:r>
                            <a:rPr lang="en-US" altLang="zh-CN" sz="2000" i="1">
                              <a:solidFill>
                                <a:srgbClr val="C00000"/>
                              </a:solidFill>
                              <a:latin typeface="Cambria Math" panose="02040503050406030204" pitchFamily="18" charset="0"/>
                            </a:rPr>
                            <m:t>(</m:t>
                          </m:r>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𝑚</m:t>
                              </m:r>
                            </m:e>
                            <m:sup>
                              <m:r>
                                <a:rPr lang="en-US" altLang="zh-CN" sz="2000" i="1">
                                  <a:solidFill>
                                    <a:srgbClr val="C00000"/>
                                  </a:solidFill>
                                  <a:latin typeface="Cambria Math" panose="02040503050406030204" pitchFamily="18" charset="0"/>
                                </a:rPr>
                                <m:t>2</m:t>
                              </m:r>
                            </m:sup>
                          </m:sSup>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𝑛</m:t>
                              </m:r>
                            </m:e>
                            <m:sup>
                              <m:r>
                                <a:rPr lang="en-US" altLang="zh-CN" sz="2000" i="1">
                                  <a:solidFill>
                                    <a:srgbClr val="C00000"/>
                                  </a:solidFill>
                                  <a:latin typeface="Cambria Math" panose="02040503050406030204" pitchFamily="18" charset="0"/>
                                </a:rPr>
                                <m:t>2</m:t>
                              </m:r>
                            </m:sup>
                          </m:sSup>
                          <m:r>
                            <a:rPr lang="en-US" altLang="zh-CN" sz="2000" i="1">
                              <a:solidFill>
                                <a:srgbClr val="C00000"/>
                              </a:solidFill>
                              <a:latin typeface="Cambria Math" panose="02040503050406030204" pitchFamily="18" charset="0"/>
                            </a:rPr>
                            <m:t>)</m:t>
                          </m:r>
                          <m:r>
                            <m:rPr>
                              <m:nor/>
                            </m:rPr>
                            <a:rPr lang="zh-CN" altLang="en-US" sz="2000" dirty="0">
                              <a:solidFill>
                                <a:srgbClr val="C00000"/>
                              </a:solidFill>
                            </a:rPr>
                            <m:t> </m:t>
                          </m:r>
                        </m:lim>
                      </m:limLow>
                      <m:limLow>
                        <m:limLowPr>
                          <m:ctrlPr>
                            <a:rPr lang="en-US" altLang="zh-CN" sz="2000" i="1" smtClean="0">
                              <a:solidFill>
                                <a:schemeClr val="accent2"/>
                              </a:solidFill>
                              <a:latin typeface="Cambria Math" panose="02040503050406030204" pitchFamily="18" charset="0"/>
                            </a:rPr>
                          </m:ctrlPr>
                        </m:limLowPr>
                        <m:e>
                          <m:groupChr>
                            <m:groupChrPr>
                              <m:chr m:val="⏟"/>
                              <m:ctrlPr>
                                <a:rPr lang="en-US" altLang="zh-CN" sz="2000" i="1" smtClean="0">
                                  <a:solidFill>
                                    <a:schemeClr val="accent2"/>
                                  </a:solidFill>
                                  <a:latin typeface="Cambria Math" panose="02040503050406030204" pitchFamily="18" charset="0"/>
                                </a:rPr>
                              </m:ctrlPr>
                            </m:groupChrPr>
                            <m:e>
                              <m:d>
                                <m:dPr>
                                  <m:begChr m:val="["/>
                                  <m:endChr m:val="]"/>
                                  <m:ctrlPr>
                                    <a:rPr lang="en-US" altLang="zh-CN" sz="2000" i="1">
                                      <a:solidFill>
                                        <a:schemeClr val="accent2"/>
                                      </a:solidFill>
                                      <a:latin typeface="Cambria Math" panose="02040503050406030204" pitchFamily="18" charset="0"/>
                                    </a:rPr>
                                  </m:ctrlPr>
                                </m:dPr>
                                <m:e>
                                  <m:m>
                                    <m:mPr>
                                      <m:mcs>
                                        <m:mc>
                                          <m:mcPr>
                                            <m:count m:val="1"/>
                                            <m:mcJc m:val="center"/>
                                          </m:mcPr>
                                        </m:mc>
                                      </m:mcs>
                                      <m:ctrlPr>
                                        <a:rPr lang="en-US" altLang="zh-CN" sz="2000" i="1">
                                          <a:solidFill>
                                            <a:schemeClr val="accent2"/>
                                          </a:solidFill>
                                          <a:latin typeface="Cambria Math" panose="02040503050406030204" pitchFamily="18" charset="0"/>
                                        </a:rPr>
                                      </m:ctrlPr>
                                    </m:mP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0,0</m:t>
                                            </m:r>
                                          </m:sub>
                                        </m:sSub>
                                      </m:e>
                                    </m:mr>
                                    <m:mr>
                                      <m:e>
                                        <m:r>
                                          <m:rPr>
                                            <m:brk m:alnAt="7"/>
                                          </m:rPr>
                                          <a:rPr lang="en-US" altLang="zh-CN" sz="2000" i="1">
                                            <a:solidFill>
                                              <a:schemeClr val="accent2"/>
                                            </a:solidFill>
                                            <a:latin typeface="Cambria Math" panose="02040503050406030204" pitchFamily="18" charset="0"/>
                                          </a:rPr>
                                          <m:t>⋮</m:t>
                                        </m:r>
                                      </m:e>
                                    </m:m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𝑛</m:t>
                                            </m:r>
                                          </m:sub>
                                        </m:sSub>
                                      </m:e>
                                    </m:mr>
                                  </m:m>
                                </m:e>
                              </m:d>
                            </m:e>
                          </m:groupChr>
                        </m:e>
                        <m:lim>
                          <m:r>
                            <a:rPr lang="en-US" altLang="zh-CN" sz="2000" b="0" i="1" smtClean="0">
                              <a:solidFill>
                                <a:schemeClr val="accent2"/>
                              </a:solidFill>
                              <a:latin typeface="Cambria Math" panose="02040503050406030204" pitchFamily="18" charset="0"/>
                              <a:ea typeface="Cambria Math" panose="02040503050406030204" pitchFamily="18" charset="0"/>
                            </a:rPr>
                            <m:t>𝑂</m:t>
                          </m:r>
                          <m:r>
                            <a:rPr lang="en-US" altLang="zh-CN" sz="2000" b="0" i="1" smtClean="0">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ea typeface="Cambria Math" panose="02040503050406030204" pitchFamily="18" charset="0"/>
                            </a:rPr>
                            <m:t>𝑛</m:t>
                          </m:r>
                          <m:r>
                            <a:rPr lang="en-US" altLang="zh-CN" sz="2000" b="0" i="1" smtClean="0">
                              <a:solidFill>
                                <a:schemeClr val="accent2"/>
                              </a:solidFill>
                              <a:latin typeface="Cambria Math" panose="02040503050406030204" pitchFamily="18" charset="0"/>
                              <a:ea typeface="Cambria Math" panose="02040503050406030204" pitchFamily="18" charset="0"/>
                            </a:rPr>
                            <m:t>)</m:t>
                          </m:r>
                        </m:lim>
                      </m:limLow>
                      <m:r>
                        <a:rPr lang="en-US" altLang="zh-CN" sz="2000" b="0" i="1" smtClean="0">
                          <a:latin typeface="Cambria Math" panose="02040503050406030204" pitchFamily="18" charset="0"/>
                          <a:ea typeface="Cambria Math" panose="02040503050406030204" pitchFamily="18" charset="0"/>
                        </a:rPr>
                        <m:t>=</m:t>
                      </m:r>
                      <m:limLow>
                        <m:limLowPr>
                          <m:ctrlPr>
                            <a:rPr lang="en-US" altLang="zh-CN" sz="2000" b="0" i="1" smtClean="0">
                              <a:latin typeface="Cambria Math" panose="02040503050406030204" pitchFamily="18" charset="0"/>
                              <a:ea typeface="Cambria Math" panose="02040503050406030204" pitchFamily="18" charset="0"/>
                            </a:rPr>
                          </m:ctrlPr>
                        </m:limLowPr>
                        <m:e>
                          <m:groupChr>
                            <m:groupChrPr>
                              <m:chr m:val="⏟"/>
                              <m:ctrlPr>
                                <a:rPr lang="en-US" altLang="zh-CN" sz="2000" b="0" i="1" smtClean="0">
                                  <a:latin typeface="Cambria Math" panose="02040503050406030204" pitchFamily="18" charset="0"/>
                                  <a:ea typeface="Cambria Math" panose="02040503050406030204" pitchFamily="18" charset="0"/>
                                </a:rPr>
                              </m:ctrlPr>
                            </m:groupChrPr>
                            <m:e>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sSub>
                                          <m:sSubPr>
                                            <m:ctrlPr>
                                              <a:rPr lang="en-US" altLang="zh-CN" sz="2000" i="1">
                                                <a:latin typeface="Cambria Math" panose="02040503050406030204" pitchFamily="18" charset="0"/>
                                                <a:ea typeface="Cambria Math" panose="02040503050406030204" pitchFamily="18" charset="0"/>
                                              </a:rPr>
                                            </m:ctrlPr>
                                          </m:sSubP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0,0</m:t>
                                            </m:r>
                                          </m:sub>
                                        </m:sSub>
                                      </m:e>
                                    </m:mr>
                                    <m:mr>
                                      <m:e>
                                        <m:r>
                                          <m:rPr>
                                            <m:brk m:alnAt="7"/>
                                          </m:rPr>
                                          <a:rPr lang="en-US" altLang="zh-CN" sz="2000" i="1">
                                            <a:latin typeface="Cambria Math" panose="02040503050406030204" pitchFamily="18" charset="0"/>
                                          </a:rPr>
                                          <m:t>⋮</m:t>
                                        </m:r>
                                      </m:e>
                                    </m:mr>
                                    <m:m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𝑚</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𝑛</m:t>
                                            </m:r>
                                          </m:sub>
                                        </m:sSub>
                                      </m:e>
                                    </m:mr>
                                  </m:m>
                                </m:e>
                              </m:d>
                            </m:e>
                          </m:groupChr>
                        </m:e>
                        <m:lim>
                          <m:r>
                            <a:rPr lang="en-US" altLang="zh-CN" sz="2000" b="0" i="1" smtClean="0">
                              <a:latin typeface="Cambria Math" panose="02040503050406030204" pitchFamily="18" charset="0"/>
                              <a:ea typeface="Cambria Math" panose="02040503050406030204" pitchFamily="18" charset="0"/>
                            </a:rPr>
                            <m:t>𝑂</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𝑚</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𝑛</m:t>
                          </m:r>
                          <m:r>
                            <a:rPr lang="en-US" altLang="zh-CN" sz="2000" b="0" i="1" smtClean="0">
                              <a:latin typeface="Cambria Math" panose="02040503050406030204" pitchFamily="18" charset="0"/>
                              <a:ea typeface="Cambria Math" panose="02040503050406030204" pitchFamily="18" charset="0"/>
                            </a:rPr>
                            <m:t>)</m:t>
                          </m:r>
                        </m:lim>
                      </m:limLow>
                    </m:oMath>
                  </m:oMathPara>
                </a14:m>
                <a:endParaRPr lang="zh-CN" altLang="en-US" sz="2000" dirty="0"/>
              </a:p>
            </p:txBody>
          </p:sp>
        </mc:Choice>
        <mc:Fallback xmlns="">
          <p:sp>
            <p:nvSpPr>
              <p:cNvPr id="4" name="文本框 3">
                <a:extLst>
                  <a:ext uri="{FF2B5EF4-FFF2-40B4-BE49-F238E27FC236}">
                    <a16:creationId xmlns:a16="http://schemas.microsoft.com/office/drawing/2014/main" id="{8EE41050-ED3A-42C1-85F6-9029B1A625CB}"/>
                  </a:ext>
                </a:extLst>
              </p:cNvPr>
              <p:cNvSpPr txBox="1">
                <a:spLocks noRot="1" noChangeAspect="1" noMove="1" noResize="1" noEditPoints="1" noAdjustHandles="1" noChangeArrowheads="1" noChangeShapeType="1" noTextEdit="1"/>
              </p:cNvSpPr>
              <p:nvPr/>
            </p:nvSpPr>
            <p:spPr>
              <a:xfrm>
                <a:off x="2587243" y="4115043"/>
                <a:ext cx="4827860" cy="127278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5938101-E537-4FA8-BDEF-FDBF3836C0AA}"/>
                  </a:ext>
                </a:extLst>
              </p:cNvPr>
              <p:cNvSpPr/>
              <p:nvPr/>
            </p:nvSpPr>
            <p:spPr>
              <a:xfrm>
                <a:off x="4709821" y="2820775"/>
                <a:ext cx="3856569" cy="574581"/>
              </a:xfrm>
              <a:prstGeom prst="rect">
                <a:avLst/>
              </a:prstGeom>
            </p:spPr>
            <p:txBody>
              <a:bodyPr wrap="none">
                <a:spAutoFit/>
              </a:bodyPr>
              <a:lstStyle/>
              <a:p>
                <a14:m>
                  <m:oMath xmlns:m="http://schemas.openxmlformats.org/officeDocument/2006/math">
                    <m:r>
                      <a:rPr lang="en-US" altLang="zh-CN" sz="2000" i="1">
                        <a:solidFill>
                          <a:srgbClr val="C00000"/>
                        </a:solidFill>
                        <a:latin typeface="Cambria Math" panose="02040503050406030204" pitchFamily="18" charset="0"/>
                      </a:rPr>
                      <m:t>−</m:t>
                    </m:r>
                    <m:f>
                      <m:fPr>
                        <m:ctrlPr>
                          <a:rPr lang="en-US" altLang="zh-CN" sz="2000" i="1">
                            <a:solidFill>
                              <a:srgbClr val="C00000"/>
                            </a:solidFill>
                            <a:latin typeface="Cambria Math" panose="02040503050406030204" pitchFamily="18" charset="0"/>
                          </a:rPr>
                        </m:ctrlPr>
                      </m:fPr>
                      <m:num>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i="1">
                            <a:solidFill>
                              <a:srgbClr val="C00000"/>
                            </a:solidFill>
                            <a:latin typeface="Cambria Math" panose="02040503050406030204" pitchFamily="18" charset="0"/>
                            <a:ea typeface="Cambria Math" panose="02040503050406030204" pitchFamily="18" charset="0"/>
                          </a:rPr>
                          <m:t>𝑡</m:t>
                        </m:r>
                      </m:num>
                      <m:den>
                        <m:r>
                          <a:rPr lang="zh-CN" altLang="en-US" sz="2000" i="1">
                            <a:solidFill>
                              <a:srgbClr val="C00000"/>
                            </a:solidFill>
                            <a:latin typeface="Cambria Math" panose="02040503050406030204" pitchFamily="18" charset="0"/>
                          </a:rPr>
                          <m:t>𝜌</m:t>
                        </m:r>
                      </m:den>
                    </m:f>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en-US" altLang="zh-CN" sz="2000" i="1">
                        <a:solidFill>
                          <a:srgbClr val="C00000"/>
                        </a:solidFill>
                        <a:latin typeface="Cambria Math" panose="02040503050406030204" pitchFamily="18" charset="0"/>
                      </a:rPr>
                      <m:t>𝑝</m:t>
                    </m:r>
                    <m:r>
                      <a:rPr lang="en-US" altLang="zh-CN"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acc>
                      <m:accPr>
                        <m:chr m:val="⃗"/>
                        <m:ctrlPr>
                          <a:rPr lang="zh-CN" altLang="en-US"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𝑢</m:t>
                        </m:r>
                      </m:e>
                    </m:acc>
                  </m:oMath>
                </a14:m>
                <a:r>
                  <a:rPr lang="zh-CN" altLang="en-US" sz="2000" dirty="0"/>
                  <a:t>（泊松方程）</a:t>
                </a:r>
              </a:p>
            </p:txBody>
          </p:sp>
        </mc:Choice>
        <mc:Fallback xmlns="">
          <p:sp>
            <p:nvSpPr>
              <p:cNvPr id="7" name="矩形 6">
                <a:extLst>
                  <a:ext uri="{FF2B5EF4-FFF2-40B4-BE49-F238E27FC236}">
                    <a16:creationId xmlns:a16="http://schemas.microsoft.com/office/drawing/2014/main" id="{25938101-E537-4FA8-BDEF-FDBF3836C0AA}"/>
                  </a:ext>
                </a:extLst>
              </p:cNvPr>
              <p:cNvSpPr>
                <a:spLocks noRot="1" noChangeAspect="1" noMove="1" noResize="1" noEditPoints="1" noAdjustHandles="1" noChangeArrowheads="1" noChangeShapeType="1" noTextEdit="1"/>
              </p:cNvSpPr>
              <p:nvPr/>
            </p:nvSpPr>
            <p:spPr>
              <a:xfrm>
                <a:off x="4709821" y="2820775"/>
                <a:ext cx="3856569" cy="574581"/>
              </a:xfrm>
              <a:prstGeom prst="rect">
                <a:avLst/>
              </a:prstGeom>
              <a:blipFill>
                <a:blip r:embed="rId4"/>
                <a:stretch>
                  <a:fillRect r="-1108" b="-10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87B82CD8-1CAE-4441-933F-74BFC8897A49}"/>
                  </a:ext>
                </a:extLst>
              </p:cNvPr>
              <p:cNvSpPr/>
              <p:nvPr/>
            </p:nvSpPr>
            <p:spPr>
              <a:xfrm>
                <a:off x="1200081" y="2021193"/>
                <a:ext cx="9692640" cy="73045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𝑡</m:t>
                          </m:r>
                        </m:num>
                        <m:den>
                          <m:r>
                            <a:rPr lang="zh-CN" altLang="en-US" sz="2000" i="1">
                              <a:latin typeface="Cambria Math" panose="02040503050406030204" pitchFamily="18" charset="0"/>
                              <a:ea typeface="Cambria Math" panose="02040503050406030204" pitchFamily="18" charset="0"/>
                            </a:rPr>
                            <m:t>𝜌</m:t>
                          </m:r>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r>
                            <a:rPr lang="en-US" altLang="zh-CN" sz="2000" i="1" smtClean="0">
                              <a:solidFill>
                                <a:schemeClr val="accent1"/>
                              </a:solidFill>
                              <a:latin typeface="Cambria Math" panose="02040503050406030204" pitchFamily="18" charset="0"/>
                              <a:ea typeface="Cambria Math" panose="02040503050406030204" pitchFamily="18" charset="0"/>
                            </a:rPr>
                            <m:t>4</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𝑗</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+1,</m:t>
                              </m:r>
                              <m:r>
                                <a:rPr lang="en-US" altLang="zh-CN" sz="2000" i="1">
                                  <a:solidFill>
                                    <a:schemeClr val="accent2"/>
                                  </a:solidFill>
                                  <a:latin typeface="Cambria Math" panose="02040503050406030204" pitchFamily="18" charset="0"/>
                                  <a:ea typeface="Cambria Math" panose="02040503050406030204" pitchFamily="18" charset="0"/>
                                </a:rPr>
                                <m:t>𝑗</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𝑗</m:t>
                              </m:r>
                              <m:r>
                                <a:rPr lang="en-US" altLang="zh-CN" sz="2000" i="1">
                                  <a:solidFill>
                                    <a:schemeClr val="accent2"/>
                                  </a:solidFill>
                                  <a:latin typeface="Cambria Math" panose="02040503050406030204" pitchFamily="18" charset="0"/>
                                  <a:ea typeface="Cambria Math" panose="02040503050406030204" pitchFamily="18" charset="0"/>
                                </a:rPr>
                                <m:t>+1</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−1,</m:t>
                              </m:r>
                              <m:r>
                                <a:rPr lang="en-US" altLang="zh-CN" sz="2000" i="1">
                                  <a:solidFill>
                                    <a:schemeClr val="accent2"/>
                                  </a:solidFill>
                                  <a:latin typeface="Cambria Math" panose="02040503050406030204" pitchFamily="18" charset="0"/>
                                  <a:ea typeface="Cambria Math" panose="02040503050406030204" pitchFamily="18" charset="0"/>
                                </a:rPr>
                                <m:t>𝑗</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𝑗</m:t>
                              </m:r>
                              <m:r>
                                <a:rPr lang="en-US" altLang="zh-CN" sz="2000" i="1">
                                  <a:solidFill>
                                    <a:schemeClr val="accent2"/>
                                  </a:solidFill>
                                  <a:latin typeface="Cambria Math" panose="02040503050406030204" pitchFamily="18" charset="0"/>
                                  <a:ea typeface="Cambria Math" panose="02040503050406030204" pitchFamily="18" charset="0"/>
                                </a:rPr>
                                <m:t>−1</m:t>
                              </m:r>
                            </m:sub>
                          </m:sSub>
                        </m:num>
                        <m:den>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e>
                            <m:sup>
                              <m:r>
                                <a:rPr lang="en-US" altLang="zh-CN" sz="2000" i="1">
                                  <a:latin typeface="Cambria Math" panose="02040503050406030204" pitchFamily="18" charset="0"/>
                                  <a:ea typeface="Cambria Math" panose="02040503050406030204" pitchFamily="18" charset="0"/>
                                </a:rPr>
                                <m:t>2</m:t>
                              </m:r>
                            </m:sup>
                          </m:sSup>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m:rPr>
                          <m:nor/>
                        </m:rPr>
                        <a:rPr lang="en-US" altLang="zh-CN" sz="2000" dirty="0"/>
                        <m:t>+</m:t>
                      </m:r>
                      <m:r>
                        <m:rPr>
                          <m:nor/>
                        </m:rPr>
                        <a:rPr lang="en-US" altLang="zh-CN" sz="2000" dirty="0">
                          <a:ea typeface="Cambria Math" panose="02040503050406030204" pitchFamily="18" charset="0"/>
                        </a:rPr>
                        <m:t> </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a:rPr lang="en-US" altLang="zh-CN" sz="2000" i="1">
                          <a:latin typeface="Cambria Math" panose="02040503050406030204" pitchFamily="18" charset="0"/>
                          <a:ea typeface="Cambria Math" panose="02040503050406030204" pitchFamily="18" charset="0"/>
                        </a:rPr>
                        <m:t>)</m:t>
                      </m:r>
                    </m:oMath>
                  </m:oMathPara>
                </a14:m>
                <a:endParaRPr lang="en-US" altLang="zh-CN" sz="2000" dirty="0"/>
              </a:p>
            </p:txBody>
          </p:sp>
        </mc:Choice>
        <mc:Fallback xmlns="">
          <p:sp>
            <p:nvSpPr>
              <p:cNvPr id="45" name="矩形 44">
                <a:extLst>
                  <a:ext uri="{FF2B5EF4-FFF2-40B4-BE49-F238E27FC236}">
                    <a16:creationId xmlns:a16="http://schemas.microsoft.com/office/drawing/2014/main" id="{87B82CD8-1CAE-4441-933F-74BFC8897A49}"/>
                  </a:ext>
                </a:extLst>
              </p:cNvPr>
              <p:cNvSpPr>
                <a:spLocks noRot="1" noChangeAspect="1" noMove="1" noResize="1" noEditPoints="1" noAdjustHandles="1" noChangeArrowheads="1" noChangeShapeType="1" noTextEdit="1"/>
              </p:cNvSpPr>
              <p:nvPr/>
            </p:nvSpPr>
            <p:spPr>
              <a:xfrm>
                <a:off x="1200081" y="2021193"/>
                <a:ext cx="9692640" cy="73045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61FBB1DB-B235-4020-9813-65CF97B153CB}"/>
                  </a:ext>
                </a:extLst>
              </p:cNvPr>
              <p:cNvSpPr/>
              <p:nvPr/>
            </p:nvSpPr>
            <p:spPr>
              <a:xfrm>
                <a:off x="5525777" y="3583107"/>
                <a:ext cx="107414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rPr>
                        <m:t>𝑨</m:t>
                      </m:r>
                      <m:r>
                        <a:rPr lang="en-US" altLang="zh-CN" sz="2000" b="1" i="1" smtClean="0">
                          <a:solidFill>
                            <a:schemeClr val="accent2"/>
                          </a:solidFill>
                          <a:latin typeface="Cambria Math" panose="02040503050406030204" pitchFamily="18" charset="0"/>
                        </a:rPr>
                        <m:t>𝒑</m:t>
                      </m:r>
                      <m:r>
                        <a:rPr lang="en-US" altLang="zh-CN" sz="2000" i="1">
                          <a:latin typeface="Cambria Math" panose="02040503050406030204" pitchFamily="18" charset="0"/>
                        </a:rPr>
                        <m:t>=</m:t>
                      </m:r>
                      <m:r>
                        <a:rPr lang="en-US" altLang="zh-CN" sz="2000" b="1" i="1">
                          <a:latin typeface="Cambria Math" panose="02040503050406030204" pitchFamily="18" charset="0"/>
                        </a:rPr>
                        <m:t>𝒃</m:t>
                      </m:r>
                    </m:oMath>
                  </m:oMathPara>
                </a14:m>
                <a:endParaRPr lang="en-US" altLang="zh-CN" sz="2000" b="1" dirty="0"/>
              </a:p>
            </p:txBody>
          </p:sp>
        </mc:Choice>
        <mc:Fallback xmlns="">
          <p:sp>
            <p:nvSpPr>
              <p:cNvPr id="55" name="矩形 54">
                <a:extLst>
                  <a:ext uri="{FF2B5EF4-FFF2-40B4-BE49-F238E27FC236}">
                    <a16:creationId xmlns:a16="http://schemas.microsoft.com/office/drawing/2014/main" id="{61FBB1DB-B235-4020-9813-65CF97B153CB}"/>
                  </a:ext>
                </a:extLst>
              </p:cNvPr>
              <p:cNvSpPr>
                <a:spLocks noRot="1" noChangeAspect="1" noMove="1" noResize="1" noEditPoints="1" noAdjustHandles="1" noChangeArrowheads="1" noChangeShapeType="1" noTextEdit="1"/>
              </p:cNvSpPr>
              <p:nvPr/>
            </p:nvSpPr>
            <p:spPr>
              <a:xfrm>
                <a:off x="5525777" y="3583107"/>
                <a:ext cx="1074140" cy="400110"/>
              </a:xfrm>
              <a:prstGeom prst="rect">
                <a:avLst/>
              </a:prstGeom>
              <a:blipFill>
                <a:blip r:embed="rId6"/>
                <a:stretch>
                  <a:fillRect b="-9231"/>
                </a:stretch>
              </a:blipFill>
            </p:spPr>
            <p:txBody>
              <a:bodyPr/>
              <a:lstStyle/>
              <a:p>
                <a:r>
                  <a:rPr lang="zh-CN" altLang="en-US">
                    <a:noFill/>
                  </a:rPr>
                  <a:t> </a:t>
                </a:r>
              </a:p>
            </p:txBody>
          </p:sp>
        </mc:Fallback>
      </mc:AlternateContent>
      <p:grpSp>
        <p:nvGrpSpPr>
          <p:cNvPr id="57" name="组合 56">
            <a:extLst>
              <a:ext uri="{FF2B5EF4-FFF2-40B4-BE49-F238E27FC236}">
                <a16:creationId xmlns:a16="http://schemas.microsoft.com/office/drawing/2014/main" id="{5D4F8EF0-7AD3-4B53-9BF2-B38CB05C975C}"/>
              </a:ext>
            </a:extLst>
          </p:cNvPr>
          <p:cNvGrpSpPr/>
          <p:nvPr/>
        </p:nvGrpSpPr>
        <p:grpSpPr>
          <a:xfrm>
            <a:off x="8230864" y="3353661"/>
            <a:ext cx="2747786" cy="2918597"/>
            <a:chOff x="8308519" y="3043372"/>
            <a:chExt cx="2747786" cy="2918597"/>
          </a:xfrm>
        </p:grpSpPr>
        <p:grpSp>
          <p:nvGrpSpPr>
            <p:cNvPr id="58" name="组合 57">
              <a:extLst>
                <a:ext uri="{FF2B5EF4-FFF2-40B4-BE49-F238E27FC236}">
                  <a16:creationId xmlns:a16="http://schemas.microsoft.com/office/drawing/2014/main" id="{3E144CF6-C1EA-41A3-8326-CFA16FB1673D}"/>
                </a:ext>
              </a:extLst>
            </p:cNvPr>
            <p:cNvGrpSpPr/>
            <p:nvPr/>
          </p:nvGrpSpPr>
          <p:grpSpPr>
            <a:xfrm>
              <a:off x="8308519" y="3043372"/>
              <a:ext cx="2747786" cy="2567424"/>
              <a:chOff x="1229539" y="2715712"/>
              <a:chExt cx="2747786" cy="2567424"/>
            </a:xfrm>
          </p:grpSpPr>
          <p:cxnSp>
            <p:nvCxnSpPr>
              <p:cNvPr id="60" name="直接连接符 59">
                <a:extLst>
                  <a:ext uri="{FF2B5EF4-FFF2-40B4-BE49-F238E27FC236}">
                    <a16:creationId xmlns:a16="http://schemas.microsoft.com/office/drawing/2014/main" id="{BF65153D-DF66-4A82-A9BC-F086DACF617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F49AF2F-351E-41B6-B643-D51AA075B52D}"/>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EAAB5FE5-4617-4E52-83FD-2DB2F84590F2}"/>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73DD7FCA-47F7-43BF-B150-82A5013CDBE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E4DD01A1-0EF0-4F6F-8453-D1C1215906C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7"/>
                    <a:stretch>
                      <a:fillRect/>
                    </a:stretch>
                  </a:blipFill>
                </p:spPr>
                <p:txBody>
                  <a:bodyPr/>
                  <a:lstStyle/>
                  <a:p>
                    <a:r>
                      <a:rPr lang="zh-CN" altLang="en-US">
                        <a:noFill/>
                      </a:rPr>
                      <a:t> </a:t>
                    </a:r>
                  </a:p>
                </p:txBody>
              </p:sp>
            </mc:Fallback>
          </mc:AlternateContent>
          <p:sp>
            <p:nvSpPr>
              <p:cNvPr id="65" name="椭圆 64">
                <a:extLst>
                  <a:ext uri="{FF2B5EF4-FFF2-40B4-BE49-F238E27FC236}">
                    <a16:creationId xmlns:a16="http://schemas.microsoft.com/office/drawing/2014/main" id="{35D93F27-E4B8-40D3-9508-4231F1B8D748}"/>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7E501643-8F6C-4EA5-882C-C7F8398A9FF5}"/>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CD33621C-36B8-49E6-8C41-B506D77B92F9}"/>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EB9A0D0C-E596-4D12-8FAE-137EDE8937D2}"/>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A616441-8549-45E3-9D12-74EFE548C11B}"/>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4BAC2B5C-F7BD-4329-9078-1BAA9BB066E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296B6EC4-09AE-451A-8584-3FCA3E11E22F}"/>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740A5473-0F25-440D-B4DB-6A9F01F52DCF}"/>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2B9AC142-EC9D-4B1D-A5CF-03473A0E41AA}"/>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3E7E9410-E95A-4259-8BA7-6634639E085A}"/>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C1130076-CDCC-4B4D-9259-87EE1BEC2BCE}"/>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BD103F7C-DF23-4A83-880E-79758A8DC119}"/>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8EAB4A28-7A42-4146-8CB5-ED9C4AD03B8E}"/>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A73B0524-BB5D-49E3-BC74-8B95EEAD37A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738BBF9D-F4A3-4AF2-B996-32FCC36C2294}"/>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E7186724-33E9-4398-B59A-1513705F359B}"/>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64F377CE-7A13-40DF-A41D-75E51A18C6EF}"/>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5"/>
                    <a:stretch>
                      <a:fillRect/>
                    </a:stretch>
                  </a:blipFill>
                </p:spPr>
                <p:txBody>
                  <a:bodyPr/>
                  <a:lstStyle/>
                  <a:p>
                    <a:r>
                      <a:rPr lang="zh-CN" altLang="en-US">
                        <a:noFill/>
                      </a:rPr>
                      <a:t> </a:t>
                    </a:r>
                  </a:p>
                </p:txBody>
              </p:sp>
            </mc:Fallback>
          </mc:AlternateContent>
          <p:cxnSp>
            <p:nvCxnSpPr>
              <p:cNvPr id="82" name="直接箭头连接符 81">
                <a:extLst>
                  <a:ext uri="{FF2B5EF4-FFF2-40B4-BE49-F238E27FC236}">
                    <a16:creationId xmlns:a16="http://schemas.microsoft.com/office/drawing/2014/main" id="{E2D59632-E51D-4B14-B781-465FEA150831}"/>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6B78F77B-0F8E-4605-AC81-9D76C7A85D2A}"/>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6CCB66E2-5C03-4083-8F5A-0E0B34F327A9}"/>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5CDB3637-48F2-4E9C-A682-599C84A08F6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7BD52483-41DF-4FBD-8F2A-ED99491FFE93}"/>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F6A2C949-BFD7-4368-93F4-C74ADCE92CEE}"/>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4899C03B-EFD4-44B7-9E96-4FDB5522E73F}"/>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AAE5CB2B-A4B5-419C-B16A-C23121A5AD02}"/>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9"/>
                    <a:stretch>
                      <a:fillRect/>
                    </a:stretch>
                  </a:blipFill>
                </p:spPr>
                <p:txBody>
                  <a:bodyPr/>
                  <a:lstStyle/>
                  <a:p>
                    <a:r>
                      <a:rPr lang="zh-CN" altLang="en-US">
                        <a:noFill/>
                      </a:rPr>
                      <a:t> </a:t>
                    </a:r>
                  </a:p>
                </p:txBody>
              </p:sp>
            </mc:Fallback>
          </mc:AlternateContent>
          <p:cxnSp>
            <p:nvCxnSpPr>
              <p:cNvPr id="90" name="直接连接符 89">
                <a:extLst>
                  <a:ext uri="{FF2B5EF4-FFF2-40B4-BE49-F238E27FC236}">
                    <a16:creationId xmlns:a16="http://schemas.microsoft.com/office/drawing/2014/main" id="{00513911-2458-49B3-8467-C419415D40FF}"/>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C7E4BC52-622E-4E3E-8552-05B98F4E084F}"/>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BA0B02F9-0267-436E-AEA4-3B4E14AD86C1}"/>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E44372CB-DDC2-4460-859F-E993A5563459}"/>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21"/>
                    <a:stretch>
                      <a:fillRect/>
                    </a:stretch>
                  </a:blipFill>
                </p:spPr>
                <p:txBody>
                  <a:bodyPr/>
                  <a:lstStyle/>
                  <a:p>
                    <a:r>
                      <a:rPr lang="zh-CN" altLang="en-US">
                        <a:noFill/>
                      </a:rPr>
                      <a:t> </a:t>
                    </a:r>
                  </a:p>
                </p:txBody>
              </p:sp>
            </mc:Fallback>
          </mc:AlternateContent>
        </p:grpSp>
        <p:sp>
          <p:nvSpPr>
            <p:cNvPr id="59" name="矩形 58">
              <a:extLst>
                <a:ext uri="{FF2B5EF4-FFF2-40B4-BE49-F238E27FC236}">
                  <a16:creationId xmlns:a16="http://schemas.microsoft.com/office/drawing/2014/main" id="{A9541172-BA8F-4D71-A7AF-8F8B6C2DA55F}"/>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5F3658B-C7D0-466C-85D4-9CA37C233146}"/>
                  </a:ext>
                </a:extLst>
              </p:cNvPr>
              <p:cNvSpPr/>
              <p:nvPr/>
            </p:nvSpPr>
            <p:spPr>
              <a:xfrm>
                <a:off x="4584847" y="5625783"/>
                <a:ext cx="2923108"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4800" i="1">
                          <a:solidFill>
                            <a:srgbClr val="C00000"/>
                          </a:solidFill>
                          <a:latin typeface="Cambria Math" panose="02040503050406030204" pitchFamily="18" charset="0"/>
                        </a:rPr>
                        <m:t>𝑂</m:t>
                      </m:r>
                      <m:r>
                        <a:rPr lang="en-US" altLang="zh-CN" sz="4800" i="1">
                          <a:solidFill>
                            <a:srgbClr val="C00000"/>
                          </a:solidFill>
                          <a:latin typeface="Cambria Math" panose="02040503050406030204" pitchFamily="18" charset="0"/>
                        </a:rPr>
                        <m:t>(</m:t>
                      </m:r>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𝑚</m:t>
                          </m:r>
                        </m:e>
                        <m:sup>
                          <m:r>
                            <a:rPr lang="en-US" altLang="zh-CN" sz="4800" i="1">
                              <a:solidFill>
                                <a:srgbClr val="C00000"/>
                              </a:solidFill>
                              <a:latin typeface="Cambria Math" panose="02040503050406030204" pitchFamily="18" charset="0"/>
                            </a:rPr>
                            <m:t>2</m:t>
                          </m:r>
                        </m:sup>
                      </m:sSup>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𝑛</m:t>
                          </m:r>
                        </m:e>
                        <m:sup>
                          <m:r>
                            <a:rPr lang="en-US" altLang="zh-CN" sz="4800" i="1">
                              <a:solidFill>
                                <a:srgbClr val="C00000"/>
                              </a:solidFill>
                              <a:latin typeface="Cambria Math" panose="02040503050406030204" pitchFamily="18" charset="0"/>
                            </a:rPr>
                            <m:t>2</m:t>
                          </m:r>
                        </m:sup>
                      </m:sSup>
                      <m:r>
                        <a:rPr lang="en-US" altLang="zh-CN" sz="4800" i="1">
                          <a:solidFill>
                            <a:srgbClr val="C00000"/>
                          </a:solidFill>
                          <a:latin typeface="Cambria Math" panose="02040503050406030204" pitchFamily="18" charset="0"/>
                        </a:rPr>
                        <m:t>)</m:t>
                      </m:r>
                      <m:r>
                        <m:rPr>
                          <m:nor/>
                        </m:rPr>
                        <a:rPr lang="zh-CN" altLang="en-US" sz="4800" dirty="0">
                          <a:solidFill>
                            <a:srgbClr val="C00000"/>
                          </a:solidFill>
                        </a:rPr>
                        <m:t> </m:t>
                      </m:r>
                    </m:oMath>
                  </m:oMathPara>
                </a14:m>
                <a:endParaRPr lang="zh-CN" altLang="en-US" sz="4800" dirty="0"/>
              </a:p>
            </p:txBody>
          </p:sp>
        </mc:Choice>
        <mc:Fallback xmlns="">
          <p:sp>
            <p:nvSpPr>
              <p:cNvPr id="6" name="矩形 5">
                <a:extLst>
                  <a:ext uri="{FF2B5EF4-FFF2-40B4-BE49-F238E27FC236}">
                    <a16:creationId xmlns:a16="http://schemas.microsoft.com/office/drawing/2014/main" id="{45F3658B-C7D0-466C-85D4-9CA37C233146}"/>
                  </a:ext>
                </a:extLst>
              </p:cNvPr>
              <p:cNvSpPr>
                <a:spLocks noRot="1" noChangeAspect="1" noMove="1" noResize="1" noEditPoints="1" noAdjustHandles="1" noChangeArrowheads="1" noChangeShapeType="1" noTextEdit="1"/>
              </p:cNvSpPr>
              <p:nvPr/>
            </p:nvSpPr>
            <p:spPr>
              <a:xfrm>
                <a:off x="4584847" y="5625783"/>
                <a:ext cx="2923108" cy="830997"/>
              </a:xfrm>
              <a:prstGeom prst="rect">
                <a:avLst/>
              </a:prstGeom>
              <a:blipFill>
                <a:blip r:embed="rId2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1568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5" grpId="0"/>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1042131" y="4910035"/>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2842BB4-B727-4196-A851-7651E14022C8}"/>
                  </a:ext>
                </a:extLst>
              </p:cNvPr>
              <p:cNvSpPr/>
              <p:nvPr/>
            </p:nvSpPr>
            <p:spPr>
              <a:xfrm>
                <a:off x="1042131" y="1825625"/>
                <a:ext cx="4480483" cy="214994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𝐷𝑞</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𝑞</m:t>
                    </m:r>
                    <m:r>
                      <a:rPr lang="en-US" altLang="zh-CN" i="1">
                        <a:latin typeface="Cambria Math" panose="02040503050406030204" pitchFamily="18" charset="0"/>
                        <a:ea typeface="Cambria Math" panose="02040503050406030204" pitchFamily="18" charset="0"/>
                      </a:rPr>
                      <m:t>=0</m:t>
                    </m:r>
                  </m:oMath>
                </a14:m>
                <a:r>
                  <a:rPr lang="en-US" altLang="zh-CN" dirty="0">
                    <a:solidFill>
                      <a:schemeClr val="accent6"/>
                    </a:solidFill>
                  </a:rPr>
                  <a:t>(</a:t>
                </a:r>
                <a:r>
                  <a:rPr lang="zh-CN" altLang="en-US" dirty="0">
                    <a:solidFill>
                      <a:schemeClr val="accent6"/>
                    </a:solidFill>
                  </a:rPr>
                  <a:t>对流</a:t>
                </a:r>
                <a:r>
                  <a:rPr lang="en-US" altLang="zh-CN" dirty="0">
                    <a:solidFill>
                      <a:schemeClr val="accent6"/>
                    </a:solidFill>
                  </a:rPr>
                  <a:t>)</a:t>
                </a:r>
                <a:endParaRPr lang="en-US" altLang="zh-CN"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r>
                  <a:rPr lang="en-US" altLang="zh-CN" dirty="0">
                    <a:solidFill>
                      <a:srgbClr val="7030A0"/>
                    </a:solidFill>
                  </a:rPr>
                  <a:t> (</a:t>
                </a:r>
                <a:r>
                  <a:rPr lang="zh-CN" altLang="en-US" dirty="0">
                    <a:solidFill>
                      <a:srgbClr val="7030A0"/>
                    </a:solidFill>
                  </a:rPr>
                  <a:t>体积力</a:t>
                </a:r>
                <a:r>
                  <a:rPr lang="en-US" altLang="zh-CN" dirty="0">
                    <a:solidFill>
                      <a:srgbClr val="7030A0"/>
                    </a:solidFill>
                  </a:rPr>
                  <a:t>)</a:t>
                </a:r>
                <a:endParaRPr lang="en-US" altLang="zh-CN" i="1" dirty="0">
                  <a:solidFill>
                    <a:srgbClr val="7030A0"/>
                  </a:solidFill>
                  <a:latin typeface="Cambria Math" panose="02040503050406030204" pitchFamily="18" charset="0"/>
                </a:endParaRPr>
              </a:p>
              <a:p>
                <a:pPr>
                  <a:lnSpc>
                    <a:spcPct val="120000"/>
                  </a:lnSpc>
                </a:pPr>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e>
                        </m:eqArr>
                      </m:e>
                    </m:d>
                  </m:oMath>
                </a14:m>
                <a:r>
                  <a:rPr lang="en-US" altLang="zh-CN" dirty="0">
                    <a:solidFill>
                      <a:schemeClr val="accent2"/>
                    </a:solidFill>
                  </a:rPr>
                  <a:t>(</a:t>
                </a:r>
                <a:r>
                  <a:rPr lang="zh-CN" altLang="en-US" dirty="0">
                    <a:solidFill>
                      <a:schemeClr val="accent2"/>
                    </a:solidFill>
                  </a:rPr>
                  <a:t>压力</a:t>
                </a:r>
                <a:r>
                  <a:rPr lang="en-US" altLang="zh-CN" dirty="0">
                    <a:solidFill>
                      <a:schemeClr val="accent2"/>
                    </a:solidFill>
                  </a:rPr>
                  <a:t>/</a:t>
                </a:r>
                <a:r>
                  <a:rPr lang="zh-CN" altLang="en-US" dirty="0">
                    <a:solidFill>
                      <a:schemeClr val="accent2"/>
                    </a:solidFill>
                  </a:rPr>
                  <a:t>不可压缩</a:t>
                </a:r>
                <a:r>
                  <a:rPr lang="en-US" altLang="zh-CN" dirty="0">
                    <a:solidFill>
                      <a:schemeClr val="accent2"/>
                    </a:solidFill>
                  </a:rPr>
                  <a:t>)</a:t>
                </a:r>
                <a:endParaRPr lang="en-US" altLang="zh-CN" i="1" dirty="0">
                  <a:solidFill>
                    <a:schemeClr val="accent2"/>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1825625"/>
                <a:ext cx="4480483" cy="2149948"/>
              </a:xfrm>
              <a:prstGeom prst="rect">
                <a:avLst/>
              </a:prstGeom>
              <a:blipFill>
                <a:blip r:embed="rId3"/>
                <a:stretch>
                  <a:fillRect/>
                </a:stretch>
              </a:blip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3975384" cy="2066720"/>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dirty="0">
                    <a:latin typeface="微软雅黑 Light" panose="020B0502040204020203" pitchFamily="34" charset="-122"/>
                    <a:ea typeface="微软雅黑 Light" panose="020B0502040204020203" pitchFamily="34" charset="-122"/>
                  </a:rPr>
                  <a:t>初始化</a:t>
                </a:r>
                <a:r>
                  <a:rPr lang="zh-CN" altLang="en-US" b="1" dirty="0">
                    <a:solidFill>
                      <a:srgbClr val="C00000"/>
                    </a:solidFill>
                    <a:latin typeface="微软雅黑 Light" panose="020B0502040204020203" pitchFamily="34" charset="-122"/>
                    <a:ea typeface="微软雅黑 Light" panose="020B0502040204020203" pitchFamily="34" charset="-122"/>
                  </a:rPr>
                  <a:t>无散度</a:t>
                </a:r>
                <a:r>
                  <a:rPr lang="zh-CN" altLang="en-US"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i="1">
                            <a:latin typeface="Cambria Math" panose="02040503050406030204" pitchFamily="18" charset="0"/>
                            <a:ea typeface="微软雅黑 Light" panose="020B0502040204020203" pitchFamily="34" charset="-122"/>
                          </a:rPr>
                        </m:ctrlPr>
                      </m:sSubPr>
                      <m:e>
                        <m:acc>
                          <m:accPr>
                            <m:chr m:val="⃗"/>
                            <m:ctrlPr>
                              <a:rPr lang="en-US" altLang="zh-CN" i="1">
                                <a:latin typeface="Cambria Math" panose="02040503050406030204" pitchFamily="18" charset="0"/>
                                <a:ea typeface="微软雅黑 Light" panose="020B0502040204020203" pitchFamily="34" charset="-122"/>
                              </a:rPr>
                            </m:ctrlPr>
                          </m:accPr>
                          <m:e>
                            <m:r>
                              <a:rPr lang="en-US" altLang="zh-CN">
                                <a:latin typeface="Cambria Math" panose="02040503050406030204" pitchFamily="18" charset="0"/>
                                <a:ea typeface="微软雅黑 Light" panose="020B0502040204020203" pitchFamily="34" charset="-122"/>
                              </a:rPr>
                              <m:t>𝑢</m:t>
                            </m:r>
                          </m:e>
                        </m:acc>
                      </m:e>
                      <m:sub>
                        <m:r>
                          <a:rPr lang="en-US" altLang="zh-CN">
                            <a:latin typeface="Cambria Math" panose="02040503050406030204" pitchFamily="18" charset="0"/>
                            <a:ea typeface="微软雅黑 Light" panose="020B0502040204020203" pitchFamily="34" charset="-122"/>
                          </a:rPr>
                          <m:t>𝑛</m:t>
                        </m:r>
                      </m:sub>
                    </m:sSub>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a:latin typeface="Cambria Math" panose="02040503050406030204" pitchFamily="18" charset="0"/>
                        <a:ea typeface="微软雅黑 Light" panose="020B0502040204020203" pitchFamily="34" charset="-122"/>
                      </a:rPr>
                      <m:t>𝑛</m:t>
                    </m:r>
                    <m:r>
                      <a:rPr lang="en-US" altLang="zh-CN">
                        <a:latin typeface="Cambria Math" panose="02040503050406030204" pitchFamily="18" charset="0"/>
                        <a:ea typeface="微软雅黑 Light" panose="020B0502040204020203" pitchFamily="34" charset="-122"/>
                      </a:rPr>
                      <m:t>=0,1,2,…</m:t>
                    </m:r>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sz="1400" dirty="0"/>
                  <a:t>     </a:t>
                </a:r>
                <a:r>
                  <a:rPr lang="zh-CN" altLang="en-US" sz="16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1600">
                        <a:latin typeface="Cambria Math" panose="02040503050406030204" pitchFamily="18" charset="0"/>
                        <a:ea typeface="微软雅黑 Light" panose="020B0502040204020203" pitchFamily="34" charset="-122"/>
                      </a:rPr>
                      <m:t>∆</m:t>
                    </m:r>
                    <m:r>
                      <a:rPr lang="en-US" altLang="zh-CN" sz="1600">
                        <a:latin typeface="Cambria Math" panose="02040503050406030204" pitchFamily="18" charset="0"/>
                        <a:ea typeface="微软雅黑 Light" panose="020B0502040204020203" pitchFamily="34" charset="-122"/>
                      </a:rPr>
                      <m:t>𝑡</m:t>
                    </m:r>
                    <m:r>
                      <a:rPr lang="en-US" altLang="zh-CN" sz="1600">
                        <a:latin typeface="Cambria Math" panose="02040503050406030204" pitchFamily="18" charset="0"/>
                        <a:ea typeface="微软雅黑 Light" panose="020B0502040204020203" pitchFamily="34" charset="-122"/>
                      </a:rPr>
                      <m:t>=</m:t>
                    </m:r>
                    <m:sSub>
                      <m:sSubPr>
                        <m:ctrlPr>
                          <a:rPr lang="en-US" altLang="zh-CN" sz="1600" i="1">
                            <a:latin typeface="Cambria Math" panose="02040503050406030204" pitchFamily="18" charset="0"/>
                            <a:ea typeface="微软雅黑 Light" panose="020B0502040204020203" pitchFamily="34" charset="-122"/>
                          </a:rPr>
                        </m:ctrlPr>
                      </m:sSubPr>
                      <m:e>
                        <m:r>
                          <a:rPr lang="en-US" altLang="zh-CN" sz="1600">
                            <a:latin typeface="Cambria Math" panose="02040503050406030204" pitchFamily="18" charset="0"/>
                            <a:ea typeface="微软雅黑 Light" panose="020B0502040204020203" pitchFamily="34" charset="-122"/>
                          </a:rPr>
                          <m:t>𝑡</m:t>
                        </m:r>
                      </m:e>
                      <m:sub>
                        <m:r>
                          <a:rPr lang="en-US" altLang="zh-CN" sz="1600">
                            <a:latin typeface="Cambria Math" panose="02040503050406030204" pitchFamily="18" charset="0"/>
                            <a:ea typeface="微软雅黑 Light" panose="020B0502040204020203" pitchFamily="34" charset="-122"/>
                          </a:rPr>
                          <m:t>𝑛</m:t>
                        </m:r>
                        <m:r>
                          <a:rPr lang="en-US" altLang="zh-CN" sz="1600">
                            <a:latin typeface="Cambria Math" panose="02040503050406030204" pitchFamily="18" charset="0"/>
                            <a:ea typeface="微软雅黑 Light" panose="020B0502040204020203" pitchFamily="34" charset="-122"/>
                          </a:rPr>
                          <m:t>+1</m:t>
                        </m:r>
                      </m:sub>
                    </m:sSub>
                    <m:r>
                      <a:rPr lang="en-US" altLang="zh-CN" sz="1600">
                        <a:latin typeface="Cambria Math" panose="02040503050406030204" pitchFamily="18" charset="0"/>
                        <a:ea typeface="微软雅黑 Light" panose="020B0502040204020203" pitchFamily="34" charset="-122"/>
                      </a:rPr>
                      <m:t>−</m:t>
                    </m:r>
                  </m:oMath>
                </a14:m>
                <a:r>
                  <a:rPr lang="en-US" altLang="zh-CN" sz="16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i="1">
                            <a:latin typeface="Cambria Math" panose="02040503050406030204" pitchFamily="18" charset="0"/>
                            <a:ea typeface="微软雅黑 Light" panose="020B0502040204020203" pitchFamily="34" charset="-122"/>
                          </a:rPr>
                        </m:ctrlPr>
                      </m:sSubPr>
                      <m:e>
                        <m:r>
                          <a:rPr lang="en-US" altLang="zh-CN" sz="1600">
                            <a:latin typeface="Cambria Math" panose="02040503050406030204" pitchFamily="18" charset="0"/>
                            <a:ea typeface="微软雅黑 Light" panose="020B0502040204020203" pitchFamily="34" charset="-122"/>
                          </a:rPr>
                          <m:t>𝑡</m:t>
                        </m:r>
                      </m:e>
                      <m:sub>
                        <m:r>
                          <a:rPr lang="en-US" altLang="zh-CN" sz="1600">
                            <a:latin typeface="Cambria Math" panose="02040503050406030204" pitchFamily="18" charset="0"/>
                            <a:ea typeface="微软雅黑 Light" panose="020B0502040204020203" pitchFamily="34" charset="-122"/>
                          </a:rPr>
                          <m:t>𝑛</m:t>
                        </m:r>
                      </m:sub>
                    </m:sSub>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1600" i="1" smtClean="0">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𝑢</m:t>
                            </m:r>
                          </m:e>
                        </m:acc>
                      </m:e>
                      <m:sub>
                        <m:r>
                          <a:rPr lang="en-US" altLang="zh-CN" sz="1600">
                            <a:solidFill>
                              <a:schemeClr val="accent6"/>
                            </a:solidFill>
                            <a:latin typeface="Cambria Math" panose="02040503050406030204" pitchFamily="18" charset="0"/>
                            <a:ea typeface="微软雅黑 Light" panose="020B0502040204020203" pitchFamily="34" charset="-122"/>
                          </a:rPr>
                          <m:t>𝐴</m:t>
                        </m:r>
                      </m:sub>
                    </m:sSub>
                    <m:r>
                      <a:rPr lang="en-US" altLang="zh-CN" sz="1600">
                        <a:solidFill>
                          <a:schemeClr val="accent6"/>
                        </a:solidFill>
                        <a:latin typeface="Cambria Math" panose="02040503050406030204" pitchFamily="18" charset="0"/>
                        <a:ea typeface="微软雅黑 Light" panose="020B0502040204020203" pitchFamily="34" charset="-122"/>
                      </a:rPr>
                      <m:t>=</m:t>
                    </m:r>
                    <m:r>
                      <a:rPr lang="en-US" altLang="zh-CN" sz="1600">
                        <a:solidFill>
                          <a:schemeClr val="accent6"/>
                        </a:solidFill>
                        <a:latin typeface="Cambria Math" panose="02040503050406030204" pitchFamily="18" charset="0"/>
                        <a:ea typeface="微软雅黑 Light" panose="020B0502040204020203" pitchFamily="34" charset="-122"/>
                      </a:rPr>
                      <m:t>𝑎𝑑𝑣𝑒𝑐𝑡</m:t>
                    </m:r>
                    <m:r>
                      <a:rPr lang="en-US" altLang="zh-CN" sz="1600">
                        <a:solidFill>
                          <a:schemeClr val="accent6"/>
                        </a:solidFill>
                        <a:latin typeface="Cambria Math" panose="02040503050406030204" pitchFamily="18" charset="0"/>
                        <a:ea typeface="微软雅黑 Light" panose="020B0502040204020203" pitchFamily="34" charset="-122"/>
                      </a:rPr>
                      <m:t>(</m:t>
                    </m:r>
                    <m:sSub>
                      <m:sSubPr>
                        <m:ctrlPr>
                          <a:rPr lang="en-US" altLang="zh-CN" sz="1600" i="1">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𝑢</m:t>
                            </m:r>
                          </m:e>
                        </m:acc>
                      </m:e>
                      <m:sub>
                        <m:r>
                          <a:rPr lang="en-US" altLang="zh-CN" sz="1600">
                            <a:solidFill>
                              <a:schemeClr val="accent6"/>
                            </a:solidFill>
                            <a:latin typeface="Cambria Math" panose="02040503050406030204" pitchFamily="18" charset="0"/>
                            <a:ea typeface="微软雅黑 Light" panose="020B0502040204020203" pitchFamily="34" charset="-122"/>
                          </a:rPr>
                          <m:t>𝑛</m:t>
                        </m:r>
                      </m:sub>
                    </m:sSub>
                    <m:r>
                      <a:rPr lang="en-US" altLang="zh-CN" sz="1600">
                        <a:solidFill>
                          <a:schemeClr val="accent6"/>
                        </a:solidFill>
                        <a:latin typeface="Cambria Math" panose="02040503050406030204" pitchFamily="18" charset="0"/>
                        <a:ea typeface="微软雅黑 Light" panose="020B0502040204020203" pitchFamily="34" charset="-122"/>
                      </a:rPr>
                      <m:t>,</m:t>
                    </m:r>
                    <m:r>
                      <a:rPr lang="zh-CN" altLang="en-US" sz="1600">
                        <a:solidFill>
                          <a:schemeClr val="accent6"/>
                        </a:solidFill>
                        <a:latin typeface="Cambria Math" panose="02040503050406030204" pitchFamily="18" charset="0"/>
                        <a:ea typeface="微软雅黑 Light" panose="020B0502040204020203" pitchFamily="34" charset="-122"/>
                      </a:rPr>
                      <m:t>∆</m:t>
                    </m:r>
                    <m:r>
                      <a:rPr lang="en-US" altLang="zh-CN" sz="1600">
                        <a:solidFill>
                          <a:schemeClr val="accent6"/>
                        </a:solidFill>
                        <a:latin typeface="Cambria Math" panose="02040503050406030204" pitchFamily="18" charset="0"/>
                        <a:ea typeface="微软雅黑 Light" panose="020B0502040204020203" pitchFamily="34" charset="-122"/>
                      </a:rPr>
                      <m:t>𝑡</m:t>
                    </m:r>
                    <m:r>
                      <a:rPr lang="en-US" altLang="zh-CN" sz="1600">
                        <a:solidFill>
                          <a:schemeClr val="accent6"/>
                        </a:solidFill>
                        <a:latin typeface="Cambria Math" panose="02040503050406030204" pitchFamily="18" charset="0"/>
                        <a:ea typeface="微软雅黑 Light" panose="020B0502040204020203" pitchFamily="34" charset="-122"/>
                      </a:rPr>
                      <m:t>,</m:t>
                    </m:r>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𝑞</m:t>
                        </m:r>
                      </m:e>
                    </m:acc>
                    <m:r>
                      <a:rPr lang="en-US" altLang="zh-CN" sz="1600">
                        <a:solidFill>
                          <a:schemeClr val="accent6"/>
                        </a:solidFill>
                        <a:latin typeface="Cambria Math" panose="02040503050406030204" pitchFamily="18" charset="0"/>
                        <a:ea typeface="微软雅黑 Light" panose="020B0502040204020203" pitchFamily="34" charset="-122"/>
                      </a:rPr>
                      <m:t>)</m:t>
                    </m:r>
                  </m:oMath>
                </a14:m>
                <a:endParaRPr lang="en-US" altLang="zh-CN" sz="16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1600" i="1" smtClean="0">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𝑢</m:t>
                            </m:r>
                          </m:e>
                        </m:acc>
                      </m:e>
                      <m:sub>
                        <m:r>
                          <a:rPr lang="en-US" altLang="zh-CN" sz="1600">
                            <a:solidFill>
                              <a:srgbClr val="7030A0"/>
                            </a:solidFill>
                            <a:latin typeface="Cambria Math" panose="02040503050406030204" pitchFamily="18" charset="0"/>
                            <a:ea typeface="微软雅黑 Light" panose="020B0502040204020203" pitchFamily="34" charset="-122"/>
                          </a:rPr>
                          <m:t>𝐵</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i="1">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𝑢</m:t>
                            </m:r>
                          </m:e>
                        </m:acc>
                      </m:e>
                      <m:sub>
                        <m:r>
                          <a:rPr lang="en-US" altLang="zh-CN" sz="1600">
                            <a:solidFill>
                              <a:srgbClr val="7030A0"/>
                            </a:solidFill>
                            <a:latin typeface="Cambria Math" panose="02040503050406030204" pitchFamily="18" charset="0"/>
                            <a:ea typeface="微软雅黑 Light" panose="020B0502040204020203" pitchFamily="34" charset="-122"/>
                          </a:rPr>
                          <m:t>𝐴</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a:t>
                </a:r>
                <a:r>
                  <a:rPr lang="zh-CN" altLang="en-US"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1600">
                        <a:solidFill>
                          <a:srgbClr val="7030A0"/>
                        </a:solidFill>
                        <a:latin typeface="Cambria Math" panose="02040503050406030204" pitchFamily="18" charset="0"/>
                        <a:ea typeface="微软雅黑 Light" panose="020B0502040204020203" pitchFamily="34" charset="-122"/>
                      </a:rPr>
                      <m:t>∆</m:t>
                    </m:r>
                    <m:r>
                      <a:rPr lang="en-US" altLang="zh-CN" sz="1600">
                        <a:solidFill>
                          <a:srgbClr val="7030A0"/>
                        </a:solidFill>
                        <a:latin typeface="Cambria Math" panose="02040503050406030204" pitchFamily="18" charset="0"/>
                        <a:ea typeface="微软雅黑 Light" panose="020B0502040204020203" pitchFamily="34" charset="-122"/>
                      </a:rPr>
                      <m:t>𝑡</m:t>
                    </m:r>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𝑔</m:t>
                        </m:r>
                      </m:e>
                    </m:acc>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1600" i="1" smtClean="0">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2"/>
                                </a:solidFill>
                                <a:latin typeface="Cambria Math" panose="02040503050406030204" pitchFamily="18" charset="0"/>
                                <a:ea typeface="微软雅黑 Light" panose="020B0502040204020203" pitchFamily="34" charset="-122"/>
                              </a:rPr>
                            </m:ctrlPr>
                          </m:accPr>
                          <m:e>
                            <m:r>
                              <a:rPr lang="en-US" altLang="zh-CN" sz="1600">
                                <a:solidFill>
                                  <a:schemeClr val="accent2"/>
                                </a:solidFill>
                                <a:latin typeface="Cambria Math" panose="02040503050406030204" pitchFamily="18" charset="0"/>
                                <a:ea typeface="微软雅黑 Light" panose="020B0502040204020203" pitchFamily="34" charset="-122"/>
                              </a:rPr>
                              <m:t>𝑢</m:t>
                            </m:r>
                          </m:e>
                        </m:acc>
                      </m:e>
                      <m:sub>
                        <m:r>
                          <a:rPr lang="en-US" altLang="zh-CN" sz="1600">
                            <a:solidFill>
                              <a:schemeClr val="accent2"/>
                            </a:solidFill>
                            <a:latin typeface="Cambria Math" panose="02040503050406030204" pitchFamily="18" charset="0"/>
                            <a:ea typeface="微软雅黑 Light" panose="020B0502040204020203" pitchFamily="34" charset="-122"/>
                          </a:rPr>
                          <m:t>𝑛</m:t>
                        </m:r>
                        <m:r>
                          <a:rPr lang="en-US" altLang="zh-CN" sz="1600">
                            <a:solidFill>
                              <a:schemeClr val="accent2"/>
                            </a:solidFill>
                            <a:latin typeface="Cambria Math" panose="02040503050406030204" pitchFamily="18" charset="0"/>
                            <a:ea typeface="微软雅黑 Light" panose="020B0502040204020203" pitchFamily="34" charset="-122"/>
                          </a:rPr>
                          <m:t>+1</m:t>
                        </m:r>
                      </m:sub>
                    </m:sSub>
                    <m:r>
                      <a:rPr lang="en-US" altLang="zh-CN" sz="1600">
                        <a:solidFill>
                          <a:schemeClr val="accent2"/>
                        </a:solidFill>
                        <a:latin typeface="Cambria Math" panose="02040503050406030204" pitchFamily="18" charset="0"/>
                        <a:ea typeface="微软雅黑 Light" panose="020B0502040204020203" pitchFamily="34" charset="-122"/>
                      </a:rPr>
                      <m:t>=</m:t>
                    </m:r>
                    <m:r>
                      <a:rPr lang="en-US" altLang="zh-CN" sz="1600">
                        <a:solidFill>
                          <a:schemeClr val="accent2"/>
                        </a:solidFill>
                        <a:latin typeface="Cambria Math" panose="02040503050406030204" pitchFamily="18" charset="0"/>
                        <a:ea typeface="微软雅黑 Light" panose="020B0502040204020203" pitchFamily="34" charset="-122"/>
                      </a:rPr>
                      <m:t>𝑝𝑟𝑜𝑗𝑒𝑐𝑡</m:t>
                    </m:r>
                    <m:r>
                      <a:rPr lang="en-US" altLang="zh-CN" sz="1600">
                        <a:solidFill>
                          <a:schemeClr val="accent2"/>
                        </a:solidFill>
                        <a:latin typeface="Cambria Math" panose="02040503050406030204" pitchFamily="18" charset="0"/>
                        <a:ea typeface="微软雅黑 Light" panose="020B0502040204020203" pitchFamily="34" charset="-122"/>
                      </a:rPr>
                      <m:t>(∆</m:t>
                    </m:r>
                    <m:r>
                      <a:rPr lang="en-US" altLang="zh-CN" sz="1600">
                        <a:solidFill>
                          <a:schemeClr val="accent2"/>
                        </a:solidFill>
                        <a:latin typeface="Cambria Math" panose="02040503050406030204" pitchFamily="18" charset="0"/>
                        <a:ea typeface="微软雅黑 Light" panose="020B0502040204020203" pitchFamily="34" charset="-122"/>
                      </a:rPr>
                      <m:t>𝑡</m:t>
                    </m:r>
                    <m:r>
                      <a:rPr lang="en-US" altLang="zh-CN" sz="1600">
                        <a:solidFill>
                          <a:schemeClr val="accent2"/>
                        </a:solidFill>
                        <a:latin typeface="Cambria Math" panose="02040503050406030204" pitchFamily="18" charset="0"/>
                        <a:ea typeface="微软雅黑 Light" panose="020B0502040204020203" pitchFamily="34" charset="-122"/>
                      </a:rPr>
                      <m:t>,</m:t>
                    </m:r>
                    <m:sSub>
                      <m:sSubPr>
                        <m:ctrlPr>
                          <a:rPr lang="en-US" altLang="zh-CN" sz="1600" i="1">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2"/>
                                </a:solidFill>
                                <a:latin typeface="Cambria Math" panose="02040503050406030204" pitchFamily="18" charset="0"/>
                                <a:ea typeface="微软雅黑 Light" panose="020B0502040204020203" pitchFamily="34" charset="-122"/>
                              </a:rPr>
                            </m:ctrlPr>
                          </m:accPr>
                          <m:e>
                            <m:r>
                              <a:rPr lang="en-US" altLang="zh-CN" sz="1600">
                                <a:solidFill>
                                  <a:schemeClr val="accent2"/>
                                </a:solidFill>
                                <a:latin typeface="Cambria Math" panose="02040503050406030204" pitchFamily="18" charset="0"/>
                                <a:ea typeface="微软雅黑 Light" panose="020B0502040204020203" pitchFamily="34" charset="-122"/>
                              </a:rPr>
                              <m:t>𝑢</m:t>
                            </m:r>
                          </m:e>
                        </m:acc>
                      </m:e>
                      <m:sub>
                        <m:r>
                          <a:rPr lang="en-US" altLang="zh-CN" sz="1600">
                            <a:solidFill>
                              <a:schemeClr val="accent2"/>
                            </a:solidFill>
                            <a:latin typeface="Cambria Math" panose="02040503050406030204" pitchFamily="18" charset="0"/>
                            <a:ea typeface="微软雅黑 Light" panose="020B0502040204020203" pitchFamily="34" charset="-122"/>
                          </a:rPr>
                          <m:t>𝐵</m:t>
                        </m:r>
                      </m:sub>
                    </m:sSub>
                    <m:r>
                      <a:rPr lang="en-US" altLang="zh-CN" sz="1600">
                        <a:solidFill>
                          <a:schemeClr val="accent2"/>
                        </a:solidFill>
                        <a:latin typeface="Cambria Math" panose="02040503050406030204" pitchFamily="18" charset="0"/>
                        <a:ea typeface="微软雅黑 Light" panose="020B0502040204020203" pitchFamily="34" charset="-122"/>
                      </a:rPr>
                      <m:t>)</m:t>
                    </m:r>
                  </m:oMath>
                </a14:m>
                <a:endParaRPr lang="en-US" altLang="zh-CN" sz="1400" dirty="0"/>
              </a:p>
            </p:txBody>
          </p:sp>
        </mc:Choice>
        <mc:Fallback xmlns="">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3975384" cy="2066720"/>
              </a:xfrm>
              <a:prstGeom prst="rect">
                <a:avLst/>
              </a:prstGeom>
              <a:blipFill>
                <a:blip r:embed="rId4"/>
                <a:stretch>
                  <a:fillRect l="-1223" b="-2053"/>
                </a:stretch>
              </a:blipFill>
            </p:spPr>
            <p:txBody>
              <a:bodyPr/>
              <a:lstStyle/>
              <a:p>
                <a:r>
                  <a:rPr lang="zh-CN" altLang="en-US">
                    <a:noFill/>
                  </a:rPr>
                  <a:t> </a:t>
                </a:r>
              </a:p>
            </p:txBody>
          </p:sp>
        </mc:Fallback>
      </mc:AlternateContent>
      <p:pic>
        <p:nvPicPr>
          <p:cNvPr id="20" name="图片 19" descr="图片包含 游戏机, 运动&#10;&#10;描述已自动生成">
            <a:extLst>
              <a:ext uri="{FF2B5EF4-FFF2-40B4-BE49-F238E27FC236}">
                <a16:creationId xmlns:a16="http://schemas.microsoft.com/office/drawing/2014/main" id="{6EE2C0A3-E742-46C2-B64E-C35EA84630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0984" y="3970071"/>
            <a:ext cx="2592952" cy="2887929"/>
          </a:xfrm>
          <a:prstGeom prst="rect">
            <a:avLst/>
          </a:prstGeom>
        </p:spPr>
      </p:pic>
    </p:spTree>
    <p:extLst>
      <p:ext uri="{BB962C8B-B14F-4D97-AF65-F5344CB8AC3E}">
        <p14:creationId xmlns:p14="http://schemas.microsoft.com/office/powerpoint/2010/main" val="10039942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dirty="0">
                <a:solidFill>
                  <a:schemeClr val="accent3"/>
                </a:solidFill>
              </a:rPr>
              <a:t>NS</a:t>
            </a:r>
            <a:r>
              <a:rPr kumimoji="1" lang="zh-CN" altLang="en-US" dirty="0">
                <a:solidFill>
                  <a:schemeClr val="accent3"/>
                </a:solidFill>
              </a:rPr>
              <a:t>方程的推导</a:t>
            </a:r>
            <a:endParaRPr kumimoji="1" lang="en-US" altLang="zh-CN" dirty="0">
              <a:solidFill>
                <a:schemeClr val="accent3"/>
              </a:solidFill>
            </a:endParaRPr>
          </a:p>
          <a:p>
            <a:pPr lvl="1"/>
            <a:r>
              <a:rPr kumimoji="1" lang="en-US" altLang="zh-CN" b="1" dirty="0">
                <a:solidFill>
                  <a:schemeClr val="accent1"/>
                </a:solidFill>
              </a:rPr>
              <a:t>NS</a:t>
            </a:r>
            <a:r>
              <a:rPr kumimoji="1" lang="zh-CN" altLang="en-US" b="1" dirty="0">
                <a:solidFill>
                  <a:schemeClr val="accent1"/>
                </a:solidFill>
              </a:rPr>
              <a:t>方程求解</a:t>
            </a:r>
            <a:endParaRPr kumimoji="1" lang="en-US" altLang="zh-CN" b="1" dirty="0">
              <a:solidFill>
                <a:schemeClr val="accent1"/>
              </a:solidFill>
            </a:endParaRPr>
          </a:p>
          <a:p>
            <a:pPr lvl="2"/>
            <a:r>
              <a:rPr kumimoji="1" lang="zh-CN" altLang="en-US" dirty="0">
                <a:solidFill>
                  <a:schemeClr val="accent3"/>
                </a:solidFill>
              </a:rPr>
              <a:t>基于欧拉视角求解</a:t>
            </a:r>
            <a:r>
              <a:rPr kumimoji="1" lang="en-US" altLang="zh-CN" dirty="0">
                <a:solidFill>
                  <a:schemeClr val="accent3"/>
                </a:solidFill>
              </a:rPr>
              <a:t>NS</a:t>
            </a:r>
            <a:r>
              <a:rPr kumimoji="1" lang="zh-CN" altLang="en-US" dirty="0">
                <a:solidFill>
                  <a:schemeClr val="accent3"/>
                </a:solidFill>
              </a:rPr>
              <a:t>方程</a:t>
            </a:r>
            <a:endParaRPr kumimoji="1" lang="en-US" altLang="zh-CN" dirty="0">
              <a:solidFill>
                <a:schemeClr val="accent3"/>
              </a:solidFill>
            </a:endParaRPr>
          </a:p>
          <a:p>
            <a:pPr lvl="2"/>
            <a:r>
              <a:rPr kumimoji="1" lang="zh-CN" altLang="en-US" b="1" dirty="0">
                <a:solidFill>
                  <a:schemeClr val="accent1"/>
                </a:solidFill>
              </a:rPr>
              <a:t>基于拉格朗日视角求解</a:t>
            </a:r>
            <a:r>
              <a:rPr kumimoji="1" lang="en-US" altLang="zh-CN" b="1" dirty="0">
                <a:solidFill>
                  <a:schemeClr val="accent1"/>
                </a:solidFill>
              </a:rPr>
              <a:t>NS</a:t>
            </a:r>
            <a:r>
              <a:rPr kumimoji="1" lang="zh-CN" altLang="en-US" b="1" dirty="0">
                <a:solidFill>
                  <a:schemeClr val="accent1"/>
                </a:solidFill>
              </a:rPr>
              <a:t>方程</a:t>
            </a:r>
            <a:endParaRPr kumimoji="1" lang="en-US" altLang="zh-CN" b="1" dirty="0">
              <a:solidFill>
                <a:schemeClr val="accent1"/>
              </a:solidFill>
            </a:endParaRPr>
          </a:p>
          <a:p>
            <a:pPr lvl="2"/>
            <a:r>
              <a:rPr kumimoji="1" lang="zh-CN" altLang="en-US" dirty="0"/>
              <a:t>欧拉网格和拉格朗日粒子法的比较</a:t>
            </a:r>
            <a:endParaRPr kumimoji="1" lang="en-US" altLang="zh-CN" b="1"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2992617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51899-481B-40A0-AE94-37859079599F}"/>
              </a:ext>
            </a:extLst>
          </p:cNvPr>
          <p:cNvSpPr>
            <a:spLocks noGrp="1"/>
          </p:cNvSpPr>
          <p:nvPr>
            <p:ph type="title"/>
          </p:nvPr>
        </p:nvSpPr>
        <p:spPr/>
        <p:txBody>
          <a:bodyPr>
            <a:normAutofit/>
          </a:bodyPr>
          <a:lstStyle/>
          <a:p>
            <a:r>
              <a:rPr lang="zh-CN" altLang="en-US" dirty="0"/>
              <a:t>一种近似求解</a:t>
            </a:r>
            <a:r>
              <a:rPr lang="en-US" altLang="zh-CN" dirty="0"/>
              <a:t>NS</a:t>
            </a:r>
            <a:r>
              <a:rPr lang="zh-CN" altLang="en-US" dirty="0"/>
              <a:t>方程的方法 </a:t>
            </a:r>
            <a:r>
              <a:rPr lang="en-US" altLang="zh-CN" dirty="0"/>
              <a:t>—— 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4413AE9-FD71-4B23-8CD0-5B19AEBFF950}"/>
                  </a:ext>
                </a:extLst>
              </p:cNvPr>
              <p:cNvSpPr>
                <a:spLocks noGrp="1"/>
              </p:cNvSpPr>
              <p:nvPr>
                <p:ph idx="1"/>
              </p:nvPr>
            </p:nvSpPr>
            <p:spPr/>
            <p:txBody>
              <a:bodyPr>
                <a:normAutofit/>
              </a:bodyPr>
              <a:lstStyle/>
              <a:p>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r>
                  <a:rPr lang="zh-CN" altLang="en-US" dirty="0"/>
                  <a:t>核密度估计</a:t>
                </a:r>
                <a:endParaRPr kumimoji="1" lang="en-US" altLang="zh-CN" dirty="0"/>
              </a:p>
              <a:p>
                <a:pPr lvl="1"/>
                <a:r>
                  <a:rPr lang="zh-CN" altLang="en-US" dirty="0"/>
                  <a:t>每个粒子代表一定的流体体积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pPr lvl="1"/>
                <a:r>
                  <a:rPr lang="zh-CN" altLang="en-US" dirty="0"/>
                  <a:t>属性存储在粒子上</a:t>
                </a:r>
                <a:endParaRPr lang="en-US" altLang="zh-CN" dirty="0"/>
              </a:p>
              <a:p>
                <a:pPr lvl="2"/>
                <a:r>
                  <a:rPr lang="zh-CN" altLang="en-US" dirty="0"/>
                  <a:t>由其邻域粒子的属性值的加权平均决定</a:t>
                </a:r>
                <a:endParaRPr lang="en-US" altLang="zh-CN" dirty="0"/>
              </a:p>
              <a:p>
                <a:pPr lvl="2"/>
                <a:r>
                  <a:rPr lang="zh-CN" altLang="en-US" dirty="0"/>
                  <a:t>采用平滑核函数</a:t>
                </a:r>
                <a:r>
                  <a:rPr lang="en-US" altLang="zh-CN" dirty="0"/>
                  <a:t>W</a:t>
                </a:r>
                <a:r>
                  <a:rPr lang="zh-CN" altLang="en-US" dirty="0"/>
                  <a:t>来对权重进行插值</a:t>
                </a:r>
              </a:p>
              <a:p>
                <a:endParaRPr lang="zh-CN" altLang="en-US" dirty="0"/>
              </a:p>
            </p:txBody>
          </p:sp>
        </mc:Choice>
        <mc:Fallback xmlns="">
          <p:sp>
            <p:nvSpPr>
              <p:cNvPr id="3" name="内容占位符 2">
                <a:extLst>
                  <a:ext uri="{FF2B5EF4-FFF2-40B4-BE49-F238E27FC236}">
                    <a16:creationId xmlns:a16="http://schemas.microsoft.com/office/drawing/2014/main" id="{D4413AE9-FD71-4B23-8CD0-5B19AEBFF950}"/>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9" name="图片 8" descr="图片包含 室内, 物体, 桌子, 小&#10;&#10;描述已自动生成">
            <a:extLst>
              <a:ext uri="{FF2B5EF4-FFF2-40B4-BE49-F238E27FC236}">
                <a16:creationId xmlns:a16="http://schemas.microsoft.com/office/drawing/2014/main" id="{477B61C2-F3FE-465F-B2E7-CCB51E2DA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797" y="1985544"/>
            <a:ext cx="5375332" cy="4031499"/>
          </a:xfrm>
          <a:prstGeom prst="rect">
            <a:avLst/>
          </a:prstGeom>
        </p:spPr>
      </p:pic>
      <p:pic>
        <p:nvPicPr>
          <p:cNvPr id="10" name="图片 9">
            <a:extLst>
              <a:ext uri="{FF2B5EF4-FFF2-40B4-BE49-F238E27FC236}">
                <a16:creationId xmlns:a16="http://schemas.microsoft.com/office/drawing/2014/main" id="{EF7FCF7E-E1F3-4E7B-BB7A-C41928B65384}"/>
              </a:ext>
            </a:extLst>
          </p:cNvPr>
          <p:cNvPicPr>
            <a:picLocks noChangeAspect="1"/>
          </p:cNvPicPr>
          <p:nvPr/>
        </p:nvPicPr>
        <p:blipFill>
          <a:blip r:embed="rId5"/>
          <a:stretch>
            <a:fillRect/>
          </a:stretch>
        </p:blipFill>
        <p:spPr>
          <a:xfrm>
            <a:off x="3813691" y="4699905"/>
            <a:ext cx="2164777" cy="1954652"/>
          </a:xfrm>
          <a:prstGeom prst="rect">
            <a:avLst/>
          </a:prstGeom>
        </p:spPr>
      </p:pic>
      <p:pic>
        <p:nvPicPr>
          <p:cNvPr id="4" name="图片 3">
            <a:extLst>
              <a:ext uri="{FF2B5EF4-FFF2-40B4-BE49-F238E27FC236}">
                <a16:creationId xmlns:a16="http://schemas.microsoft.com/office/drawing/2014/main" id="{06B1AA62-3999-4E1C-B49A-0D5A88953D2F}"/>
              </a:ext>
            </a:extLst>
          </p:cNvPr>
          <p:cNvPicPr>
            <a:picLocks noChangeAspect="1"/>
          </p:cNvPicPr>
          <p:nvPr/>
        </p:nvPicPr>
        <p:blipFill>
          <a:blip r:embed="rId6"/>
          <a:stretch>
            <a:fillRect/>
          </a:stretch>
        </p:blipFill>
        <p:spPr>
          <a:xfrm>
            <a:off x="1002685" y="4699905"/>
            <a:ext cx="2490842" cy="1964058"/>
          </a:xfrm>
          <a:prstGeom prst="rect">
            <a:avLst/>
          </a:prstGeom>
        </p:spPr>
      </p:pic>
    </p:spTree>
    <p:extLst>
      <p:ext uri="{BB962C8B-B14F-4D97-AF65-F5344CB8AC3E}">
        <p14:creationId xmlns:p14="http://schemas.microsoft.com/office/powerpoint/2010/main" val="204168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r>
                      <a:rPr lang="en-US" altLang="zh-CN" i="1" smtClean="0">
                        <a:solidFill>
                          <a:schemeClr val="accent1"/>
                        </a:solidFill>
                        <a:latin typeface="Cambria Math" panose="02040503050406030204" pitchFamily="18" charset="0"/>
                      </a:rPr>
                      <m:t>𝐴</m:t>
                    </m:r>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4"/>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normAutofit/>
          </a:bodyPr>
          <a:lstStyle/>
          <a:p>
            <a:r>
              <a:rPr lang="en-US" altLang="zh-CN" sz="4000"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solidFill>
                          <a:srgbClr val="92D050"/>
                        </a:solidFill>
                        <a:latin typeface="Cambria Math" panose="02040503050406030204" pitchFamily="18" charset="0"/>
                        <a:ea typeface="Cambria Math" panose="02040503050406030204" pitchFamily="18" charset="0"/>
                      </a:rPr>
                      <m:t>∙</m:t>
                    </m:r>
                    <m:r>
                      <m:rPr>
                        <m:sty m:val="p"/>
                      </m:rPr>
                      <a:rPr lang="en-US" altLang="zh-CN" i="1">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solidFill>
                    <a:srgbClr val="FFC60E"/>
                  </a:solidFill>
                </a:endParaRPr>
              </a:p>
              <a:p>
                <a14:m>
                  <m:oMath xmlns:m="http://schemas.openxmlformats.org/officeDocument/2006/math">
                    <m:r>
                      <m:rPr>
                        <m:sty m:val="p"/>
                      </m:rPr>
                      <a:rPr lang="zh-CN" altLang="en-US" i="1" smtClean="0">
                        <a:solidFill>
                          <a:srgbClr val="E86E1A"/>
                        </a:solidFill>
                        <a:latin typeface="Cambria Math" panose="02040503050406030204" pitchFamily="18" charset="0"/>
                      </a:rPr>
                      <m:t>∇</m:t>
                    </m:r>
                    <m:r>
                      <a:rPr lang="zh-CN" altLang="en-US" i="1" smtClean="0">
                        <a:solidFill>
                          <a:srgbClr val="E86E1A"/>
                        </a:solidFill>
                        <a:latin typeface="Cambria Math" panose="02040503050406030204" pitchFamily="18" charset="0"/>
                      </a:rPr>
                      <m:t>∙</m:t>
                    </m:r>
                    <m:acc>
                      <m:accPr>
                        <m:chr m:val="⃗"/>
                        <m:ctrlPr>
                          <a:rPr lang="zh-CN" altLang="en-US" i="1" smtClean="0">
                            <a:solidFill>
                              <a:srgbClr val="E86E1A"/>
                            </a:solidFill>
                            <a:latin typeface="Cambria Math" panose="02040503050406030204" pitchFamily="18" charset="0"/>
                          </a:rPr>
                        </m:ctrlPr>
                      </m:accPr>
                      <m:e>
                        <m:r>
                          <a:rPr lang="en-US" altLang="zh-CN" b="0" i="1" smtClean="0">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CEDBEA6E-6FE3-4C60-B53E-49AA30166105}"/>
              </a:ext>
            </a:extLst>
          </p:cNvPr>
          <p:cNvGrpSpPr/>
          <p:nvPr/>
        </p:nvGrpSpPr>
        <p:grpSpPr>
          <a:xfrm>
            <a:off x="2105878" y="2038001"/>
            <a:ext cx="1080000" cy="360000"/>
            <a:chOff x="2888995" y="3581988"/>
            <a:chExt cx="1080000" cy="360000"/>
          </a:xfrm>
        </p:grpSpPr>
        <p:cxnSp>
          <p:nvCxnSpPr>
            <p:cNvPr id="9" name="直接连接符 8">
              <a:extLst>
                <a:ext uri="{FF2B5EF4-FFF2-40B4-BE49-F238E27FC236}">
                  <a16:creationId xmlns:a16="http://schemas.microsoft.com/office/drawing/2014/main" id="{694B5689-80B3-47D4-B472-34AD2B52502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0C9E9F3-E19F-4A37-9839-9764F70E0F63}"/>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2A1808B8-D43D-4A84-BE44-6CB8B2A0919F}"/>
              </a:ext>
            </a:extLst>
          </p:cNvPr>
          <p:cNvGrpSpPr/>
          <p:nvPr/>
        </p:nvGrpSpPr>
        <p:grpSpPr>
          <a:xfrm>
            <a:off x="1360557" y="2755014"/>
            <a:ext cx="1080000" cy="360000"/>
            <a:chOff x="2888995" y="3581988"/>
            <a:chExt cx="1080000" cy="360000"/>
          </a:xfrm>
        </p:grpSpPr>
        <p:cxnSp>
          <p:nvCxnSpPr>
            <p:cNvPr id="23" name="直接连接符 22">
              <a:extLst>
                <a:ext uri="{FF2B5EF4-FFF2-40B4-BE49-F238E27FC236}">
                  <a16:creationId xmlns:a16="http://schemas.microsoft.com/office/drawing/2014/main" id="{35024A17-38DB-4940-9A5D-1E3212072D2A}"/>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0493C8B-961E-454B-B9E2-913AEDDBFA41}"/>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BDC481E-FCE5-442D-8109-B09E0171460F}"/>
                  </a:ext>
                </a:extLst>
              </p:cNvPr>
              <p:cNvSpPr/>
              <p:nvPr/>
            </p:nvSpPr>
            <p:spPr>
              <a:xfrm>
                <a:off x="7655599" y="2754107"/>
                <a:ext cx="1870961" cy="400110"/>
              </a:xfrm>
              <a:prstGeom prst="rect">
                <a:avLst/>
              </a:prstGeom>
            </p:spPr>
            <p:txBody>
              <a:bodyPr wrap="none">
                <a:spAutoFit/>
              </a:bodyPr>
              <a:lstStyle/>
              <a:p>
                <a:r>
                  <a:rPr lang="zh-CN" altLang="en-US" sz="2000" dirty="0"/>
                  <a:t>两边同时</a:t>
                </a:r>
                <a:r>
                  <a:rPr lang="zh-CN" altLang="en-US" sz="2000" dirty="0">
                    <a:solidFill>
                      <a:srgbClr val="C00000"/>
                    </a:solidFill>
                  </a:rPr>
                  <a:t>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p:txBody>
          </p:sp>
        </mc:Choice>
        <mc:Fallback xmlns="">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7655599" y="2754107"/>
                <a:ext cx="1870961" cy="400110"/>
              </a:xfrm>
              <a:prstGeom prst="rect">
                <a:avLst/>
              </a:prstGeom>
              <a:blipFill>
                <a:blip r:embed="rId4"/>
                <a:stretch>
                  <a:fillRect l="-3583" t="-9231" b="-27692"/>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cxnSp>
        <p:nvCxnSpPr>
          <p:cNvPr id="7" name="连接符: 肘形 6">
            <a:extLst>
              <a:ext uri="{FF2B5EF4-FFF2-40B4-BE49-F238E27FC236}">
                <a16:creationId xmlns:a16="http://schemas.microsoft.com/office/drawing/2014/main" id="{A1F3511A-5343-4D99-B2FE-980EFC1B67EF}"/>
              </a:ext>
            </a:extLst>
          </p:cNvPr>
          <p:cNvCxnSpPr>
            <a:cxnSpLocks/>
          </p:cNvCxnSpPr>
          <p:nvPr/>
        </p:nvCxnSpPr>
        <p:spPr>
          <a:xfrm rot="10800000" flipV="1">
            <a:off x="5231958" y="2520401"/>
            <a:ext cx="2467364" cy="1099830"/>
          </a:xfrm>
          <a:prstGeom prst="bentConnector3">
            <a:avLst>
              <a:gd name="adj1" fmla="val 1983"/>
            </a:avLst>
          </a:prstGeom>
          <a:ln w="79375" cap="flat" cmpd="sng" algn="ctr">
            <a:solidFill>
              <a:srgbClr val="4472C4">
                <a:alpha val="50196"/>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989E4D77-D182-4B68-BAE4-2110CA1758AB}"/>
                  </a:ext>
                </a:extLst>
              </p:cNvPr>
              <p:cNvSpPr/>
              <p:nvPr/>
            </p:nvSpPr>
            <p:spPr>
              <a:xfrm>
                <a:off x="7259138" y="1837842"/>
                <a:ext cx="880369" cy="682559"/>
              </a:xfrm>
              <a:prstGeom prst="rect">
                <a:avLst/>
              </a:prstGeom>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num>
                        <m:den>
                          <m:r>
                            <a:rPr lang="en-US" altLang="zh-CN" b="0" i="1" smtClean="0">
                              <a:latin typeface="Cambria Math" panose="02040503050406030204" pitchFamily="18" charset="0"/>
                            </a:rPr>
                            <m:t>𝑚</m:t>
                          </m:r>
                        </m:den>
                      </m:f>
                    </m:oMath>
                  </m:oMathPara>
                </a14:m>
                <a:endParaRPr lang="zh-CN" altLang="en-US" dirty="0"/>
              </a:p>
            </p:txBody>
          </p:sp>
        </mc:Choice>
        <mc:Fallback xmlns="">
          <p:sp>
            <p:nvSpPr>
              <p:cNvPr id="79" name="矩形 78">
                <a:extLst>
                  <a:ext uri="{FF2B5EF4-FFF2-40B4-BE49-F238E27FC236}">
                    <a16:creationId xmlns:a16="http://schemas.microsoft.com/office/drawing/2014/main" id="{989E4D77-D182-4B68-BAE4-2110CA1758AB}"/>
                  </a:ext>
                </a:extLst>
              </p:cNvPr>
              <p:cNvSpPr>
                <a:spLocks noRot="1" noChangeAspect="1" noMove="1" noResize="1" noEditPoints="1" noAdjustHandles="1" noChangeArrowheads="1" noChangeShapeType="1" noTextEdit="1"/>
              </p:cNvSpPr>
              <p:nvPr/>
            </p:nvSpPr>
            <p:spPr>
              <a:xfrm>
                <a:off x="7259138" y="1837842"/>
                <a:ext cx="880369" cy="682559"/>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sp>
        <p:nvSpPr>
          <p:cNvPr id="84" name="箭头: 左 83">
            <a:extLst>
              <a:ext uri="{FF2B5EF4-FFF2-40B4-BE49-F238E27FC236}">
                <a16:creationId xmlns:a16="http://schemas.microsoft.com/office/drawing/2014/main" id="{55EB70FF-6A49-4031-B7C0-FED2C3AC98BB}"/>
              </a:ext>
            </a:extLst>
          </p:cNvPr>
          <p:cNvSpPr/>
          <p:nvPr/>
        </p:nvSpPr>
        <p:spPr>
          <a:xfrm>
            <a:off x="6680593" y="2038001"/>
            <a:ext cx="427873" cy="360000"/>
          </a:xfrm>
          <a:prstGeom prst="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CC2F6576-3AED-40AA-9A65-3038DC7FBCAC}"/>
              </a:ext>
            </a:extLst>
          </p:cNvPr>
          <p:cNvGrpSpPr/>
          <p:nvPr/>
        </p:nvGrpSpPr>
        <p:grpSpPr>
          <a:xfrm>
            <a:off x="1952701" y="5635716"/>
            <a:ext cx="8621277" cy="1008000"/>
            <a:chOff x="1083685" y="3453686"/>
            <a:chExt cx="8621277"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123"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3357444" y="3453686"/>
              <a:ext cx="1800000" cy="1008000"/>
            </a:xfrm>
            <a:prstGeom prst="roundRect">
              <a:avLst/>
            </a:prstGeom>
            <a:gradFill>
              <a:gsLst>
                <a:gs pos="0">
                  <a:srgbClr val="7030A0">
                    <a:alpha val="50000"/>
                  </a:srgbClr>
                </a:gs>
                <a:gs pos="50000">
                  <a:srgbClr val="7030A0">
                    <a:alpha val="7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5882"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1203"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1964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7904962"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1618022" y="4185963"/>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2704259" y="5290664"/>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6197996" y="4858360"/>
            <a:ext cx="2339102" cy="523220"/>
          </a:xfrm>
          <a:prstGeom prst="rect">
            <a:avLst/>
          </a:prstGeom>
        </p:spPr>
        <p:txBody>
          <a:bodyPr wrap="none">
            <a:spAutoFit/>
          </a:bodyPr>
          <a:lstStyle/>
          <a:p>
            <a:r>
              <a:rPr lang="zh-CN" altLang="en-US" sz="2800" dirty="0">
                <a:solidFill>
                  <a:schemeClr val="accent6"/>
                </a:solidFill>
              </a:rPr>
              <a:t>一次全部计算</a:t>
            </a:r>
            <a:endParaRPr lang="en-US" altLang="zh-CN" sz="2800" dirty="0">
              <a:solidFill>
                <a:schemeClr val="accent6"/>
              </a:solidFill>
            </a:endParaRPr>
          </a:p>
        </p:txBody>
      </p:sp>
      <p:sp>
        <p:nvSpPr>
          <p:cNvPr id="28" name="矩形: 圆角 27">
            <a:extLst>
              <a:ext uri="{FF2B5EF4-FFF2-40B4-BE49-F238E27FC236}">
                <a16:creationId xmlns:a16="http://schemas.microsoft.com/office/drawing/2014/main" id="{8C9D06E1-DF0C-449E-A828-399056A7C226}"/>
              </a:ext>
            </a:extLst>
          </p:cNvPr>
          <p:cNvSpPr/>
          <p:nvPr/>
        </p:nvSpPr>
        <p:spPr>
          <a:xfrm>
            <a:off x="4133750" y="5474962"/>
            <a:ext cx="6532937" cy="1295167"/>
          </a:xfrm>
          <a:prstGeom prst="roundRect">
            <a:avLst/>
          </a:prstGeom>
          <a:noFill/>
          <a:ln w="222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DE2B707-8EEA-45D7-80FD-BE714E48F7D5}"/>
                  </a:ext>
                </a:extLst>
              </p:cNvPr>
              <p:cNvSpPr/>
              <p:nvPr/>
            </p:nvSpPr>
            <p:spPr>
              <a:xfrm>
                <a:off x="5546601" y="3688277"/>
                <a:ext cx="1136593" cy="410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𝑓</m:t>
                          </m:r>
                        </m:e>
                      </m:acc>
                      <m:r>
                        <a:rPr lang="en-US" altLang="zh-CN" i="1">
                          <a:solidFill>
                            <a:schemeClr val="accent1">
                              <a:lumMod val="75000"/>
                            </a:schemeClr>
                          </a:solidFill>
                          <a:latin typeface="Cambria Math" panose="02040503050406030204" pitchFamily="18" charset="0"/>
                        </a:rPr>
                        <m:t> =</m:t>
                      </m:r>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𝐹</m:t>
                          </m:r>
                        </m:e>
                      </m:acc>
                      <m:r>
                        <a:rPr lang="en-US" altLang="zh-CN">
                          <a:solidFill>
                            <a:schemeClr val="accent1">
                              <a:lumMod val="75000"/>
                            </a:schemeClr>
                          </a:solidFill>
                          <a:latin typeface="Cambria Math" panose="02040503050406030204" pitchFamily="18" charset="0"/>
                        </a:rPr>
                        <m:t>/</m:t>
                      </m:r>
                      <m:r>
                        <m:rPr>
                          <m:sty m:val="p"/>
                        </m:rPr>
                        <a:rPr lang="en-US" altLang="zh-CN">
                          <a:solidFill>
                            <a:schemeClr val="accent1">
                              <a:lumMod val="75000"/>
                            </a:schemeClr>
                          </a:solidFill>
                          <a:latin typeface="Cambria Math" panose="02040503050406030204" pitchFamily="18" charset="0"/>
                        </a:rPr>
                        <m:t>V</m:t>
                      </m:r>
                    </m:oMath>
                  </m:oMathPara>
                </a14:m>
                <a:endParaRPr lang="zh-CN" altLang="en-US" dirty="0">
                  <a:solidFill>
                    <a:schemeClr val="accent1">
                      <a:lumMod val="75000"/>
                    </a:schemeClr>
                  </a:solidFill>
                </a:endParaRPr>
              </a:p>
            </p:txBody>
          </p:sp>
        </mc:Choice>
        <mc:Fallback xmlns="">
          <p:sp>
            <p:nvSpPr>
              <p:cNvPr id="12" name="矩形 11">
                <a:extLst>
                  <a:ext uri="{FF2B5EF4-FFF2-40B4-BE49-F238E27FC236}">
                    <a16:creationId xmlns:a16="http://schemas.microsoft.com/office/drawing/2014/main" id="{6DE2B707-8EEA-45D7-80FD-BE714E48F7D5}"/>
                  </a:ext>
                </a:extLst>
              </p:cNvPr>
              <p:cNvSpPr>
                <a:spLocks noRot="1" noChangeAspect="1" noMove="1" noResize="1" noEditPoints="1" noAdjustHandles="1" noChangeArrowheads="1" noChangeShapeType="1" noTextEdit="1"/>
              </p:cNvSpPr>
              <p:nvPr/>
            </p:nvSpPr>
            <p:spPr>
              <a:xfrm>
                <a:off x="5546601" y="3688277"/>
                <a:ext cx="1136593" cy="410946"/>
              </a:xfrm>
              <a:prstGeom prst="rect">
                <a:avLst/>
              </a:prstGeom>
              <a:blipFill>
                <a:blip r:embed="rId6"/>
                <a:stretch>
                  <a:fillRect t="-22388" b="-134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375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childTnLst>
                          </p:cTn>
                        </p:par>
                        <p:par>
                          <p:cTn id="14" fill="hold">
                            <p:stCondLst>
                              <p:cond delay="500"/>
                            </p:stCondLst>
                            <p:childTnLst>
                              <p:par>
                                <p:cTn id="15" presetID="22" presetClass="entr" presetSubtype="2"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arn(inVertical)">
                                      <p:cBhvr>
                                        <p:cTn id="25" dur="500"/>
                                        <p:tgtEl>
                                          <p:spTgt spid="17"/>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up)">
                                      <p:cBhvr>
                                        <p:cTn id="37" dur="500"/>
                                        <p:tgtEl>
                                          <p:spTgt spid="27"/>
                                        </p:tgtEl>
                                      </p:cBhvr>
                                    </p:animEffect>
                                  </p:childTnLst>
                                </p:cTn>
                              </p:par>
                            </p:childTnLst>
                          </p:cTn>
                        </p:par>
                        <p:par>
                          <p:cTn id="38" fill="hold">
                            <p:stCondLst>
                              <p:cond delay="500"/>
                            </p:stCondLst>
                            <p:childTnLst>
                              <p:par>
                                <p:cTn id="39" presetID="1" presetClass="entr" presetSubtype="0"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barn(inVertical)">
                                      <p:cBhvr>
                                        <p:cTn id="45" dur="500"/>
                                        <p:tgtEl>
                                          <p:spTgt spid="28"/>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26" grpId="0" animBg="1"/>
      <p:bldP spid="27" grpId="0" animBg="1"/>
      <p:bldP spid="30" grpId="0"/>
      <p:bldP spid="28" grpId="0" animBg="1"/>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4600464" y="2949934"/>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7901990" y="3027382"/>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5989659" y="2467238"/>
            <a:ext cx="5499903" cy="1491207"/>
            <a:chOff x="-952677" y="3429000"/>
            <a:chExt cx="10299655"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9C7082-DB49-4F36-A9D3-6FEA7F99408B}"/>
                    </a:ext>
                  </a:extLst>
                </p:cNvPr>
                <p:cNvSpPr/>
                <p:nvPr/>
              </p:nvSpPr>
              <p:spPr>
                <a:xfrm>
                  <a:off x="-952677" y="4275186"/>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xmlns="">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952677" y="4275186"/>
                  <a:ext cx="1291379" cy="369332"/>
                </a:xfrm>
                <a:prstGeom prst="rect">
                  <a:avLst/>
                </a:prstGeom>
                <a:blipFill>
                  <a:blip r:embed="rId4"/>
                  <a:stretch>
                    <a:fillRect r="-75221" b="-10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4E1A10-637F-420F-BC76-C31E4F75D506}"/>
                    </a:ext>
                  </a:extLst>
                </p:cNvPr>
                <p:cNvSpPr/>
                <p:nvPr/>
              </p:nvSpPr>
              <p:spPr>
                <a:xfrm>
                  <a:off x="1825447" y="5575248"/>
                  <a:ext cx="1258678" cy="646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xmlns="">
            <p:sp>
              <p:nvSpPr>
                <p:cNvPr id="10" name="矩形 9">
                  <a:extLst>
                    <a:ext uri="{FF2B5EF4-FFF2-40B4-BE49-F238E27FC236}">
                      <a16:creationId xmlns:a16="http://schemas.microsoft.com/office/drawing/2014/main" id="{5A4E1A10-637F-420F-BC76-C31E4F75D506}"/>
                    </a:ext>
                  </a:extLst>
                </p:cNvPr>
                <p:cNvSpPr>
                  <a:spLocks noRot="1" noChangeAspect="1" noMove="1" noResize="1" noEditPoints="1" noAdjustHandles="1" noChangeArrowheads="1" noChangeShapeType="1" noTextEdit="1"/>
                </p:cNvSpPr>
                <p:nvPr/>
              </p:nvSpPr>
              <p:spPr>
                <a:xfrm>
                  <a:off x="1825447" y="5575248"/>
                  <a:ext cx="1258678" cy="646332"/>
                </a:xfrm>
                <a:prstGeom prst="rect">
                  <a:avLst/>
                </a:prstGeom>
                <a:blipFill>
                  <a:blip r:embed="rId5"/>
                  <a:stretch>
                    <a:fillRect r="-75455" b="-94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91" name="组合 90">
            <a:extLst>
              <a:ext uri="{FF2B5EF4-FFF2-40B4-BE49-F238E27FC236}">
                <a16:creationId xmlns:a16="http://schemas.microsoft.com/office/drawing/2014/main" id="{CE913C8F-66ED-4C92-97E9-6C62375F08AE}"/>
              </a:ext>
            </a:extLst>
          </p:cNvPr>
          <p:cNvGrpSpPr/>
          <p:nvPr/>
        </p:nvGrpSpPr>
        <p:grpSpPr>
          <a:xfrm>
            <a:off x="6480898" y="4603603"/>
            <a:ext cx="1664369" cy="555941"/>
            <a:chOff x="9670460" y="5155686"/>
            <a:chExt cx="1664369" cy="555941"/>
          </a:xfrm>
        </p:grpSpPr>
        <p:sp>
          <p:nvSpPr>
            <p:cNvPr id="79" name="椭圆 78">
              <a:extLst>
                <a:ext uri="{FF2B5EF4-FFF2-40B4-BE49-F238E27FC236}">
                  <a16:creationId xmlns:a16="http://schemas.microsoft.com/office/drawing/2014/main" id="{062EB791-DAC3-4A3E-9092-808F94C67252}"/>
                </a:ext>
              </a:extLst>
            </p:cNvPr>
            <p:cNvSpPr/>
            <p:nvPr/>
          </p:nvSpPr>
          <p:spPr>
            <a:xfrm>
              <a:off x="10141753" y="515568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10625792" y="515685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10744664" y="5274558"/>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9670460" y="5273391"/>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5E34BA26-3925-4BF2-BB3E-DB6D39C3C92E}"/>
                    </a:ext>
                  </a:extLst>
                </p:cNvPr>
                <p:cNvSpPr/>
                <p:nvPr/>
              </p:nvSpPr>
              <p:spPr>
                <a:xfrm>
                  <a:off x="10039250" y="5342295"/>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83" name="矩形 82">
                  <a:extLst>
                    <a:ext uri="{FF2B5EF4-FFF2-40B4-BE49-F238E27FC236}">
                      <a16:creationId xmlns:a16="http://schemas.microsoft.com/office/drawing/2014/main" id="{5E34BA26-3925-4BF2-BB3E-DB6D39C3C92E}"/>
                    </a:ext>
                  </a:extLst>
                </p:cNvPr>
                <p:cNvSpPr>
                  <a:spLocks noRot="1" noChangeAspect="1" noMove="1" noResize="1" noEditPoints="1" noAdjustHandles="1" noChangeArrowheads="1" noChangeShapeType="1" noTextEdit="1"/>
                </p:cNvSpPr>
                <p:nvPr/>
              </p:nvSpPr>
              <p:spPr>
                <a:xfrm>
                  <a:off x="10039250" y="5342295"/>
                  <a:ext cx="477438" cy="369332"/>
                </a:xfrm>
                <a:prstGeom prst="rect">
                  <a:avLst/>
                </a:prstGeom>
                <a:blipFill>
                  <a:blip r:embed="rId8"/>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C82A721-47F7-45BA-A0DF-60985320FA9C}"/>
                    </a:ext>
                  </a:extLst>
                </p:cNvPr>
                <p:cNvSpPr/>
                <p:nvPr/>
              </p:nvSpPr>
              <p:spPr>
                <a:xfrm>
                  <a:off x="10569617" y="5342295"/>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84" name="矩形 83">
                  <a:extLst>
                    <a:ext uri="{FF2B5EF4-FFF2-40B4-BE49-F238E27FC236}">
                      <a16:creationId xmlns:a16="http://schemas.microsoft.com/office/drawing/2014/main" id="{8C82A721-47F7-45BA-A0DF-60985320FA9C}"/>
                    </a:ext>
                  </a:extLst>
                </p:cNvPr>
                <p:cNvSpPr>
                  <a:spLocks noRot="1" noChangeAspect="1" noMove="1" noResize="1" noEditPoints="1" noAdjustHandles="1" noChangeArrowheads="1" noChangeShapeType="1" noTextEdit="1"/>
                </p:cNvSpPr>
                <p:nvPr/>
              </p:nvSpPr>
              <p:spPr>
                <a:xfrm>
                  <a:off x="10569617" y="5342295"/>
                  <a:ext cx="482760" cy="369332"/>
                </a:xfrm>
                <a:prstGeom prst="rect">
                  <a:avLst/>
                </a:prstGeom>
                <a:blipFill>
                  <a:blip r:embed="rId9"/>
                  <a:stretch>
                    <a:fillRect b="-666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29CD5A90-1359-4EEE-8135-E6F24814FFDE}"/>
                  </a:ext>
                </a:extLst>
              </p:cNvPr>
              <p:cNvSpPr/>
              <p:nvPr/>
            </p:nvSpPr>
            <p:spPr>
              <a:xfrm>
                <a:off x="4856960" y="6005686"/>
                <a:ext cx="3309047"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solidFill>
                                <a:srgbClr val="C00000"/>
                              </a:solidFill>
                              <a:latin typeface="Cambria Math" panose="02040503050406030204" pitchFamily="18" charset="0"/>
                            </a:rPr>
                          </m:ctrlPr>
                        </m:sSubSupPr>
                        <m:e>
                          <m:acc>
                            <m:accPr>
                              <m:chr m:val="⃗"/>
                              <m:ctrlPr>
                                <a:rPr lang="en-US" altLang="zh-CN" sz="2400" i="1" smtClean="0">
                                  <a:solidFill>
                                    <a:srgbClr val="C00000"/>
                                  </a:solidFill>
                                  <a:latin typeface="Cambria Math" panose="02040503050406030204" pitchFamily="18" charset="0"/>
                                </a:rPr>
                              </m:ctrlPr>
                            </m:accPr>
                            <m:e>
                              <m:r>
                                <a:rPr lang="en-US" altLang="zh-CN" sz="2400" b="0" i="1" smtClean="0">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1</m:t>
                          </m:r>
                        </m:sub>
                        <m:sup>
                          <m:r>
                            <a:rPr lang="en-US" altLang="zh-CN" sz="2400" i="1">
                              <a:solidFill>
                                <a:srgbClr val="C00000"/>
                              </a:solidFill>
                              <a:latin typeface="Cambria Math" panose="02040503050406030204" pitchFamily="18" charset="0"/>
                            </a:rPr>
                            <m:t>𝑝𝑟𝑒𝑠𝑠𝑢𝑟𝑒</m:t>
                          </m:r>
                        </m:sup>
                      </m:sSubSup>
                      <m:r>
                        <a:rPr lang="en-US" altLang="zh-CN" sz="2400" b="0" i="1" smtClean="0">
                          <a:solidFill>
                            <a:srgbClr val="C00000"/>
                          </a:solidFill>
                          <a:latin typeface="Cambria Math" panose="02040503050406030204" pitchFamily="18" charset="0"/>
                        </a:rPr>
                        <m:t>=</m:t>
                      </m:r>
                      <m:sSubSup>
                        <m:sSubSupPr>
                          <m:ctrlPr>
                            <a:rPr lang="en-US" altLang="zh-CN" sz="2400" i="1">
                              <a:solidFill>
                                <a:srgbClr val="C00000"/>
                              </a:solidFill>
                              <a:latin typeface="Cambria Math" panose="02040503050406030204" pitchFamily="18" charset="0"/>
                            </a:rPr>
                          </m:ctrlPr>
                        </m:sSubSupPr>
                        <m:e>
                          <m:r>
                            <a:rPr lang="en-US" altLang="zh-CN" sz="2400" b="0" i="1" smtClean="0">
                              <a:solidFill>
                                <a:srgbClr val="C00000"/>
                              </a:solidFill>
                              <a:latin typeface="Cambria Math" panose="02040503050406030204" pitchFamily="18" charset="0"/>
                            </a:rPr>
                            <m:t>−</m:t>
                          </m:r>
                          <m:acc>
                            <m:accPr>
                              <m:chr m:val="⃗"/>
                              <m:ctrlPr>
                                <a:rPr lang="en-US" altLang="zh-CN" sz="2400" i="1">
                                  <a:solidFill>
                                    <a:srgbClr val="C00000"/>
                                  </a:solidFill>
                                  <a:latin typeface="Cambria Math" panose="02040503050406030204" pitchFamily="18" charset="0"/>
                                </a:rPr>
                              </m:ctrlPr>
                            </m:accPr>
                            <m:e>
                              <m:r>
                                <a:rPr lang="en-US" altLang="zh-CN" sz="2400" i="1">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2</m:t>
                          </m:r>
                        </m:sub>
                        <m:sup>
                          <m:r>
                            <a:rPr lang="en-US" altLang="zh-CN" sz="2400" i="1">
                              <a:solidFill>
                                <a:srgbClr val="C00000"/>
                              </a:solidFill>
                              <a:latin typeface="Cambria Math" panose="02040503050406030204" pitchFamily="18" charset="0"/>
                            </a:rPr>
                            <m:t>𝑝𝑟𝑒𝑠𝑠𝑢𝑟𝑒</m:t>
                          </m:r>
                        </m:sup>
                      </m:sSubSup>
                    </m:oMath>
                  </m:oMathPara>
                </a14:m>
                <a:endParaRPr lang="zh-CN" altLang="en-US" sz="2400" dirty="0">
                  <a:solidFill>
                    <a:srgbClr val="C00000"/>
                  </a:solidFill>
                </a:endParaRPr>
              </a:p>
            </p:txBody>
          </p:sp>
        </mc:Choice>
        <mc:Fallback xmlns="">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4856960" y="6005686"/>
                <a:ext cx="3309047" cy="52803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F2EF2DA-9E05-4530-9124-ACA8E7913E02}"/>
                  </a:ext>
                </a:extLst>
              </p:cNvPr>
              <p:cNvSpPr/>
              <p:nvPr/>
            </p:nvSpPr>
            <p:spPr>
              <a:xfrm>
                <a:off x="11093473" y="4712548"/>
                <a:ext cx="983603" cy="410946"/>
              </a:xfrm>
              <a:prstGeom prst="rect">
                <a:avLst/>
              </a:prstGeom>
              <a:gradFill>
                <a:gsLst>
                  <a:gs pos="0">
                    <a:schemeClr val="accent3">
                      <a:satMod val="103000"/>
                      <a:lumMod val="102000"/>
                      <a:tint val="94000"/>
                      <a:alpha val="50000"/>
                    </a:schemeClr>
                  </a:gs>
                  <a:gs pos="50000">
                    <a:schemeClr val="accent3">
                      <a:satMod val="110000"/>
                      <a:lumMod val="100000"/>
                      <a:shade val="100000"/>
                      <a:alpha val="50000"/>
                    </a:schemeClr>
                  </a:gs>
                  <a:gs pos="100000">
                    <a:schemeClr val="accent3">
                      <a:lumMod val="99000"/>
                      <a:satMod val="120000"/>
                      <a:shade val="78000"/>
                      <a:alpha val="50000"/>
                    </a:schemeClr>
                  </a:gs>
                </a:gsLst>
              </a:gradFill>
            </p:spPr>
            <p:style>
              <a:lnRef idx="1">
                <a:schemeClr val="accent3"/>
              </a:lnRef>
              <a:fillRef idx="3">
                <a:schemeClr val="accent3"/>
              </a:fillRef>
              <a:effectRef idx="2">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𝐹</m:t>
                          </m:r>
                        </m:e>
                      </m:acc>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xmlns="">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11093473" y="4712548"/>
                <a:ext cx="983603" cy="410946"/>
              </a:xfrm>
              <a:prstGeom prst="rect">
                <a:avLst/>
              </a:prstGeom>
              <a:blipFill>
                <a:blip r:embed="rId11"/>
                <a:stretch>
                  <a:fillRect t="-22059" r="-11111" b="-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4EDCEC71-A821-459E-A68F-7FB18F8843E5}"/>
                  </a:ext>
                </a:extLst>
              </p:cNvPr>
              <p:cNvSpPr/>
              <p:nvPr/>
            </p:nvSpPr>
            <p:spPr>
              <a:xfrm>
                <a:off x="8837341" y="1748246"/>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837341" y="1748246"/>
                <a:ext cx="2832057" cy="63876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F8BA4C1-FB1B-49AD-A4DD-F0067B69F241}"/>
                  </a:ext>
                </a:extLst>
              </p:cNvPr>
              <p:cNvSpPr/>
              <p:nvPr/>
            </p:nvSpPr>
            <p:spPr>
              <a:xfrm>
                <a:off x="1063303" y="4529524"/>
                <a:ext cx="5349776" cy="117461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latin typeface="Cambria Math" panose="02040503050406030204" pitchFamily="18" charset="0"/>
                            </a:rPr>
                          </m:ctrlPr>
                        </m:sSubSupPr>
                        <m:e>
                          <m:acc>
                            <m:accPr>
                              <m:chr m:val="⃗"/>
                              <m:ctrlPr>
                                <a:rPr lang="en-US" altLang="zh-CN" sz="2800" i="1" smtClean="0">
                                  <a:latin typeface="Cambria Math" panose="02040503050406030204" pitchFamily="18" charset="0"/>
                                </a:rPr>
                              </m:ctrlPr>
                            </m:accPr>
                            <m:e>
                              <m:r>
                                <a:rPr lang="en-US" altLang="zh-CN" sz="2800" smtClean="0">
                                  <a:latin typeface="Cambria Math" panose="02040503050406030204" pitchFamily="18" charset="0"/>
                                </a:rPr>
                                <m:t>𝑓</m:t>
                              </m:r>
                            </m:e>
                          </m:acc>
                        </m:e>
                        <m:sub>
                          <m:r>
                            <a:rPr lang="en-US" altLang="zh-CN" sz="2800">
                              <a:latin typeface="Cambria Math" panose="02040503050406030204" pitchFamily="18" charset="0"/>
                            </a:rPr>
                            <m:t>𝑖</m:t>
                          </m:r>
                        </m:sub>
                        <m:sup>
                          <m:r>
                            <a:rPr lang="en-US" altLang="zh-CN" sz="2800">
                              <a:latin typeface="Cambria Math" panose="02040503050406030204" pitchFamily="18" charset="0"/>
                            </a:rPr>
                            <m:t>𝑝𝑟𝑒𝑠𝑠𝑢𝑟𝑒</m:t>
                          </m:r>
                        </m:sup>
                      </m:sSubSup>
                      <m:r>
                        <a:rPr lang="en-US" altLang="zh-CN" sz="2800">
                          <a:latin typeface="Cambria Math" panose="02040503050406030204" pitchFamily="18" charset="0"/>
                        </a:rPr>
                        <m:t>=−</m:t>
                      </m:r>
                      <m:nary>
                        <m:naryPr>
                          <m:chr m:val="∑"/>
                          <m:supHide m:val="on"/>
                          <m:ctrlPr>
                            <a:rPr lang="zh-CN" altLang="en-US" sz="2800" i="1">
                              <a:latin typeface="Cambria Math" panose="02040503050406030204" pitchFamily="18" charset="0"/>
                            </a:rPr>
                          </m:ctrlPr>
                        </m:naryPr>
                        <m:sub>
                          <m:r>
                            <m:rPr>
                              <m:brk m:alnAt="7"/>
                            </m:rPr>
                            <a:rPr lang="en-US" altLang="zh-CN" sz="2800">
                              <a:latin typeface="Cambria Math" panose="02040503050406030204" pitchFamily="18" charset="0"/>
                            </a:rPr>
                            <m:t>𝑗</m:t>
                          </m:r>
                        </m:sub>
                        <m:sup/>
                        <m:e>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𝑚</m:t>
                                  </m:r>
                                </m:e>
                                <m:sub>
                                  <m:r>
                                    <a:rPr lang="en-US" altLang="zh-CN" sz="2800">
                                      <a:latin typeface="Cambria Math" panose="02040503050406030204" pitchFamily="18" charset="0"/>
                                    </a:rPr>
                                    <m:t>𝑗</m:t>
                                  </m:r>
                                </m:sub>
                              </m:sSub>
                            </m:num>
                            <m:den>
                              <m:sSub>
                                <m:sSubPr>
                                  <m:ctrlPr>
                                    <a:rPr lang="en-US" altLang="zh-CN" sz="2800" i="1">
                                      <a:latin typeface="Cambria Math" panose="02040503050406030204" pitchFamily="18" charset="0"/>
                                    </a:rPr>
                                  </m:ctrlPr>
                                </m:sSubPr>
                                <m:e>
                                  <m:r>
                                    <a:rPr lang="zh-CN" altLang="en-US" sz="2800">
                                      <a:latin typeface="Cambria Math" panose="02040503050406030204" pitchFamily="18" charset="0"/>
                                    </a:rPr>
                                    <m:t>𝜌</m:t>
                                  </m:r>
                                </m:e>
                                <m:sub>
                                  <m:r>
                                    <a:rPr lang="en-US" altLang="zh-CN" sz="2800">
                                      <a:latin typeface="Cambria Math" panose="02040503050406030204" pitchFamily="18" charset="0"/>
                                    </a:rPr>
                                    <m:t>𝑗</m:t>
                                  </m:r>
                                </m:sub>
                              </m:sSub>
                            </m:den>
                          </m:f>
                          <m:f>
                            <m:fPr>
                              <m:ctrlPr>
                                <a:rPr lang="en-US" altLang="zh-CN" sz="2800" i="1" smtClean="0">
                                  <a:solidFill>
                                    <a:schemeClr val="accent2"/>
                                  </a:solidFill>
                                  <a:latin typeface="Cambria Math" panose="02040503050406030204" pitchFamily="18" charset="0"/>
                                </a:rPr>
                              </m:ctrlPr>
                            </m:fPr>
                            <m:num>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𝑖</m:t>
                                  </m:r>
                                </m:sub>
                              </m:sSub>
                              <m:r>
                                <a:rPr lang="en-US" altLang="zh-CN" sz="2800">
                                  <a:solidFill>
                                    <a:schemeClr val="accent2"/>
                                  </a:solidFill>
                                  <a:latin typeface="Cambria Math" panose="02040503050406030204" pitchFamily="18" charset="0"/>
                                </a:rPr>
                                <m:t>+</m:t>
                              </m:r>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𝑗</m:t>
                                  </m:r>
                                </m:sub>
                              </m:sSub>
                            </m:num>
                            <m:den>
                              <m:r>
                                <a:rPr lang="en-US" altLang="zh-CN" sz="2800">
                                  <a:solidFill>
                                    <a:schemeClr val="accent2"/>
                                  </a:solidFill>
                                  <a:latin typeface="Cambria Math" panose="02040503050406030204" pitchFamily="18" charset="0"/>
                                </a:rPr>
                                <m:t>2</m:t>
                              </m:r>
                            </m:den>
                          </m:f>
                          <m:r>
                            <m:rPr>
                              <m:sty m:val="p"/>
                            </m:rPr>
                            <a:rPr lang="en-US" altLang="zh-CN" sz="280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𝑊</m:t>
                              </m:r>
                            </m:e>
                            <m:sub>
                              <m:r>
                                <a:rPr lang="en-US" altLang="zh-CN" sz="2800">
                                  <a:latin typeface="Cambria Math" panose="02040503050406030204" pitchFamily="18" charset="0"/>
                                </a:rPr>
                                <m:t>𝑖𝑗</m:t>
                              </m:r>
                            </m:sub>
                          </m:sSub>
                        </m:e>
                      </m:nary>
                    </m:oMath>
                  </m:oMathPara>
                </a14:m>
                <a:endParaRPr lang="zh-CN" altLang="en-US" sz="2800" dirty="0"/>
              </a:p>
            </p:txBody>
          </p:sp>
        </mc:Choice>
        <mc:Fallback xmlns="">
          <p:sp>
            <p:nvSpPr>
              <p:cNvPr id="4" name="矩形 3">
                <a:extLst>
                  <a:ext uri="{FF2B5EF4-FFF2-40B4-BE49-F238E27FC236}">
                    <a16:creationId xmlns:a16="http://schemas.microsoft.com/office/drawing/2014/main" id="{3F8BA4C1-FB1B-49AD-A4DD-F0067B69F241}"/>
                  </a:ext>
                </a:extLst>
              </p:cNvPr>
              <p:cNvSpPr>
                <a:spLocks noRot="1" noChangeAspect="1" noMove="1" noResize="1" noEditPoints="1" noAdjustHandles="1" noChangeArrowheads="1" noChangeShapeType="1" noTextEdit="1"/>
              </p:cNvSpPr>
              <p:nvPr/>
            </p:nvSpPr>
            <p:spPr>
              <a:xfrm>
                <a:off x="1063303" y="4529524"/>
                <a:ext cx="5349776" cy="1174614"/>
              </a:xfrm>
              <a:prstGeom prst="rect">
                <a:avLst/>
              </a:prstGeom>
              <a:blipFill>
                <a:blip r:embed="rId15"/>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9E030B56-CE45-4065-BFBC-5BDC87685125}"/>
                  </a:ext>
                </a:extLst>
              </p:cNvPr>
              <p:cNvSpPr/>
              <p:nvPr/>
            </p:nvSpPr>
            <p:spPr>
              <a:xfrm>
                <a:off x="8207897" y="5699844"/>
                <a:ext cx="3031151" cy="1019125"/>
              </a:xfrm>
              <a:prstGeom prst="rect">
                <a:avLst/>
              </a:prstGeom>
              <a:gradFill>
                <a:gsLst>
                  <a:gs pos="0">
                    <a:schemeClr val="accent3">
                      <a:lumMod val="110000"/>
                      <a:satMod val="105000"/>
                      <a:tint val="67000"/>
                      <a:alpha val="80000"/>
                    </a:schemeClr>
                  </a:gs>
                  <a:gs pos="50000">
                    <a:schemeClr val="accent3">
                      <a:lumMod val="105000"/>
                      <a:satMod val="103000"/>
                      <a:tint val="73000"/>
                      <a:alpha val="80000"/>
                    </a:schemeClr>
                  </a:gs>
                  <a:gs pos="100000">
                    <a:schemeClr val="accent3">
                      <a:lumMod val="105000"/>
                      <a:satMod val="109000"/>
                      <a:tint val="81000"/>
                      <a:alpha val="80000"/>
                    </a:schemeClr>
                  </a:gs>
                </a:gsLst>
              </a:gradFill>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21</m:t>
                          </m:r>
                        </m:sub>
                      </m:sSub>
                    </m:oMath>
                  </m:oMathPara>
                </a14:m>
                <a:endParaRPr lang="en-US" altLang="zh-CN" sz="1600" dirty="0"/>
              </a:p>
            </p:txBody>
          </p:sp>
        </mc:Choice>
        <mc:Fallback xmlns="">
          <p:sp>
            <p:nvSpPr>
              <p:cNvPr id="78" name="矩形 77">
                <a:extLst>
                  <a:ext uri="{FF2B5EF4-FFF2-40B4-BE49-F238E27FC236}">
                    <a16:creationId xmlns:a16="http://schemas.microsoft.com/office/drawing/2014/main" id="{9E030B56-CE45-4065-BFBC-5BDC87685125}"/>
                  </a:ext>
                </a:extLst>
              </p:cNvPr>
              <p:cNvSpPr>
                <a:spLocks noRot="1" noChangeAspect="1" noMove="1" noResize="1" noEditPoints="1" noAdjustHandles="1" noChangeArrowheads="1" noChangeShapeType="1" noTextEdit="1"/>
              </p:cNvSpPr>
              <p:nvPr/>
            </p:nvSpPr>
            <p:spPr>
              <a:xfrm>
                <a:off x="8207897" y="5699844"/>
                <a:ext cx="3031151" cy="1019125"/>
              </a:xfrm>
              <a:prstGeom prst="rect">
                <a:avLst/>
              </a:prstGeom>
              <a:blipFill>
                <a:blip r:embed="rId16"/>
                <a:stretch>
                  <a:fillRect b="-1190"/>
                </a:stretch>
              </a:blipFill>
            </p:spPr>
            <p:txBody>
              <a:bodyPr/>
              <a:lstStyle/>
              <a:p>
                <a:r>
                  <a:rPr lang="zh-CN" altLang="en-US">
                    <a:noFill/>
                  </a:rPr>
                  <a:t> </a:t>
                </a:r>
              </a:p>
            </p:txBody>
          </p:sp>
        </mc:Fallback>
      </mc:AlternateContent>
      <p:grpSp>
        <p:nvGrpSpPr>
          <p:cNvPr id="92" name="组合 91">
            <a:extLst>
              <a:ext uri="{FF2B5EF4-FFF2-40B4-BE49-F238E27FC236}">
                <a16:creationId xmlns:a16="http://schemas.microsoft.com/office/drawing/2014/main" id="{93ED83F9-5A60-4300-8058-E72AB23E8D27}"/>
              </a:ext>
            </a:extLst>
          </p:cNvPr>
          <p:cNvGrpSpPr/>
          <p:nvPr/>
        </p:nvGrpSpPr>
        <p:grpSpPr>
          <a:xfrm>
            <a:off x="3934678" y="4034587"/>
            <a:ext cx="1080000" cy="360000"/>
            <a:chOff x="2888995" y="3581988"/>
            <a:chExt cx="1080000" cy="360000"/>
          </a:xfrm>
        </p:grpSpPr>
        <p:cxnSp>
          <p:nvCxnSpPr>
            <p:cNvPr id="94" name="直接连接符 93">
              <a:extLst>
                <a:ext uri="{FF2B5EF4-FFF2-40B4-BE49-F238E27FC236}">
                  <a16:creationId xmlns:a16="http://schemas.microsoft.com/office/drawing/2014/main" id="{B9CB7AF7-5673-4A84-97DB-B60E43B8A330}"/>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389CFA6F-A57E-409E-8F71-3234A33FDECD}"/>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2" name="组合 111">
            <a:extLst>
              <a:ext uri="{FF2B5EF4-FFF2-40B4-BE49-F238E27FC236}">
                <a16:creationId xmlns:a16="http://schemas.microsoft.com/office/drawing/2014/main" id="{3776E830-4FFC-4201-A33C-59E055EB84D5}"/>
              </a:ext>
            </a:extLst>
          </p:cNvPr>
          <p:cNvGrpSpPr/>
          <p:nvPr/>
        </p:nvGrpSpPr>
        <p:grpSpPr>
          <a:xfrm>
            <a:off x="9723473" y="5123494"/>
            <a:ext cx="1861803" cy="1085913"/>
            <a:chOff x="9723473" y="5123494"/>
            <a:chExt cx="1861803" cy="1085913"/>
          </a:xfrm>
        </p:grpSpPr>
        <p:cxnSp>
          <p:nvCxnSpPr>
            <p:cNvPr id="97" name="连接符: 肘形 96">
              <a:extLst>
                <a:ext uri="{FF2B5EF4-FFF2-40B4-BE49-F238E27FC236}">
                  <a16:creationId xmlns:a16="http://schemas.microsoft.com/office/drawing/2014/main" id="{445B66BB-BEF2-4C5A-AA90-C479C4E3B884}"/>
                </a:ext>
              </a:extLst>
            </p:cNvPr>
            <p:cNvCxnSpPr>
              <a:cxnSpLocks/>
              <a:stCxn id="86" idx="2"/>
              <a:endCxn id="78" idx="3"/>
            </p:cNvCxnSpPr>
            <p:nvPr/>
          </p:nvCxnSpPr>
          <p:spPr>
            <a:xfrm rot="5400000">
              <a:off x="10869206" y="5493337"/>
              <a:ext cx="1085913" cy="346227"/>
            </a:xfrm>
            <a:prstGeom prst="bentConnector2">
              <a:avLst/>
            </a:prstGeom>
            <a:ln w="53975">
              <a:solidFill>
                <a:schemeClr val="bg2">
                  <a:lumMod val="75000"/>
                  <a:alpha val="7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连接符: 肘形 108">
              <a:extLst>
                <a:ext uri="{FF2B5EF4-FFF2-40B4-BE49-F238E27FC236}">
                  <a16:creationId xmlns:a16="http://schemas.microsoft.com/office/drawing/2014/main" id="{6B47BEB6-C479-44D8-8C0A-32DA5404C11E}"/>
                </a:ext>
              </a:extLst>
            </p:cNvPr>
            <p:cNvCxnSpPr>
              <a:cxnSpLocks/>
            </p:cNvCxnSpPr>
            <p:nvPr/>
          </p:nvCxnSpPr>
          <p:spPr>
            <a:xfrm rot="16200000" flipH="1">
              <a:off x="10593921" y="4518960"/>
              <a:ext cx="119472" cy="1860368"/>
            </a:xfrm>
            <a:prstGeom prst="bentConnector2">
              <a:avLst/>
            </a:prstGeom>
            <a:ln w="53975">
              <a:solidFill>
                <a:schemeClr val="bg2">
                  <a:lumMod val="75000"/>
                  <a:alpha val="70000"/>
                </a:schemeClr>
              </a:solidFill>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id="{1877520D-F0A6-409F-8A65-8864942C95BB}"/>
                  </a:ext>
                </a:extLst>
              </p:cNvPr>
              <p:cNvSpPr/>
              <p:nvPr/>
            </p:nvSpPr>
            <p:spPr>
              <a:xfrm>
                <a:off x="8483738" y="4356722"/>
                <a:ext cx="2450799" cy="1019125"/>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vert="horz" wrap="none" lIns="91440" tIns="45720" rIns="91440" bIns="45720" rtlCol="0">
                <a:spAutoFit/>
              </a:bodyPr>
              <a:lstStyle/>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smtClean="0">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smtClean="0">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1</m:t>
                          </m:r>
                        </m:sub>
                        <m:sup>
                          <m:r>
                            <a:rPr lang="en-US" altLang="zh-CN" sz="1600" i="1">
                              <a:solidFill>
                                <a:schemeClr val="dk1"/>
                              </a:solidFill>
                              <a:latin typeface="Cambria Math" panose="02040503050406030204" pitchFamily="18" charset="0"/>
                            </a:rPr>
                            <m:t>𝑝𝑟𝑒𝑠𝑠𝑢𝑟𝑒</m:t>
                          </m:r>
                        </m:sup>
                      </m:sSubSup>
                      <m:r>
                        <a:rPr lang="en-US" altLang="zh-CN" sz="1600" i="1" smtClean="0">
                          <a:solidFill>
                            <a:schemeClr val="dk1"/>
                          </a:solidFill>
                          <a:latin typeface="Cambria Math" panose="02040503050406030204" pitchFamily="18" charset="0"/>
                        </a:rPr>
                        <m:t>=−</m:t>
                      </m:r>
                      <m:f>
                        <m:fPr>
                          <m:ctrlPr>
                            <a:rPr lang="en-US" altLang="zh-CN" sz="1600" i="1" smtClean="0">
                              <a:solidFill>
                                <a:schemeClr val="dk1"/>
                              </a:solidFill>
                              <a:latin typeface="Cambria Math" panose="02040503050406030204" pitchFamily="18" charset="0"/>
                            </a:rPr>
                          </m:ctrlPr>
                        </m:fPr>
                        <m:num>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2</m:t>
                              </m:r>
                            </m:sub>
                          </m:sSub>
                        </m:num>
                        <m:den>
                          <m:sSub>
                            <m:sSubPr>
                              <m:ctrlPr>
                                <a:rPr lang="en-US" altLang="zh-CN" sz="1600" i="1" smtClean="0">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2</m:t>
                              </m:r>
                            </m:sub>
                          </m:sSub>
                        </m:den>
                      </m:f>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2</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smtClean="0">
                              <a:solidFill>
                                <a:schemeClr val="dk1"/>
                              </a:solidFill>
                              <a:latin typeface="Cambria Math" panose="02040503050406030204" pitchFamily="18" charset="0"/>
                            </a:rPr>
                            <m:t>12</m:t>
                          </m:r>
                        </m:sub>
                      </m:sSub>
                    </m:oMath>
                  </m:oMathPara>
                </a14:m>
                <a:endParaRPr lang="en-US" altLang="zh-CN" sz="1600" i="1" dirty="0">
                  <a:solidFill>
                    <a:schemeClr val="dk1"/>
                  </a:solidFill>
                  <a:latin typeface="Cambria Math" panose="02040503050406030204" pitchFamily="18" charset="0"/>
                </a:endParaRPr>
              </a:p>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2</m:t>
                          </m:r>
                        </m:sub>
                        <m:sup>
                          <m:r>
                            <a:rPr lang="en-US" altLang="zh-CN" sz="1600" i="1">
                              <a:solidFill>
                                <a:schemeClr val="dk1"/>
                              </a:solidFill>
                              <a:latin typeface="Cambria Math" panose="02040503050406030204" pitchFamily="18" charset="0"/>
                            </a:rPr>
                            <m:t>𝑝𝑟𝑒𝑠𝑠𝑢𝑟𝑒</m:t>
                          </m:r>
                        </m:sup>
                      </m:sSubSup>
                      <m:r>
                        <a:rPr lang="en-US" altLang="zh-CN" sz="1600" i="1">
                          <a:solidFill>
                            <a:schemeClr val="dk1"/>
                          </a:solidFill>
                          <a:latin typeface="Cambria Math" panose="02040503050406030204" pitchFamily="18" charset="0"/>
                        </a:rPr>
                        <m:t>=−</m:t>
                      </m:r>
                      <m:f>
                        <m:fPr>
                          <m:ctrlPr>
                            <a:rPr lang="en-US" altLang="zh-CN" sz="1600" i="1">
                              <a:solidFill>
                                <a:schemeClr val="dk1"/>
                              </a:solidFill>
                              <a:latin typeface="Cambria Math" panose="02040503050406030204" pitchFamily="18" charset="0"/>
                            </a:rPr>
                          </m:ctrlPr>
                        </m:fPr>
                        <m:num>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1</m:t>
                              </m:r>
                            </m:sub>
                          </m:sSub>
                        </m:num>
                        <m:den>
                          <m:sSub>
                            <m:sSubPr>
                              <m:ctrlPr>
                                <a:rPr lang="en-US" altLang="zh-CN" sz="1600" i="1">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1</m:t>
                              </m:r>
                            </m:sub>
                          </m:sSub>
                        </m:den>
                      </m:f>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1</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a:solidFill>
                                <a:schemeClr val="dk1"/>
                              </a:solidFill>
                              <a:latin typeface="Cambria Math" panose="02040503050406030204" pitchFamily="18" charset="0"/>
                            </a:rPr>
                            <m:t>2</m:t>
                          </m:r>
                          <m:r>
                            <a:rPr lang="en-US" altLang="zh-CN" sz="1600" i="1" smtClean="0">
                              <a:solidFill>
                                <a:schemeClr val="dk1"/>
                              </a:solidFill>
                              <a:latin typeface="Cambria Math" panose="02040503050406030204" pitchFamily="18" charset="0"/>
                            </a:rPr>
                            <m:t>1</m:t>
                          </m:r>
                        </m:sub>
                      </m:sSub>
                    </m:oMath>
                  </m:oMathPara>
                </a14:m>
                <a:endParaRPr lang="en-US" altLang="zh-CN" sz="1600" i="1" dirty="0">
                  <a:solidFill>
                    <a:schemeClr val="dk1"/>
                  </a:solidFill>
                  <a:latin typeface="Cambria Math" panose="02040503050406030204" pitchFamily="18" charset="0"/>
                </a:endParaRPr>
              </a:p>
            </p:txBody>
          </p:sp>
        </mc:Choice>
        <mc:Fallback xmlns="">
          <p:sp>
            <p:nvSpPr>
              <p:cNvPr id="113" name="矩形 112">
                <a:extLst>
                  <a:ext uri="{FF2B5EF4-FFF2-40B4-BE49-F238E27FC236}">
                    <a16:creationId xmlns:a16="http://schemas.microsoft.com/office/drawing/2014/main" id="{1877520D-F0A6-409F-8A65-8864942C95BB}"/>
                  </a:ext>
                </a:extLst>
              </p:cNvPr>
              <p:cNvSpPr>
                <a:spLocks noRot="1" noChangeAspect="1" noMove="1" noResize="1" noEditPoints="1" noAdjustHandles="1" noChangeArrowheads="1" noChangeShapeType="1" noTextEdit="1"/>
              </p:cNvSpPr>
              <p:nvPr/>
            </p:nvSpPr>
            <p:spPr>
              <a:xfrm>
                <a:off x="8483738" y="4356722"/>
                <a:ext cx="2450799" cy="1019125"/>
              </a:xfrm>
              <a:prstGeom prst="rect">
                <a:avLst/>
              </a:prstGeom>
              <a:blipFill>
                <a:blip r:embed="rId17"/>
                <a:stretch>
                  <a:fillRect b="-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276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12"/>
                                        </p:tgtEl>
                                        <p:attrNameLst>
                                          <p:attrName>style.visibility</p:attrName>
                                        </p:attrNameLst>
                                      </p:cBhvr>
                                      <p:to>
                                        <p:strVal val="visible"/>
                                      </p:to>
                                    </p:set>
                                    <p:animEffect transition="in" filter="wipe(up)">
                                      <p:cBhvr>
                                        <p:cTn id="39" dur="500"/>
                                        <p:tgtEl>
                                          <p:spTgt spid="112"/>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barn(inVertical)">
                                      <p:cBhvr>
                                        <p:cTn id="47" dur="500"/>
                                        <p:tgtEl>
                                          <p:spTgt spid="8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wipe(up)">
                                      <p:cBhvr>
                                        <p:cTn id="52" dur="500"/>
                                        <p:tgtEl>
                                          <p:spTgt spid="92"/>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animBg="1"/>
      <p:bldP spid="4" grpId="0" animBg="1"/>
      <p:bldP spid="78" grpId="0" animBg="1"/>
      <p:bldP spid="11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r>
                  <a:rPr lang="zh-CN" altLang="en-US" dirty="0"/>
                  <a:t>作用力与反作用力的大小相等</a:t>
                </a:r>
                <a:endParaRPr lang="en-US" altLang="zh-CN" dirty="0"/>
              </a:p>
              <a:p>
                <a:r>
                  <a:rPr lang="zh-CN" altLang="en-US" dirty="0"/>
                  <a:t>只依赖于</a:t>
                </a:r>
                <a:r>
                  <a:rPr lang="zh-CN" altLang="en-US" dirty="0">
                    <a:solidFill>
                      <a:srgbClr val="C00000"/>
                    </a:solidFill>
                  </a:rPr>
                  <a:t>速度差</a:t>
                </a:r>
                <a:r>
                  <a:rPr lang="zh-CN" altLang="en-US" dirty="0"/>
                  <a:t>，不依赖绝对速度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pic>
        <p:nvPicPr>
          <p:cNvPr id="6" name="图片 5" descr="背景图案&#10;&#10;描述已自动生成">
            <a:extLst>
              <a:ext uri="{FF2B5EF4-FFF2-40B4-BE49-F238E27FC236}">
                <a16:creationId xmlns:a16="http://schemas.microsoft.com/office/drawing/2014/main" id="{2F1C5919-0871-4957-8437-F450D008FB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4636" y="3115909"/>
            <a:ext cx="5224713" cy="2938901"/>
          </a:xfrm>
          <a:prstGeom prst="rect">
            <a:avLst/>
          </a:prstGeom>
        </p:spPr>
      </p:pic>
      <p:grpSp>
        <p:nvGrpSpPr>
          <p:cNvPr id="7" name="组合 6">
            <a:extLst>
              <a:ext uri="{FF2B5EF4-FFF2-40B4-BE49-F238E27FC236}">
                <a16:creationId xmlns:a16="http://schemas.microsoft.com/office/drawing/2014/main" id="{F265AFED-1877-4CD0-9CA3-47885B1F1EAB}"/>
              </a:ext>
            </a:extLst>
          </p:cNvPr>
          <p:cNvGrpSpPr/>
          <p:nvPr/>
        </p:nvGrpSpPr>
        <p:grpSpPr>
          <a:xfrm>
            <a:off x="3825456" y="2040205"/>
            <a:ext cx="1080000" cy="360000"/>
            <a:chOff x="2888995" y="3581988"/>
            <a:chExt cx="1080000" cy="360000"/>
          </a:xfrm>
        </p:grpSpPr>
        <p:cxnSp>
          <p:nvCxnSpPr>
            <p:cNvPr id="8" name="直接连接符 7">
              <a:extLst>
                <a:ext uri="{FF2B5EF4-FFF2-40B4-BE49-F238E27FC236}">
                  <a16:creationId xmlns:a16="http://schemas.microsoft.com/office/drawing/2014/main" id="{CC92BAB3-3F43-4139-90F8-83C1F6E4FAB1}"/>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BC9E24F-D037-4A6D-BFCE-1D7B6790E629}"/>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735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b="1" dirty="0">
                <a:solidFill>
                  <a:schemeClr val="accent1"/>
                </a:solidFill>
              </a:rPr>
              <a:t>流体基础</a:t>
            </a:r>
            <a:endParaRPr kumimoji="1" lang="en-US" altLang="zh-CN" b="1" dirty="0">
              <a:solidFill>
                <a:schemeClr val="accent1"/>
              </a:solidFill>
            </a:endParaRPr>
          </a:p>
          <a:p>
            <a:r>
              <a:rPr kumimoji="1" lang="zh-CN" altLang="en-US" dirty="0"/>
              <a:t>基于力的流体模拟</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16725844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2B2F55-BF91-40E3-98AC-AB28767165C0}"/>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r>
                  <a:rPr lang="en-US" altLang="zh-CN" dirty="0"/>
                  <a:t>/V</a:t>
                </a:r>
                <a:r>
                  <a:rPr lang="zh-CN" altLang="en-US" dirty="0"/>
                  <a:t>：</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xmlns="">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882" t="-196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p:txBody>
              <a:bodyPr>
                <a:normAutofit fontScale="85000" lnSpcReduction="10000"/>
              </a:bodyPr>
              <a:lstStyle/>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xmlns="">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blipFill>
                <a:blip r:embed="rId4"/>
                <a:stretch>
                  <a:fillRect l="-1647" t="-13725" b="-18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b="0" i="1" smtClean="0">
                                <a:latin typeface="Cambria Math" panose="02040503050406030204" pitchFamily="18" charset="0"/>
                              </a:rPr>
                              <m:t>           </m:t>
                            </m:r>
                            <m:r>
                              <a:rPr lang="en-US" altLang="zh-CN" i="1">
                                <a:latin typeface="Cambria Math" panose="02040503050406030204" pitchFamily="18" charset="0"/>
                              </a:rPr>
                              <m:t>𝑜𝑡h𝑒𝑟𝑤𝑖𝑠𝑒</m:t>
                            </m:r>
                          </m:e>
                        </m:eqArr>
                      </m:e>
                    </m:d>
                  </m:oMath>
                </a14:m>
                <a:endParaRPr lang="en-US" altLang="zh-CN" b="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pic>
        <p:nvPicPr>
          <p:cNvPr id="7" name="图片 6" descr="图示&#10;&#10;描述已自动生成">
            <a:extLst>
              <a:ext uri="{FF2B5EF4-FFF2-40B4-BE49-F238E27FC236}">
                <a16:creationId xmlns:a16="http://schemas.microsoft.com/office/drawing/2014/main" id="{1B48E624-D0EB-4595-99F9-979E5F84C9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4840" y="2435596"/>
            <a:ext cx="2232659" cy="2046604"/>
          </a:xfrm>
          <a:prstGeom prst="rect">
            <a:avLst/>
          </a:prstGeom>
        </p:spPr>
      </p:pic>
      <p:pic>
        <p:nvPicPr>
          <p:cNvPr id="8" name="图片 7">
            <a:extLst>
              <a:ext uri="{FF2B5EF4-FFF2-40B4-BE49-F238E27FC236}">
                <a16:creationId xmlns:a16="http://schemas.microsoft.com/office/drawing/2014/main" id="{7BA7364B-FAB8-405C-9D68-5D980E0CF71C}"/>
              </a:ext>
            </a:extLst>
          </p:cNvPr>
          <p:cNvPicPr>
            <a:picLocks noChangeAspect="1"/>
          </p:cNvPicPr>
          <p:nvPr/>
        </p:nvPicPr>
        <p:blipFill>
          <a:blip r:embed="rId4"/>
          <a:stretch>
            <a:fillRect/>
          </a:stretch>
        </p:blipFill>
        <p:spPr>
          <a:xfrm>
            <a:off x="8244841" y="4570219"/>
            <a:ext cx="2232347" cy="2046318"/>
          </a:xfrm>
          <a:prstGeom prst="rect">
            <a:avLst/>
          </a:prstGeom>
        </p:spPr>
      </p:pic>
    </p:spTree>
    <p:extLst>
      <p:ext uri="{BB962C8B-B14F-4D97-AF65-F5344CB8AC3E}">
        <p14:creationId xmlns:p14="http://schemas.microsoft.com/office/powerpoint/2010/main" val="95381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solidFill>
                  <a:srgbClr val="C00000"/>
                </a:solidFill>
              </a:rPr>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修正密度计算</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Autofit/>
              </a:bodyPr>
              <a:lstStyle/>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oMath>
                </a14:m>
                <a:r>
                  <a:rPr lang="zh-CN" altLang="en-US" sz="1800" dirty="0"/>
                  <a:t>的体积：</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𝑉</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𝑏</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sSub>
                          <m:sSubPr>
                            <m:ctrlPr>
                              <a:rPr lang="en-US" altLang="zh-CN" sz="1800" i="1">
                                <a:latin typeface="Cambria Math" panose="02040503050406030204" pitchFamily="18" charset="0"/>
                              </a:rPr>
                            </m:ctrlPr>
                          </m:sSubPr>
                          <m:e>
                            <m:r>
                              <a:rPr lang="zh-CN" altLang="en-US" sz="1800" i="1" smtClean="0">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en>
                    </m:f>
                    <m:r>
                      <a:rPr lang="en-US" altLang="zh-CN" sz="1800" b="0" i="1" smtClean="0">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nary>
                          <m:naryPr>
                            <m:chr m:val="∑"/>
                            <m:supHide m:val="on"/>
                            <m:ctrlPr>
                              <a:rPr lang="en-US" altLang="zh-CN" sz="1800" i="1" smtClean="0">
                                <a:latin typeface="Cambria Math" panose="02040503050406030204" pitchFamily="18" charset="0"/>
                              </a:rPr>
                            </m:ctrlPr>
                          </m:naryPr>
                          <m:sub>
                            <m:r>
                              <m:rPr>
                                <m:brk m:alnAt="7"/>
                              </m:rP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𝑊</m:t>
                                </m:r>
                              </m:e>
                              <m:sub>
                                <m:r>
                                  <a:rPr lang="en-US" altLang="zh-CN" sz="1800" b="0" i="1" smtClean="0">
                                    <a:latin typeface="Cambria Math" panose="02040503050406030204" pitchFamily="18" charset="0"/>
                                  </a:rPr>
                                  <m:t>𝑖𝑘</m:t>
                                </m:r>
                              </m:sub>
                            </m:sSub>
                          </m:e>
                        </m:nary>
                      </m:den>
                    </m:f>
                  </m:oMath>
                </a14:m>
                <a:endParaRPr lang="en-US" altLang="zh-CN" sz="1800" dirty="0"/>
              </a:p>
              <a:p>
                <a:r>
                  <a:rPr lang="zh-CN" altLang="en-US" sz="1800" dirty="0"/>
                  <a:t>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的密度：</a:t>
                </a:r>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𝑓</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b="0" i="1" smtClean="0">
                            <a:latin typeface="Cambria Math" panose="02040503050406030204" pitchFamily="18" charset="0"/>
                          </a:rPr>
                          <m:t>𝑗</m:t>
                        </m:r>
                      </m:sub>
                      <m:sup/>
                      <m:e>
                        <m:sSub>
                          <m:sSubPr>
                            <m:ctrlPr>
                              <a:rPr lang="en-US" altLang="zh-CN" sz="1800" i="1" smtClean="0">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b="0" i="1" smtClean="0">
                                <a:latin typeface="Cambria Math" panose="02040503050406030204" pitchFamily="18" charset="0"/>
                              </a:rPr>
                              <m:t>𝑖𝑗</m:t>
                            </m:r>
                          </m:sub>
                        </m:sSub>
                      </m:e>
                    </m:nary>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m:t>
                            </m:r>
                            <m:r>
                              <a:rPr lang="en-US" altLang="zh-CN" sz="1800" b="0" i="1" smtClean="0">
                                <a:latin typeface="Cambria Math" panose="02040503050406030204" pitchFamily="18" charset="0"/>
                              </a:rPr>
                              <m:t>𝑘</m:t>
                            </m:r>
                          </m:sub>
                        </m:sSub>
                      </m:e>
                    </m:nary>
                  </m:oMath>
                </a14:m>
                <a:endParaRPr lang="en-US" altLang="zh-CN" sz="1800" dirty="0"/>
              </a:p>
              <a:p>
                <a:r>
                  <a:rPr lang="zh-CN" altLang="en-US" sz="1800" dirty="0"/>
                  <a:t>边界粒子体积大小对流体密度的影响：</a:t>
                </a:r>
                <a14:m>
                  <m:oMath xmlns:m="http://schemas.openxmlformats.org/officeDocument/2006/math">
                    <m:sSub>
                      <m:sSubPr>
                        <m:ctrlPr>
                          <a:rPr lang="en-US" altLang="zh-CN" sz="1800" i="1" smtClean="0">
                            <a:solidFill>
                              <a:schemeClr val="accent2"/>
                            </a:solidFill>
                            <a:latin typeface="Cambria Math" panose="02040503050406030204" pitchFamily="18" charset="0"/>
                          </a:rPr>
                        </m:ctrlPr>
                      </m:sSubPr>
                      <m:e>
                        <m:r>
                          <m:rPr>
                            <m:sty m:val="p"/>
                          </m:rPr>
                          <a:rPr lang="el-GR" altLang="zh-CN" sz="1800" i="1">
                            <a:solidFill>
                              <a:schemeClr val="accent2"/>
                            </a:solidFill>
                            <a:latin typeface="Cambria Math" panose="02040503050406030204" pitchFamily="18" charset="0"/>
                            <a:ea typeface="Cambria Math" panose="02040503050406030204" pitchFamily="18" charset="0"/>
                          </a:rPr>
                          <m:t>Ψ</m:t>
                        </m:r>
                      </m:e>
                      <m: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𝑏</m:t>
                            </m:r>
                          </m:e>
                          <m:sub>
                            <m:r>
                              <a:rPr lang="en-US" altLang="zh-CN" sz="1800" i="1">
                                <a:solidFill>
                                  <a:schemeClr val="accent2"/>
                                </a:solidFill>
                                <a:latin typeface="Cambria Math" panose="02040503050406030204" pitchFamily="18" charset="0"/>
                              </a:rPr>
                              <m:t>𝑖</m:t>
                            </m:r>
                          </m:sub>
                        </m:sSub>
                      </m:sub>
                    </m:sSub>
                    <m:d>
                      <m:dPr>
                        <m:ctrlPr>
                          <a:rPr lang="en-US" altLang="zh-CN" sz="1800" i="1">
                            <a:solidFill>
                              <a:schemeClr val="accent2"/>
                            </a:solidFill>
                            <a:latin typeface="Cambria Math" panose="02040503050406030204" pitchFamily="18" charset="0"/>
                          </a:rPr>
                        </m:ctrlPr>
                      </m:dPr>
                      <m:e>
                        <m:sSub>
                          <m:sSubPr>
                            <m:ctrlPr>
                              <a:rPr lang="en-US" altLang="zh-CN" sz="1800" i="1">
                                <a:solidFill>
                                  <a:schemeClr val="accent2"/>
                                </a:solidFill>
                                <a:latin typeface="Cambria Math" panose="02040503050406030204" pitchFamily="18" charset="0"/>
                              </a:rPr>
                            </m:ctrlPr>
                          </m:sSubPr>
                          <m:e>
                            <m:r>
                              <a:rPr lang="zh-CN" altLang="en-US" sz="1800" i="1">
                                <a:solidFill>
                                  <a:schemeClr val="accent2"/>
                                </a:solidFill>
                                <a:latin typeface="Cambria Math" panose="02040503050406030204" pitchFamily="18" charset="0"/>
                              </a:rPr>
                              <m:t>𝜌</m:t>
                            </m:r>
                          </m:e>
                          <m:sub>
                            <m:r>
                              <a:rPr lang="en-US" altLang="zh-CN" sz="1800" i="1">
                                <a:solidFill>
                                  <a:schemeClr val="accent2"/>
                                </a:solidFill>
                                <a:latin typeface="Cambria Math" panose="02040503050406030204" pitchFamily="18" charset="0"/>
                              </a:rPr>
                              <m:t>0</m:t>
                            </m:r>
                          </m:sub>
                        </m:sSub>
                      </m:e>
                    </m:d>
                    <m:r>
                      <a:rPr lang="en-US" altLang="zh-CN" sz="1800" i="1">
                        <a:solidFill>
                          <a:schemeClr val="accent2"/>
                        </a:solidFill>
                        <a:latin typeface="Cambria Math" panose="02040503050406030204" pitchFamily="18" charset="0"/>
                      </a:rPr>
                      <m:t>=</m:t>
                    </m:r>
                    <m:sSub>
                      <m:sSubPr>
                        <m:ctrlPr>
                          <a:rPr lang="en-US" altLang="zh-CN" sz="1800" i="1">
                            <a:solidFill>
                              <a:schemeClr val="accent2"/>
                            </a:solidFill>
                            <a:latin typeface="Cambria Math" panose="02040503050406030204" pitchFamily="18" charset="0"/>
                          </a:rPr>
                        </m:ctrlPr>
                      </m:sSubPr>
                      <m:e>
                        <m:r>
                          <a:rPr lang="zh-CN" altLang="en-US" sz="1800" i="1">
                            <a:solidFill>
                              <a:schemeClr val="accent2"/>
                            </a:solidFill>
                            <a:latin typeface="Cambria Math" panose="02040503050406030204" pitchFamily="18" charset="0"/>
                          </a:rPr>
                          <m:t>𝜌</m:t>
                        </m:r>
                      </m:e>
                      <m:sub>
                        <m:r>
                          <a:rPr lang="en-US" altLang="zh-CN" sz="1800" i="1">
                            <a:solidFill>
                              <a:schemeClr val="accent2"/>
                            </a:solidFill>
                            <a:latin typeface="Cambria Math" panose="02040503050406030204" pitchFamily="18" charset="0"/>
                          </a:rPr>
                          <m:t>0</m:t>
                        </m:r>
                      </m:sub>
                    </m:s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𝑉</m:t>
                        </m:r>
                      </m:e>
                      <m: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𝑏</m:t>
                            </m:r>
                          </m:e>
                          <m:sub>
                            <m:r>
                              <a:rPr lang="en-US" altLang="zh-CN" sz="1800" i="1">
                                <a:solidFill>
                                  <a:schemeClr val="accent2"/>
                                </a:solidFill>
                                <a:latin typeface="Cambria Math" panose="02040503050406030204" pitchFamily="18" charset="0"/>
                              </a:rPr>
                              <m:t>𝑖</m:t>
                            </m:r>
                          </m:sub>
                        </m:sSub>
                      </m:sub>
                    </m:sSub>
                  </m:oMath>
                </a14:m>
                <a:endParaRPr lang="en-US" altLang="zh-CN" sz="1800" dirty="0"/>
              </a:p>
              <a:p>
                <a:r>
                  <a:rPr lang="zh-CN" altLang="en-US" sz="1800" dirty="0"/>
                  <a:t>修正后的流体密度：</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i="1">
                            <a:latin typeface="Cambria Math" panose="02040503050406030204" pitchFamily="18" charset="0"/>
                          </a:rPr>
                          <m:t>𝑗</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𝑖𝑗</m:t>
                            </m:r>
                          </m:sub>
                        </m:sSub>
                      </m:e>
                    </m:nary>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i="1">
                            <a:latin typeface="Cambria Math" panose="02040503050406030204" pitchFamily="18" charset="0"/>
                          </a:rPr>
                          <m:t>𝑘</m:t>
                        </m:r>
                      </m:sub>
                      <m:sup/>
                      <m:e>
                        <m:sSub>
                          <m:sSubPr>
                            <m:ctrlPr>
                              <a:rPr lang="en-US" altLang="zh-CN" sz="1800" i="1" smtClean="0">
                                <a:solidFill>
                                  <a:schemeClr val="accent2"/>
                                </a:solidFill>
                                <a:latin typeface="Cambria Math" panose="02040503050406030204" pitchFamily="18" charset="0"/>
                              </a:rPr>
                            </m:ctrlPr>
                          </m:sSubPr>
                          <m:e>
                            <m:r>
                              <m:rPr>
                                <m:sty m:val="p"/>
                              </m:rPr>
                              <a:rPr lang="el-GR" altLang="zh-CN" sz="1800" i="1">
                                <a:solidFill>
                                  <a:schemeClr val="accent2"/>
                                </a:solidFill>
                                <a:latin typeface="Cambria Math" panose="02040503050406030204" pitchFamily="18" charset="0"/>
                                <a:ea typeface="Cambria Math" panose="02040503050406030204" pitchFamily="18" charset="0"/>
                              </a:rPr>
                              <m:t>Ψ</m:t>
                            </m:r>
                          </m:e>
                          <m: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𝑏</m:t>
                                </m:r>
                              </m:e>
                              <m:sub>
                                <m:r>
                                  <a:rPr lang="en-US" altLang="zh-CN" sz="1800" b="0" i="1" smtClean="0">
                                    <a:solidFill>
                                      <a:schemeClr val="accent2"/>
                                    </a:solidFill>
                                    <a:latin typeface="Cambria Math" panose="02040503050406030204" pitchFamily="18" charset="0"/>
                                  </a:rPr>
                                  <m:t>𝑘</m:t>
                                </m:r>
                              </m:sub>
                            </m:sSub>
                          </m:sub>
                        </m:sSub>
                        <m:d>
                          <m:dPr>
                            <m:ctrlPr>
                              <a:rPr lang="en-US" altLang="zh-CN" sz="1800" i="1">
                                <a:solidFill>
                                  <a:schemeClr val="accent2"/>
                                </a:solidFill>
                                <a:latin typeface="Cambria Math" panose="02040503050406030204" pitchFamily="18" charset="0"/>
                              </a:rPr>
                            </m:ctrlPr>
                          </m:dPr>
                          <m:e>
                            <m:sSub>
                              <m:sSubPr>
                                <m:ctrlPr>
                                  <a:rPr lang="en-US" altLang="zh-CN" sz="1800" i="1">
                                    <a:solidFill>
                                      <a:schemeClr val="accent2"/>
                                    </a:solidFill>
                                    <a:latin typeface="Cambria Math" panose="02040503050406030204" pitchFamily="18" charset="0"/>
                                  </a:rPr>
                                </m:ctrlPr>
                              </m:sSubPr>
                              <m:e>
                                <m:r>
                                  <a:rPr lang="zh-CN" altLang="en-US" sz="1800" i="1">
                                    <a:solidFill>
                                      <a:schemeClr val="accent2"/>
                                    </a:solidFill>
                                    <a:latin typeface="Cambria Math" panose="02040503050406030204" pitchFamily="18" charset="0"/>
                                  </a:rPr>
                                  <m:t>𝜌</m:t>
                                </m:r>
                              </m:e>
                              <m:sub>
                                <m:r>
                                  <a:rPr lang="en-US" altLang="zh-CN" sz="1800" i="1">
                                    <a:solidFill>
                                      <a:schemeClr val="accent2"/>
                                    </a:solidFill>
                                    <a:latin typeface="Cambria Math" panose="02040503050406030204" pitchFamily="18" charset="0"/>
                                  </a:rPr>
                                  <m:t>0</m:t>
                                </m:r>
                              </m:sub>
                            </m:sSub>
                          </m:e>
                        </m:d>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𝑖𝑘</m:t>
                            </m:r>
                          </m:sub>
                        </m:sSub>
                      </m:e>
                    </m:nary>
                  </m:oMath>
                </a14:m>
                <a:endParaRPr lang="en-US" altLang="zh-CN" sz="1800" dirty="0"/>
              </a:p>
              <a:p>
                <a:r>
                  <a:rPr lang="zh-CN" altLang="en-US" sz="1800" dirty="0"/>
                  <a:t>两个流体粒子之间的压力：</a:t>
                </a:r>
                <a14:m>
                  <m:oMath xmlns:m="http://schemas.openxmlformats.org/officeDocument/2006/math">
                    <m:sSubSup>
                      <m:sSubSupPr>
                        <m:ctrlPr>
                          <a:rPr lang="en-US" altLang="zh-CN" sz="1800" i="1" smtClean="0">
                            <a:latin typeface="Cambria Math" panose="02040503050406030204" pitchFamily="18" charset="0"/>
                          </a:rPr>
                        </m:ctrlPr>
                      </m:sSubSupPr>
                      <m:e>
                        <m:acc>
                          <m:accPr>
                            <m:chr m:val="⃗"/>
                            <m:ctrlPr>
                              <a:rPr lang="en-US" altLang="zh-CN" sz="1800" i="1" smtClean="0">
                                <a:latin typeface="Cambria Math" panose="02040503050406030204" pitchFamily="18" charset="0"/>
                              </a:rPr>
                            </m:ctrlPr>
                          </m:accPr>
                          <m:e>
                            <m:r>
                              <a:rPr lang="en-US" altLang="zh-CN" sz="1800" b="0" i="1" smtClean="0">
                                <a:latin typeface="Cambria Math" panose="02040503050406030204" pitchFamily="18" charset="0"/>
                              </a:rPr>
                              <m:t>𝐹</m:t>
                            </m:r>
                          </m:e>
                        </m:acc>
                      </m:e>
                      <m:sub>
                        <m:r>
                          <a:rPr lang="en-US" altLang="zh-CN" sz="1800" b="0" i="1" smtClean="0">
                            <a:latin typeface="Cambria Math" panose="02040503050406030204" pitchFamily="18" charset="0"/>
                          </a:rPr>
                          <m:t>𝑖</m:t>
                        </m:r>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𝑗</m:t>
                        </m:r>
                      </m:sub>
                      <m:sup>
                        <m:r>
                          <a:rPr lang="en-US" altLang="zh-CN" sz="1800" b="0" i="1" smtClean="0">
                            <a:latin typeface="Cambria Math" panose="02040503050406030204" pitchFamily="18" charset="0"/>
                          </a:rPr>
                          <m:t>𝑝</m:t>
                        </m:r>
                      </m:sup>
                    </m:sSubSup>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𝑗</m:t>
                        </m:r>
                      </m:sub>
                    </m:sSub>
                    <m:r>
                      <a:rPr lang="en-US" altLang="zh-CN" sz="1800" b="0" i="1" smtClean="0">
                        <a:latin typeface="Cambria Math" panose="02040503050406030204" pitchFamily="18" charset="0"/>
                      </a:rPr>
                      <m:t>(</m:t>
                    </m:r>
                    <m:f>
                      <m:fPr>
                        <m:ctrlPr>
                          <a:rPr lang="en-US" altLang="zh-CN" sz="1800" b="0" i="1" smtClean="0">
                            <a:solidFill>
                              <a:schemeClr val="accent1"/>
                            </a:solidFill>
                            <a:latin typeface="Cambria Math" panose="02040503050406030204" pitchFamily="18" charset="0"/>
                          </a:rPr>
                        </m:ctrlPr>
                      </m:fPr>
                      <m:num>
                        <m:sSub>
                          <m:sSubPr>
                            <m:ctrlPr>
                              <a:rPr lang="en-US" altLang="zh-CN" sz="1800" b="0" i="1" smtClean="0">
                                <a:solidFill>
                                  <a:schemeClr val="accent1"/>
                                </a:solidFill>
                                <a:latin typeface="Cambria Math" panose="02040503050406030204" pitchFamily="18" charset="0"/>
                              </a:rPr>
                            </m:ctrlPr>
                          </m:sSubPr>
                          <m:e>
                            <m:r>
                              <a:rPr lang="en-US" altLang="zh-CN" sz="1800" b="0" i="1" smtClean="0">
                                <a:solidFill>
                                  <a:schemeClr val="accent1"/>
                                </a:solidFill>
                                <a:latin typeface="Cambria Math" panose="02040503050406030204" pitchFamily="18" charset="0"/>
                              </a:rPr>
                              <m:t>𝑝</m:t>
                            </m:r>
                          </m:e>
                          <m:sub>
                            <m:r>
                              <a:rPr lang="en-US" altLang="zh-CN" sz="1800" b="0" i="1" smtClean="0">
                                <a:solidFill>
                                  <a:schemeClr val="accent1"/>
                                </a:solidFill>
                                <a:latin typeface="Cambria Math" panose="02040503050406030204" pitchFamily="18" charset="0"/>
                              </a:rPr>
                              <m:t>𝑗</m:t>
                            </m:r>
                          </m:sub>
                        </m:sSub>
                      </m:num>
                      <m:den>
                        <m:sSub>
                          <m:sSubPr>
                            <m:ctrlPr>
                              <a:rPr lang="en-US" altLang="zh-CN" sz="1800" b="0" i="1" smtClean="0">
                                <a:solidFill>
                                  <a:schemeClr val="accent1"/>
                                </a:solidFill>
                                <a:latin typeface="Cambria Math" panose="02040503050406030204" pitchFamily="18" charset="0"/>
                              </a:rPr>
                            </m:ctrlPr>
                          </m:sSubPr>
                          <m:e>
                            <m:r>
                              <a:rPr lang="zh-CN" altLang="en-US" sz="1800" b="0" i="1" smtClean="0">
                                <a:solidFill>
                                  <a:schemeClr val="accent1"/>
                                </a:solidFill>
                                <a:latin typeface="Cambria Math" panose="02040503050406030204" pitchFamily="18" charset="0"/>
                              </a:rPr>
                              <m:t>𝜌</m:t>
                            </m:r>
                          </m:e>
                          <m:sub>
                            <m:r>
                              <a:rPr lang="en-US" altLang="zh-CN" sz="1800" b="0" i="1" smtClean="0">
                                <a:solidFill>
                                  <a:schemeClr val="accent1"/>
                                </a:solidFill>
                                <a:latin typeface="Cambria Math" panose="02040503050406030204" pitchFamily="18" charset="0"/>
                              </a:rPr>
                              <m:t>𝑖</m:t>
                            </m:r>
                          </m:sub>
                        </m:sSub>
                        <m:sSub>
                          <m:sSubPr>
                            <m:ctrlPr>
                              <a:rPr lang="en-US" altLang="zh-CN" sz="1800" i="1">
                                <a:solidFill>
                                  <a:schemeClr val="accent1"/>
                                </a:solidFill>
                                <a:latin typeface="Cambria Math" panose="02040503050406030204" pitchFamily="18" charset="0"/>
                              </a:rPr>
                            </m:ctrlPr>
                          </m:sSubPr>
                          <m:e>
                            <m:r>
                              <a:rPr lang="zh-CN" altLang="en-US" sz="1800" i="1">
                                <a:solidFill>
                                  <a:schemeClr val="accent1"/>
                                </a:solidFill>
                                <a:latin typeface="Cambria Math" panose="02040503050406030204" pitchFamily="18" charset="0"/>
                              </a:rPr>
                              <m:t>𝜌</m:t>
                            </m:r>
                          </m:e>
                          <m:sub>
                            <m:r>
                              <a:rPr lang="en-US" altLang="zh-CN" sz="1800" b="0" i="1" smtClean="0">
                                <a:solidFill>
                                  <a:schemeClr val="accent1"/>
                                </a:solidFill>
                                <a:latin typeface="Cambria Math" panose="02040503050406030204" pitchFamily="18" charset="0"/>
                              </a:rPr>
                              <m:t>𝑗</m:t>
                            </m:r>
                          </m:sub>
                        </m:sSub>
                      </m:den>
                    </m:f>
                    <m:r>
                      <a:rPr lang="en-US" altLang="zh-CN" sz="1800" b="0" i="1" smtClean="0">
                        <a:latin typeface="Cambria Math" panose="02040503050406030204" pitchFamily="18" charset="0"/>
                      </a:rPr>
                      <m:t>)</m:t>
                    </m:r>
                    <m:r>
                      <m:rPr>
                        <m:sty m:val="p"/>
                      </m:rPr>
                      <a:rPr lang="en-US" altLang="zh-CN" sz="1800" b="0" i="1" smtClean="0">
                        <a:latin typeface="Cambria Math" panose="02040503050406030204" pitchFamily="18" charset="0"/>
                        <a:ea typeface="Cambria Math" panose="02040503050406030204" pitchFamily="18" charset="0"/>
                      </a:rPr>
                      <m:t>∇</m:t>
                    </m:r>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𝑊</m:t>
                        </m:r>
                      </m:e>
                      <m:sub>
                        <m:r>
                          <a:rPr lang="en-US" altLang="zh-CN" sz="1800" b="0" i="1" smtClean="0">
                            <a:latin typeface="Cambria Math" panose="02040503050406030204" pitchFamily="18" charset="0"/>
                            <a:ea typeface="Cambria Math" panose="02040503050406030204" pitchFamily="18" charset="0"/>
                          </a:rPr>
                          <m:t>𝑖𝑗</m:t>
                        </m:r>
                      </m:sub>
                    </m:sSub>
                  </m:oMath>
                </a14:m>
                <a:r>
                  <a:rPr lang="en-US" altLang="zh-CN" sz="1800" dirty="0"/>
                  <a:t>= </a:t>
                </a:r>
                <a14:m>
                  <m:oMath xmlns:m="http://schemas.openxmlformats.org/officeDocument/2006/math">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𝑗</m:t>
                        </m:r>
                      </m:sub>
                    </m:sSub>
                    <m:r>
                      <a:rPr lang="en-US" altLang="zh-CN" sz="1800" i="1">
                        <a:latin typeface="Cambria Math" panose="02040503050406030204" pitchFamily="18" charset="0"/>
                      </a:rPr>
                      <m:t>(</m:t>
                    </m:r>
                    <m:f>
                      <m:fPr>
                        <m:ctrlPr>
                          <a:rPr lang="en-US" altLang="zh-CN" sz="1800" i="1" smtClean="0">
                            <a:solidFill>
                              <a:schemeClr val="accent1"/>
                            </a:solidFill>
                            <a:latin typeface="Cambria Math" panose="02040503050406030204" pitchFamily="18" charset="0"/>
                          </a:rPr>
                        </m:ctrlPr>
                      </m:fPr>
                      <m:num>
                        <m:sSub>
                          <m:sSubPr>
                            <m:ctrlPr>
                              <a:rPr lang="en-US"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𝑝</m:t>
                            </m:r>
                          </m:e>
                          <m:sub>
                            <m:r>
                              <a:rPr lang="en-US" altLang="zh-CN" sz="1800" b="0" i="1" smtClean="0">
                                <a:solidFill>
                                  <a:schemeClr val="accent1"/>
                                </a:solidFill>
                                <a:latin typeface="Cambria Math" panose="02040503050406030204" pitchFamily="18" charset="0"/>
                              </a:rPr>
                              <m:t>𝑥</m:t>
                            </m:r>
                          </m:sub>
                        </m:sSub>
                      </m:num>
                      <m:den>
                        <m:sSubSup>
                          <m:sSubSupPr>
                            <m:ctrlPr>
                              <a:rPr lang="en-US" altLang="zh-CN" sz="1800" i="1">
                                <a:solidFill>
                                  <a:schemeClr val="accent1"/>
                                </a:solidFill>
                                <a:latin typeface="Cambria Math" panose="02040503050406030204" pitchFamily="18" charset="0"/>
                              </a:rPr>
                            </m:ctrlPr>
                          </m:sSubSupPr>
                          <m:e>
                            <m:r>
                              <a:rPr lang="zh-CN" altLang="en-US" sz="1800" i="1">
                                <a:solidFill>
                                  <a:schemeClr val="accent1"/>
                                </a:solidFill>
                                <a:latin typeface="Cambria Math" panose="02040503050406030204" pitchFamily="18" charset="0"/>
                              </a:rPr>
                              <m:t>𝜌</m:t>
                            </m:r>
                          </m:e>
                          <m:sub>
                            <m:r>
                              <a:rPr lang="en-US" altLang="zh-CN" sz="1800" i="1">
                                <a:solidFill>
                                  <a:schemeClr val="accent1"/>
                                </a:solidFill>
                                <a:latin typeface="Cambria Math" panose="02040503050406030204" pitchFamily="18" charset="0"/>
                              </a:rPr>
                              <m:t>𝑥</m:t>
                            </m:r>
                          </m:sub>
                          <m:sup>
                            <m:r>
                              <a:rPr lang="en-US" altLang="zh-CN" sz="1800" i="1">
                                <a:solidFill>
                                  <a:schemeClr val="accent1"/>
                                </a:solidFill>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𝑗</m:t>
                        </m:r>
                      </m:sub>
                    </m:sSub>
                  </m:oMath>
                </a14:m>
                <a:r>
                  <a:rPr lang="zh-CN" altLang="en-US" sz="1800" dirty="0"/>
                  <a:t>对流体粒子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sSub>
                      <m:sSubPr>
                        <m:ctrlPr>
                          <a:rPr lang="en-US" altLang="zh-CN" sz="1800" i="1" smtClean="0">
                            <a:solidFill>
                              <a:schemeClr val="accent2"/>
                            </a:solidFill>
                            <a:latin typeface="Cambria Math" panose="02040503050406030204" pitchFamily="18" charset="0"/>
                          </a:rPr>
                        </m:ctrlPr>
                      </m:sSubPr>
                      <m:e>
                        <m:r>
                          <m:rPr>
                            <m:sty m:val="p"/>
                          </m:rPr>
                          <a:rPr lang="el-GR" altLang="zh-CN" sz="1800" i="1">
                            <a:solidFill>
                              <a:schemeClr val="accent2"/>
                            </a:solidFill>
                            <a:latin typeface="Cambria Math" panose="02040503050406030204" pitchFamily="18" charset="0"/>
                            <a:ea typeface="Cambria Math" panose="02040503050406030204" pitchFamily="18" charset="0"/>
                          </a:rPr>
                          <m:t>Ψ</m:t>
                        </m:r>
                      </m:e>
                      <m: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𝑏</m:t>
                            </m:r>
                          </m:e>
                          <m:sub>
                            <m:r>
                              <a:rPr lang="en-US" altLang="zh-CN" sz="1800" i="1">
                                <a:solidFill>
                                  <a:schemeClr val="accent2"/>
                                </a:solidFill>
                                <a:latin typeface="Cambria Math" panose="02040503050406030204" pitchFamily="18" charset="0"/>
                              </a:rPr>
                              <m:t>𝑗</m:t>
                            </m:r>
                          </m:sub>
                        </m:sSub>
                      </m:sub>
                    </m:sSub>
                    <m:d>
                      <m:dPr>
                        <m:ctrlPr>
                          <a:rPr lang="en-US" altLang="zh-CN" sz="1800" i="1">
                            <a:solidFill>
                              <a:schemeClr val="accent2"/>
                            </a:solidFill>
                            <a:latin typeface="Cambria Math" panose="02040503050406030204" pitchFamily="18" charset="0"/>
                          </a:rPr>
                        </m:ctrlPr>
                      </m:dPr>
                      <m:e>
                        <m:sSub>
                          <m:sSubPr>
                            <m:ctrlPr>
                              <a:rPr lang="en-US" altLang="zh-CN" sz="1800" i="1">
                                <a:solidFill>
                                  <a:schemeClr val="accent2"/>
                                </a:solidFill>
                                <a:latin typeface="Cambria Math" panose="02040503050406030204" pitchFamily="18" charset="0"/>
                              </a:rPr>
                            </m:ctrlPr>
                          </m:sSubPr>
                          <m:e>
                            <m:r>
                              <a:rPr lang="zh-CN" altLang="en-US" sz="1800" i="1">
                                <a:solidFill>
                                  <a:schemeClr val="accent2"/>
                                </a:solidFill>
                                <a:latin typeface="Cambria Math" panose="02040503050406030204" pitchFamily="18" charset="0"/>
                              </a:rPr>
                              <m:t>𝜌</m:t>
                            </m:r>
                          </m:e>
                          <m:sub>
                            <m:r>
                              <a:rPr lang="en-US" altLang="zh-CN" sz="1800" i="1">
                                <a:solidFill>
                                  <a:schemeClr val="accent2"/>
                                </a:solidFill>
                                <a:latin typeface="Cambria Math" panose="02040503050406030204" pitchFamily="18" charset="0"/>
                              </a:rPr>
                              <m:t>0</m:t>
                            </m:r>
                          </m:sub>
                        </m:sSub>
                      </m:e>
                    </m:d>
                    <m:r>
                      <a:rPr lang="en-US" altLang="zh-CN" sz="1800" i="1" smtClean="0">
                        <a:solidFill>
                          <a:schemeClr val="accent1"/>
                        </a:solidFill>
                        <a:latin typeface="Cambria Math" panose="02040503050406030204" pitchFamily="18" charset="0"/>
                      </a:rPr>
                      <m:t>(</m:t>
                    </m:r>
                    <m:f>
                      <m:fPr>
                        <m:ctrlPr>
                          <a:rPr lang="en-US" altLang="zh-CN" sz="1800" i="1">
                            <a:solidFill>
                              <a:schemeClr val="accent1"/>
                            </a:solidFill>
                            <a:latin typeface="Cambria Math" panose="02040503050406030204" pitchFamily="18" charset="0"/>
                          </a:rPr>
                        </m:ctrlPr>
                      </m:fPr>
                      <m:num>
                        <m:sSub>
                          <m:sSubPr>
                            <m:ctrlPr>
                              <a:rPr lang="en-US"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𝑝</m:t>
                            </m:r>
                          </m:e>
                          <m:sub>
                            <m:sSub>
                              <m:sSubPr>
                                <m:ctrlPr>
                                  <a:rPr lang="en-US"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𝑓</m:t>
                                </m:r>
                              </m:e>
                              <m:sub>
                                <m:r>
                                  <a:rPr lang="en-US" altLang="zh-CN" sz="1800" i="1">
                                    <a:solidFill>
                                      <a:schemeClr val="accent1"/>
                                    </a:solidFill>
                                    <a:latin typeface="Cambria Math" panose="02040503050406030204" pitchFamily="18" charset="0"/>
                                  </a:rPr>
                                  <m:t>𝑖</m:t>
                                </m:r>
                              </m:sub>
                            </m:sSub>
                          </m:sub>
                        </m:sSub>
                      </m:num>
                      <m:den>
                        <m:sSubSup>
                          <m:sSubSupPr>
                            <m:ctrlPr>
                              <a:rPr lang="en-US" altLang="zh-CN" sz="1800" i="1">
                                <a:solidFill>
                                  <a:schemeClr val="accent1"/>
                                </a:solidFill>
                                <a:latin typeface="Cambria Math" panose="02040503050406030204" pitchFamily="18" charset="0"/>
                              </a:rPr>
                            </m:ctrlPr>
                          </m:sSubSupPr>
                          <m:e>
                            <m:r>
                              <a:rPr lang="zh-CN" altLang="en-US" sz="1800" i="1">
                                <a:solidFill>
                                  <a:schemeClr val="accent1"/>
                                </a:solidFill>
                                <a:latin typeface="Cambria Math" panose="02040503050406030204" pitchFamily="18" charset="0"/>
                              </a:rPr>
                              <m:t>𝜌</m:t>
                            </m:r>
                          </m:e>
                          <m:sub>
                            <m:sSub>
                              <m:sSubPr>
                                <m:ctrlPr>
                                  <a:rPr lang="en-US"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𝑓</m:t>
                                </m:r>
                              </m:e>
                              <m:sub>
                                <m:r>
                                  <a:rPr lang="en-US" altLang="zh-CN" sz="1800" i="1">
                                    <a:solidFill>
                                      <a:schemeClr val="accent1"/>
                                    </a:solidFill>
                                    <a:latin typeface="Cambria Math" panose="02040503050406030204" pitchFamily="18" charset="0"/>
                                  </a:rPr>
                                  <m:t>𝑖</m:t>
                                </m:r>
                              </m:sub>
                            </m:sSub>
                          </m:sub>
                          <m:sup>
                            <m:r>
                              <a:rPr lang="en-US" altLang="zh-CN" sz="1800" i="1">
                                <a:solidFill>
                                  <a:schemeClr val="accent1"/>
                                </a:solidFill>
                                <a:latin typeface="Cambria Math" panose="02040503050406030204" pitchFamily="18" charset="0"/>
                              </a:rPr>
                              <m:t>2</m:t>
                            </m:r>
                          </m:sup>
                        </m:sSubSup>
                      </m:den>
                    </m:f>
                    <m:r>
                      <a:rPr lang="en-US" altLang="zh-CN" sz="1800" i="1">
                        <a:solidFill>
                          <a:schemeClr val="accent1"/>
                        </a:solidFill>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液体粒子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对边界粒子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𝑝</m:t>
                        </m:r>
                      </m:sup>
                    </m:sSubSup>
                  </m:oMath>
                </a14:m>
                <a:r>
                  <a:rPr lang="en-US" altLang="zh-CN" sz="1800" dirty="0"/>
                  <a:t>=</a:t>
                </a:r>
                <a14:m>
                  <m:oMath xmlns:m="http://schemas.openxmlformats.org/officeDocument/2006/math">
                    <m:r>
                      <a:rPr lang="en-US" altLang="zh-CN" sz="1800" b="0" i="0" smtClean="0">
                        <a:latin typeface="Cambria Math" panose="02040503050406030204" pitchFamily="18" charset="0"/>
                      </a:rPr>
                      <m:t>−</m:t>
                    </m:r>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oMath>
                </a14:m>
                <a:endParaRPr lang="en-US" altLang="zh-CN" sz="1800" dirty="0"/>
              </a:p>
              <a:p>
                <a:endParaRPr lang="zh-CN" altLang="en-US" sz="180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406" t="-1821"/>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8092A97B-89D3-4C64-9C5D-53364ED80CC3}"/>
              </a:ext>
            </a:extLst>
          </p:cNvPr>
          <p:cNvPicPr>
            <a:picLocks noChangeAspect="1"/>
          </p:cNvPicPr>
          <p:nvPr/>
        </p:nvPicPr>
        <p:blipFill>
          <a:blip r:embed="rId4"/>
          <a:stretch>
            <a:fillRect/>
          </a:stretch>
        </p:blipFill>
        <p:spPr>
          <a:xfrm>
            <a:off x="8347709" y="1825625"/>
            <a:ext cx="3006091" cy="2242203"/>
          </a:xfrm>
          <a:prstGeom prst="rect">
            <a:avLst/>
          </a:prstGeom>
        </p:spPr>
      </p:pic>
      <p:pic>
        <p:nvPicPr>
          <p:cNvPr id="7" name="图片 6">
            <a:extLst>
              <a:ext uri="{FF2B5EF4-FFF2-40B4-BE49-F238E27FC236}">
                <a16:creationId xmlns:a16="http://schemas.microsoft.com/office/drawing/2014/main" id="{D7C12ED7-CA72-4945-8786-7790E13934B6}"/>
              </a:ext>
            </a:extLst>
          </p:cNvPr>
          <p:cNvPicPr>
            <a:picLocks noChangeAspect="1"/>
          </p:cNvPicPr>
          <p:nvPr/>
        </p:nvPicPr>
        <p:blipFill>
          <a:blip r:embed="rId5"/>
          <a:stretch>
            <a:fillRect/>
          </a:stretch>
        </p:blipFill>
        <p:spPr>
          <a:xfrm>
            <a:off x="8347709" y="4224942"/>
            <a:ext cx="3006091" cy="2242203"/>
          </a:xfrm>
          <a:prstGeom prst="rect">
            <a:avLst/>
          </a:prstGeom>
        </p:spPr>
      </p:pic>
    </p:spTree>
    <p:extLst>
      <p:ext uri="{BB962C8B-B14F-4D97-AF65-F5344CB8AC3E}">
        <p14:creationId xmlns:p14="http://schemas.microsoft.com/office/powerpoint/2010/main" val="2712168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dirty="0">
                <a:solidFill>
                  <a:schemeClr val="accent3"/>
                </a:solidFill>
              </a:rPr>
              <a:t>NS</a:t>
            </a:r>
            <a:r>
              <a:rPr kumimoji="1" lang="zh-CN" altLang="en-US" dirty="0">
                <a:solidFill>
                  <a:schemeClr val="accent3"/>
                </a:solidFill>
              </a:rPr>
              <a:t>方程的推导</a:t>
            </a:r>
            <a:endParaRPr kumimoji="1" lang="en-US" altLang="zh-CN" dirty="0">
              <a:solidFill>
                <a:schemeClr val="accent3"/>
              </a:solidFill>
            </a:endParaRPr>
          </a:p>
          <a:p>
            <a:pPr lvl="1"/>
            <a:r>
              <a:rPr kumimoji="1" lang="en-US" altLang="zh-CN" b="1" dirty="0">
                <a:solidFill>
                  <a:schemeClr val="accent1"/>
                </a:solidFill>
              </a:rPr>
              <a:t>NS</a:t>
            </a:r>
            <a:r>
              <a:rPr kumimoji="1" lang="zh-CN" altLang="en-US" b="1" dirty="0">
                <a:solidFill>
                  <a:schemeClr val="accent1"/>
                </a:solidFill>
              </a:rPr>
              <a:t>方程求解</a:t>
            </a:r>
            <a:endParaRPr kumimoji="1" lang="en-US" altLang="zh-CN" b="1" dirty="0">
              <a:solidFill>
                <a:schemeClr val="accent1"/>
              </a:solidFill>
            </a:endParaRPr>
          </a:p>
          <a:p>
            <a:pPr lvl="2"/>
            <a:r>
              <a:rPr kumimoji="1" lang="zh-CN" altLang="en-US" dirty="0">
                <a:solidFill>
                  <a:schemeClr val="accent3"/>
                </a:solidFill>
              </a:rPr>
              <a:t>基于欧拉视角求解</a:t>
            </a:r>
            <a:r>
              <a:rPr kumimoji="1" lang="en-US" altLang="zh-CN" dirty="0">
                <a:solidFill>
                  <a:schemeClr val="accent3"/>
                </a:solidFill>
              </a:rPr>
              <a:t>NS</a:t>
            </a:r>
            <a:r>
              <a:rPr kumimoji="1" lang="zh-CN" altLang="en-US" dirty="0">
                <a:solidFill>
                  <a:schemeClr val="accent3"/>
                </a:solidFill>
              </a:rPr>
              <a:t>方程</a:t>
            </a:r>
            <a:endParaRPr kumimoji="1" lang="en-US" altLang="zh-CN" dirty="0">
              <a:solidFill>
                <a:schemeClr val="accent3"/>
              </a:solidFill>
            </a:endParaRPr>
          </a:p>
          <a:p>
            <a:pPr lvl="2"/>
            <a:r>
              <a:rPr kumimoji="1" lang="zh-CN" altLang="en-US" dirty="0">
                <a:solidFill>
                  <a:schemeClr val="accent3"/>
                </a:solidFill>
              </a:rPr>
              <a:t>基于拉格朗日视角求解</a:t>
            </a:r>
            <a:r>
              <a:rPr kumimoji="1" lang="en-US" altLang="zh-CN" dirty="0">
                <a:solidFill>
                  <a:schemeClr val="accent3"/>
                </a:solidFill>
              </a:rPr>
              <a:t>NS</a:t>
            </a:r>
            <a:r>
              <a:rPr kumimoji="1" lang="zh-CN" altLang="en-US" dirty="0">
                <a:solidFill>
                  <a:schemeClr val="accent3"/>
                </a:solidFill>
              </a:rPr>
              <a:t>方程</a:t>
            </a:r>
            <a:endParaRPr kumimoji="1" lang="en-US" altLang="zh-CN" dirty="0">
              <a:solidFill>
                <a:schemeClr val="accent3"/>
              </a:solidFill>
            </a:endParaRPr>
          </a:p>
          <a:p>
            <a:pPr lvl="2"/>
            <a:r>
              <a:rPr kumimoji="1" lang="zh-CN" altLang="en-US" b="1" dirty="0">
                <a:solidFill>
                  <a:schemeClr val="accent1"/>
                </a:solidFill>
              </a:rPr>
              <a:t>欧拉网格和拉格朗日粒子法的比较</a:t>
            </a:r>
            <a:endParaRPr kumimoji="1" lang="en-US" altLang="zh-CN" b="1" dirty="0">
              <a:solidFill>
                <a:schemeClr val="accent1"/>
              </a:solidFill>
            </a:endParaRPr>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16435107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9C1978-837C-4346-B2B9-8218EA9E9721}"/>
              </a:ext>
            </a:extLst>
          </p:cNvPr>
          <p:cNvSpPr>
            <a:spLocks noGrp="1"/>
          </p:cNvSpPr>
          <p:nvPr>
            <p:ph type="title"/>
          </p:nvPr>
        </p:nvSpPr>
        <p:spPr/>
        <p:txBody>
          <a:bodyPr/>
          <a:lstStyle/>
          <a:p>
            <a:r>
              <a:rPr lang="zh-CN" altLang="en-US" dirty="0"/>
              <a:t>欧拉网格和拉格朗日粒子法的比较</a:t>
            </a:r>
          </a:p>
        </p:txBody>
      </p:sp>
      <p:sp>
        <p:nvSpPr>
          <p:cNvPr id="3" name="内容占位符 2">
            <a:extLst>
              <a:ext uri="{FF2B5EF4-FFF2-40B4-BE49-F238E27FC236}">
                <a16:creationId xmlns:a16="http://schemas.microsoft.com/office/drawing/2014/main" id="{AE8A6F13-67C1-4539-9E28-3451363D0F3C}"/>
              </a:ext>
            </a:extLst>
          </p:cNvPr>
          <p:cNvSpPr>
            <a:spLocks noGrp="1"/>
          </p:cNvSpPr>
          <p:nvPr>
            <p:ph sz="half" idx="1"/>
          </p:nvPr>
        </p:nvSpPr>
        <p:spPr/>
        <p:txBody>
          <a:bodyPr/>
          <a:lstStyle/>
          <a:p>
            <a:r>
              <a:rPr lang="zh-CN" altLang="en-US" dirty="0"/>
              <a:t>欧拉网格法</a:t>
            </a:r>
            <a:endParaRPr lang="en-US" altLang="zh-CN" dirty="0"/>
          </a:p>
          <a:p>
            <a:pPr lvl="1"/>
            <a:r>
              <a:rPr lang="zh-CN" altLang="en-US" dirty="0"/>
              <a:t>投影</a:t>
            </a:r>
            <a:endParaRPr lang="en-US" altLang="zh-CN" dirty="0"/>
          </a:p>
          <a:p>
            <a:pPr lvl="1"/>
            <a:r>
              <a:rPr lang="zh-CN" altLang="en-US" dirty="0"/>
              <a:t>邻域查找</a:t>
            </a:r>
            <a:endParaRPr lang="en-US" altLang="zh-CN" dirty="0"/>
          </a:p>
          <a:p>
            <a:pPr lvl="1"/>
            <a:r>
              <a:rPr lang="zh-CN" altLang="en-US" dirty="0"/>
              <a:t>对流</a:t>
            </a:r>
            <a:endParaRPr lang="en-US" altLang="zh-CN" dirty="0"/>
          </a:p>
          <a:p>
            <a:pPr lvl="1"/>
            <a:r>
              <a:rPr lang="zh-CN" altLang="en-US" dirty="0"/>
              <a:t>并行</a:t>
            </a:r>
            <a:endParaRPr lang="en-US" altLang="zh-CN" dirty="0"/>
          </a:p>
          <a:p>
            <a:pPr lvl="1"/>
            <a:endParaRPr lang="zh-CN" altLang="en-US" dirty="0"/>
          </a:p>
        </p:txBody>
      </p:sp>
      <p:sp>
        <p:nvSpPr>
          <p:cNvPr id="4" name="内容占位符 3">
            <a:extLst>
              <a:ext uri="{FF2B5EF4-FFF2-40B4-BE49-F238E27FC236}">
                <a16:creationId xmlns:a16="http://schemas.microsoft.com/office/drawing/2014/main" id="{32E537C6-4299-4194-B049-9C587456A4B3}"/>
              </a:ext>
            </a:extLst>
          </p:cNvPr>
          <p:cNvSpPr>
            <a:spLocks noGrp="1"/>
          </p:cNvSpPr>
          <p:nvPr>
            <p:ph sz="half" idx="2"/>
          </p:nvPr>
        </p:nvSpPr>
        <p:spPr/>
        <p:txBody>
          <a:bodyPr/>
          <a:lstStyle/>
          <a:p>
            <a:r>
              <a:rPr lang="zh-CN" altLang="en-US" dirty="0"/>
              <a:t>拉格朗日粒子法</a:t>
            </a:r>
            <a:endParaRPr lang="en-US" altLang="zh-CN" dirty="0"/>
          </a:p>
          <a:p>
            <a:pPr lvl="1"/>
            <a:r>
              <a:rPr lang="zh-CN" altLang="en-US" dirty="0"/>
              <a:t>对流</a:t>
            </a:r>
            <a:endParaRPr lang="en-US" altLang="zh-CN" dirty="0"/>
          </a:p>
          <a:p>
            <a:pPr lvl="1"/>
            <a:r>
              <a:rPr lang="zh-CN" altLang="en-US" dirty="0"/>
              <a:t>并行</a:t>
            </a:r>
            <a:endParaRPr lang="en-US" altLang="zh-CN" dirty="0"/>
          </a:p>
          <a:p>
            <a:pPr lvl="1"/>
            <a:r>
              <a:rPr lang="zh-CN" altLang="en-US" dirty="0"/>
              <a:t>动量、能量守恒</a:t>
            </a:r>
            <a:endParaRPr lang="en-US" altLang="zh-CN" dirty="0"/>
          </a:p>
          <a:p>
            <a:pPr lvl="1"/>
            <a:r>
              <a:rPr lang="zh-CN" altLang="en-US" dirty="0"/>
              <a:t>邻域查找</a:t>
            </a:r>
            <a:endParaRPr lang="en-US" altLang="zh-CN" dirty="0"/>
          </a:p>
        </p:txBody>
      </p:sp>
      <p:grpSp>
        <p:nvGrpSpPr>
          <p:cNvPr id="5" name="组合 4">
            <a:extLst>
              <a:ext uri="{FF2B5EF4-FFF2-40B4-BE49-F238E27FC236}">
                <a16:creationId xmlns:a16="http://schemas.microsoft.com/office/drawing/2014/main" id="{FA0F8FB2-CAC4-4E9B-93D4-BC216B76A68D}"/>
              </a:ext>
            </a:extLst>
          </p:cNvPr>
          <p:cNvGrpSpPr/>
          <p:nvPr/>
        </p:nvGrpSpPr>
        <p:grpSpPr>
          <a:xfrm>
            <a:off x="6921960" y="4406649"/>
            <a:ext cx="3438192" cy="2221769"/>
            <a:chOff x="-4851773" y="4001294"/>
            <a:chExt cx="5689973" cy="3676879"/>
          </a:xfrm>
        </p:grpSpPr>
        <p:grpSp>
          <p:nvGrpSpPr>
            <p:cNvPr id="6" name="组合 5">
              <a:extLst>
                <a:ext uri="{FF2B5EF4-FFF2-40B4-BE49-F238E27FC236}">
                  <a16:creationId xmlns:a16="http://schemas.microsoft.com/office/drawing/2014/main" id="{4988343B-CAEA-4C06-9DFC-2D4099413DDB}"/>
                </a:ext>
              </a:extLst>
            </p:cNvPr>
            <p:cNvGrpSpPr/>
            <p:nvPr/>
          </p:nvGrpSpPr>
          <p:grpSpPr>
            <a:xfrm>
              <a:off x="-4851773" y="4136727"/>
              <a:ext cx="5689973" cy="3541446"/>
              <a:chOff x="1130299" y="2936001"/>
              <a:chExt cx="3636135" cy="2524998"/>
            </a:xfrm>
          </p:grpSpPr>
          <p:grpSp>
            <p:nvGrpSpPr>
              <p:cNvPr id="27" name="组合 26">
                <a:extLst>
                  <a:ext uri="{FF2B5EF4-FFF2-40B4-BE49-F238E27FC236}">
                    <a16:creationId xmlns:a16="http://schemas.microsoft.com/office/drawing/2014/main" id="{F2C6881F-76BB-498B-99E6-F775D417BE4E}"/>
                  </a:ext>
                </a:extLst>
              </p:cNvPr>
              <p:cNvGrpSpPr/>
              <p:nvPr/>
            </p:nvGrpSpPr>
            <p:grpSpPr>
              <a:xfrm>
                <a:off x="1130299" y="2940766"/>
                <a:ext cx="3636135" cy="2520233"/>
                <a:chOff x="1409700" y="4441970"/>
                <a:chExt cx="1955800" cy="1355580"/>
              </a:xfrm>
            </p:grpSpPr>
            <p:sp>
              <p:nvSpPr>
                <p:cNvPr id="50" name="波形 49">
                  <a:extLst>
                    <a:ext uri="{FF2B5EF4-FFF2-40B4-BE49-F238E27FC236}">
                      <a16:creationId xmlns:a16="http://schemas.microsoft.com/office/drawing/2014/main" id="{BFB4CABB-3992-435F-8E01-E11108DD5025}"/>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波形 50">
                  <a:extLst>
                    <a:ext uri="{FF2B5EF4-FFF2-40B4-BE49-F238E27FC236}">
                      <a16:creationId xmlns:a16="http://schemas.microsoft.com/office/drawing/2014/main" id="{45CA9FF9-67C1-41EC-B659-FFAA87148340}"/>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a:extLst>
                    <a:ext uri="{FF2B5EF4-FFF2-40B4-BE49-F238E27FC236}">
                      <a16:creationId xmlns:a16="http://schemas.microsoft.com/office/drawing/2014/main" id="{A56DB769-E1A6-4DC1-A1FE-0F7C1E385066}"/>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椭圆 27">
                <a:extLst>
                  <a:ext uri="{FF2B5EF4-FFF2-40B4-BE49-F238E27FC236}">
                    <a16:creationId xmlns:a16="http://schemas.microsoft.com/office/drawing/2014/main" id="{AA02FC96-5307-41BE-826C-7430887CF123}"/>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4FBEBAD0-63F5-4C9A-B198-07C03F2F9096}"/>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1927AB4A-28C9-4D6E-B070-BEFF560854D4}"/>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6879914-58C7-493F-B9DA-1ED5A805C9CC}"/>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DCB7FFD-3CBA-4CD5-8D94-32459A392527}"/>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4DFC41B0-32B5-498F-8609-E0CC85C431F6}"/>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1D7C48DC-7022-4B86-B2C2-BC2AEEDE7A7A}"/>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102C5EC4-7B7D-4A59-8A5A-A26C56DFFD5D}"/>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9C20EB73-72BC-48CD-8A8E-02A2EBBADBF1}"/>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9DCADE72-39B4-4559-AD12-DE576E7BBBDE}"/>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483E34D0-6349-4DD4-A50F-27DEF204410A}"/>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47E0BD7-944E-4F99-AE7B-99995FD805AD}"/>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BDAB4E33-D37E-4311-A954-3768B63D9BDD}"/>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FC59C9BB-17BD-4870-9B92-4FC64FA1E704}"/>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FA477304-8892-4761-94D6-0BD616190E19}"/>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EE1644C7-73B3-4D80-901A-EA3782059B01}"/>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BA8275A0-FDF7-4604-BB64-A5D32681185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CC717A54-1904-4DC8-99F7-6A74D79895D3}"/>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C1D08DD1-C2E4-42D7-AFFB-64E2E745F22D}"/>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67A5C49F-32E5-4A10-987F-9DFE7F268086}"/>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CFB8386E-4D60-4546-9391-1CA6406DA0D8}"/>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EB6600FE-D824-4FD7-A909-5B861C551C64}"/>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7" name="直接箭头连接符 6">
              <a:extLst>
                <a:ext uri="{FF2B5EF4-FFF2-40B4-BE49-F238E27FC236}">
                  <a16:creationId xmlns:a16="http://schemas.microsoft.com/office/drawing/2014/main" id="{A20BC337-F91D-428F-9C09-32EED8C86C6F}"/>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 name="直接箭头连接符 7">
              <a:extLst>
                <a:ext uri="{FF2B5EF4-FFF2-40B4-BE49-F238E27FC236}">
                  <a16:creationId xmlns:a16="http://schemas.microsoft.com/office/drawing/2014/main" id="{B9F3BF74-A2DF-4654-8A22-FCC04576BF6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9" name="直接箭头连接符 8">
              <a:extLst>
                <a:ext uri="{FF2B5EF4-FFF2-40B4-BE49-F238E27FC236}">
                  <a16:creationId xmlns:a16="http://schemas.microsoft.com/office/drawing/2014/main" id="{41C957F7-2044-492A-A2B4-CC3EA0CD5731}"/>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0" name="直接箭头连接符 9">
              <a:extLst>
                <a:ext uri="{FF2B5EF4-FFF2-40B4-BE49-F238E27FC236}">
                  <a16:creationId xmlns:a16="http://schemas.microsoft.com/office/drawing/2014/main" id="{B5E83A1E-9A43-4704-9326-D1FC7C5F1253}"/>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1" name="直接箭头连接符 10">
              <a:extLst>
                <a:ext uri="{FF2B5EF4-FFF2-40B4-BE49-F238E27FC236}">
                  <a16:creationId xmlns:a16="http://schemas.microsoft.com/office/drawing/2014/main" id="{20FC8EB4-3828-46E8-9083-F887459D2C29}"/>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2" name="直接箭头连接符 11">
              <a:extLst>
                <a:ext uri="{FF2B5EF4-FFF2-40B4-BE49-F238E27FC236}">
                  <a16:creationId xmlns:a16="http://schemas.microsoft.com/office/drawing/2014/main" id="{AB7CE9F6-365D-4B5F-93BD-A5C035519675}"/>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3" name="直接箭头连接符 12">
              <a:extLst>
                <a:ext uri="{FF2B5EF4-FFF2-40B4-BE49-F238E27FC236}">
                  <a16:creationId xmlns:a16="http://schemas.microsoft.com/office/drawing/2014/main" id="{55D1FD9F-0C10-46D6-959B-480A55545E16}"/>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4" name="直接箭头连接符 13">
              <a:extLst>
                <a:ext uri="{FF2B5EF4-FFF2-40B4-BE49-F238E27FC236}">
                  <a16:creationId xmlns:a16="http://schemas.microsoft.com/office/drawing/2014/main" id="{8D42DFDE-31EA-4459-A327-0D4BCE1E948C}"/>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5" name="直接箭头连接符 14">
              <a:extLst>
                <a:ext uri="{FF2B5EF4-FFF2-40B4-BE49-F238E27FC236}">
                  <a16:creationId xmlns:a16="http://schemas.microsoft.com/office/drawing/2014/main" id="{4D944E5E-B188-4733-BC5A-996711E57E40}"/>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6" name="直接箭头连接符 15">
              <a:extLst>
                <a:ext uri="{FF2B5EF4-FFF2-40B4-BE49-F238E27FC236}">
                  <a16:creationId xmlns:a16="http://schemas.microsoft.com/office/drawing/2014/main" id="{46AB64EA-A30B-45BD-BCED-AC443D8BEA44}"/>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7" name="直接箭头连接符 16">
              <a:extLst>
                <a:ext uri="{FF2B5EF4-FFF2-40B4-BE49-F238E27FC236}">
                  <a16:creationId xmlns:a16="http://schemas.microsoft.com/office/drawing/2014/main" id="{14C8D1D5-97F2-4F40-A2B5-E25B7FCF86FD}"/>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8" name="直接箭头连接符 17">
              <a:extLst>
                <a:ext uri="{FF2B5EF4-FFF2-40B4-BE49-F238E27FC236}">
                  <a16:creationId xmlns:a16="http://schemas.microsoft.com/office/drawing/2014/main" id="{2961D9BF-8A26-4D8A-BA78-5C9785344582}"/>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9" name="直接箭头连接符 18">
              <a:extLst>
                <a:ext uri="{FF2B5EF4-FFF2-40B4-BE49-F238E27FC236}">
                  <a16:creationId xmlns:a16="http://schemas.microsoft.com/office/drawing/2014/main" id="{AE505E1D-0D54-4FEA-94B4-0E76041BC77D}"/>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0" name="直接箭头连接符 19">
              <a:extLst>
                <a:ext uri="{FF2B5EF4-FFF2-40B4-BE49-F238E27FC236}">
                  <a16:creationId xmlns:a16="http://schemas.microsoft.com/office/drawing/2014/main" id="{C2644F83-E401-4FDB-9325-921F39DCBAD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B8AE55AB-94A5-47BE-B377-3CD1ADA024BB}"/>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3D8B0376-E966-45BB-8A7D-3DCD5E2496E5}"/>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AB31F111-7F81-4636-B959-2D58CBD95430}"/>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FA18FA40-DCE3-4131-8B06-490250DB32D6}"/>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3BBB77EE-1511-4B17-A5C1-7C798866FBD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901C8563-B54D-4F24-81CE-67AF29A2D023}"/>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53" name="组合 52">
            <a:extLst>
              <a:ext uri="{FF2B5EF4-FFF2-40B4-BE49-F238E27FC236}">
                <a16:creationId xmlns:a16="http://schemas.microsoft.com/office/drawing/2014/main" id="{7F32F8D2-80ED-4494-A6EB-5B5DBD50D8CC}"/>
              </a:ext>
            </a:extLst>
          </p:cNvPr>
          <p:cNvGrpSpPr/>
          <p:nvPr/>
        </p:nvGrpSpPr>
        <p:grpSpPr>
          <a:xfrm>
            <a:off x="1423810" y="4318801"/>
            <a:ext cx="3438202" cy="2303791"/>
            <a:chOff x="-1345338" y="3610433"/>
            <a:chExt cx="4846702" cy="3247567"/>
          </a:xfrm>
        </p:grpSpPr>
        <p:grpSp>
          <p:nvGrpSpPr>
            <p:cNvPr id="54" name="组合 53">
              <a:extLst>
                <a:ext uri="{FF2B5EF4-FFF2-40B4-BE49-F238E27FC236}">
                  <a16:creationId xmlns:a16="http://schemas.microsoft.com/office/drawing/2014/main" id="{18CB350C-3CEF-4DB1-9F87-3D8B3464D665}"/>
                </a:ext>
              </a:extLst>
            </p:cNvPr>
            <p:cNvGrpSpPr/>
            <p:nvPr/>
          </p:nvGrpSpPr>
          <p:grpSpPr>
            <a:xfrm>
              <a:off x="-1345334" y="3831929"/>
              <a:ext cx="4846698" cy="3010898"/>
              <a:chOff x="1409700" y="4441970"/>
              <a:chExt cx="1955800" cy="1355580"/>
            </a:xfrm>
          </p:grpSpPr>
          <p:sp>
            <p:nvSpPr>
              <p:cNvPr id="92" name="波形 91">
                <a:extLst>
                  <a:ext uri="{FF2B5EF4-FFF2-40B4-BE49-F238E27FC236}">
                    <a16:creationId xmlns:a16="http://schemas.microsoft.com/office/drawing/2014/main" id="{70A08F15-B4AC-4D55-AFCE-7458D8BEC639}"/>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E886F9CC-70C6-48F5-8E25-F919566C147E}"/>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0739FF95-675F-4EF8-B64C-FD5CB94A505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a:extLst>
                <a:ext uri="{FF2B5EF4-FFF2-40B4-BE49-F238E27FC236}">
                  <a16:creationId xmlns:a16="http://schemas.microsoft.com/office/drawing/2014/main" id="{F0085E29-4AC9-40EC-9192-0ED966E719FE}"/>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B493A6CF-243A-43F4-B4AE-3563C4117CFB}"/>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12BCE6D7-FCBA-4F9F-B331-61E2B8CD4AC1}"/>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045A81E7-E24D-4F38-9568-027DBEB8232D}"/>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D006B7CF-1712-42F4-AF16-27C8992E69D2}"/>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EDDEDBF9-4D4F-4C12-BEDE-9FA094FD6C4A}"/>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48BBC159-1F2A-43D5-AECD-17E0CB7C04C6}"/>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75B1D3D7-C242-43E8-ABF6-5D2A3764953F}"/>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96C85CD5-263C-4330-8174-9A3BC798F8F2}"/>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F3E70C5D-5E94-403A-BDDF-0DDAB7F48944}"/>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4682B279-CA30-4E70-82BD-C04A55F9E99C}"/>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0DB6F077-7E4C-463A-B339-A3394BF76FE6}"/>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E637EE1F-B5BD-4A36-ACEA-CFCF3A130568}"/>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4262109C-920F-49B5-AB4E-ACB0399CAFEA}"/>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9" name="直接箭头连接符 68">
              <a:extLst>
                <a:ext uri="{FF2B5EF4-FFF2-40B4-BE49-F238E27FC236}">
                  <a16:creationId xmlns:a16="http://schemas.microsoft.com/office/drawing/2014/main" id="{643945F7-8BE6-4076-A769-BA73C4C3B3F7}"/>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0" name="直接箭头连接符 69">
              <a:extLst>
                <a:ext uri="{FF2B5EF4-FFF2-40B4-BE49-F238E27FC236}">
                  <a16:creationId xmlns:a16="http://schemas.microsoft.com/office/drawing/2014/main" id="{99EBB35D-24C9-47F6-904E-43C0F6F22036}"/>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1" name="直接箭头连接符 70">
              <a:extLst>
                <a:ext uri="{FF2B5EF4-FFF2-40B4-BE49-F238E27FC236}">
                  <a16:creationId xmlns:a16="http://schemas.microsoft.com/office/drawing/2014/main" id="{AB807838-051D-4190-A16A-1C48D00FD118}"/>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2" name="直接箭头连接符 71">
              <a:extLst>
                <a:ext uri="{FF2B5EF4-FFF2-40B4-BE49-F238E27FC236}">
                  <a16:creationId xmlns:a16="http://schemas.microsoft.com/office/drawing/2014/main" id="{C918184F-C06F-444F-B012-1B99B3A7D691}"/>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3" name="直接箭头连接符 72">
              <a:extLst>
                <a:ext uri="{FF2B5EF4-FFF2-40B4-BE49-F238E27FC236}">
                  <a16:creationId xmlns:a16="http://schemas.microsoft.com/office/drawing/2014/main" id="{E33EAB18-F473-43DB-A04A-07B73D7BEFB4}"/>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4" name="直接箭头连接符 73">
              <a:extLst>
                <a:ext uri="{FF2B5EF4-FFF2-40B4-BE49-F238E27FC236}">
                  <a16:creationId xmlns:a16="http://schemas.microsoft.com/office/drawing/2014/main" id="{605D026B-834B-4E0A-BFF3-ACA5E55636E8}"/>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5" name="直接箭头连接符 74">
              <a:extLst>
                <a:ext uri="{FF2B5EF4-FFF2-40B4-BE49-F238E27FC236}">
                  <a16:creationId xmlns:a16="http://schemas.microsoft.com/office/drawing/2014/main" id="{EDBF72A5-CB51-4DEB-97A4-9989C7AFB0C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6" name="直接箭头连接符 75">
              <a:extLst>
                <a:ext uri="{FF2B5EF4-FFF2-40B4-BE49-F238E27FC236}">
                  <a16:creationId xmlns:a16="http://schemas.microsoft.com/office/drawing/2014/main" id="{2964E148-1352-4DB1-861B-10981026E646}"/>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7" name="直接箭头连接符 76">
              <a:extLst>
                <a:ext uri="{FF2B5EF4-FFF2-40B4-BE49-F238E27FC236}">
                  <a16:creationId xmlns:a16="http://schemas.microsoft.com/office/drawing/2014/main" id="{9C73AC81-3159-40A1-A4C4-862ED5CD3A52}"/>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8" name="直接箭头连接符 77">
              <a:extLst>
                <a:ext uri="{FF2B5EF4-FFF2-40B4-BE49-F238E27FC236}">
                  <a16:creationId xmlns:a16="http://schemas.microsoft.com/office/drawing/2014/main" id="{3DA9A4D4-9C4E-4EB6-BAC5-3DD4E9ED375C}"/>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9" name="直接箭头连接符 78">
              <a:extLst>
                <a:ext uri="{FF2B5EF4-FFF2-40B4-BE49-F238E27FC236}">
                  <a16:creationId xmlns:a16="http://schemas.microsoft.com/office/drawing/2014/main" id="{66376CD8-E935-4C32-B472-91A1B2822E40}"/>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0" name="直接箭头连接符 79">
              <a:extLst>
                <a:ext uri="{FF2B5EF4-FFF2-40B4-BE49-F238E27FC236}">
                  <a16:creationId xmlns:a16="http://schemas.microsoft.com/office/drawing/2014/main" id="{13710FE4-CC2E-43B9-A525-D54409276569}"/>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1" name="直接箭头连接符 80">
              <a:extLst>
                <a:ext uri="{FF2B5EF4-FFF2-40B4-BE49-F238E27FC236}">
                  <a16:creationId xmlns:a16="http://schemas.microsoft.com/office/drawing/2014/main" id="{8FEA4A17-1B9E-414B-8DD2-C0C235FBBD10}"/>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2" name="直接箭头连接符 81">
              <a:extLst>
                <a:ext uri="{FF2B5EF4-FFF2-40B4-BE49-F238E27FC236}">
                  <a16:creationId xmlns:a16="http://schemas.microsoft.com/office/drawing/2014/main" id="{ED41B329-6354-4BEA-A603-033AE85B1E6B}"/>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3" name="直接箭头连接符 82">
              <a:extLst>
                <a:ext uri="{FF2B5EF4-FFF2-40B4-BE49-F238E27FC236}">
                  <a16:creationId xmlns:a16="http://schemas.microsoft.com/office/drawing/2014/main" id="{6D0D13F1-85B3-441A-9DBE-C9C09E3CA14E}"/>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4" name="直接箭头连接符 83">
              <a:extLst>
                <a:ext uri="{FF2B5EF4-FFF2-40B4-BE49-F238E27FC236}">
                  <a16:creationId xmlns:a16="http://schemas.microsoft.com/office/drawing/2014/main" id="{C7498D0C-7C28-47A0-9136-9ADDC363110C}"/>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5" name="直接箭头连接符 84">
              <a:extLst>
                <a:ext uri="{FF2B5EF4-FFF2-40B4-BE49-F238E27FC236}">
                  <a16:creationId xmlns:a16="http://schemas.microsoft.com/office/drawing/2014/main" id="{49AC35FC-ED32-43E9-BE35-36683AA4A8C4}"/>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6" name="直接箭头连接符 85">
              <a:extLst>
                <a:ext uri="{FF2B5EF4-FFF2-40B4-BE49-F238E27FC236}">
                  <a16:creationId xmlns:a16="http://schemas.microsoft.com/office/drawing/2014/main" id="{7E97537C-239C-4A85-8537-9A6AC8A0A450}"/>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7" name="直接箭头连接符 86">
              <a:extLst>
                <a:ext uri="{FF2B5EF4-FFF2-40B4-BE49-F238E27FC236}">
                  <a16:creationId xmlns:a16="http://schemas.microsoft.com/office/drawing/2014/main" id="{9318305A-0586-4710-8896-B49D296343E4}"/>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8" name="直接箭头连接符 87">
              <a:extLst>
                <a:ext uri="{FF2B5EF4-FFF2-40B4-BE49-F238E27FC236}">
                  <a16:creationId xmlns:a16="http://schemas.microsoft.com/office/drawing/2014/main" id="{F32F1B40-EB6D-40C6-A1E6-463A6DF41174}"/>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9" name="直接箭头连接符 88">
              <a:extLst>
                <a:ext uri="{FF2B5EF4-FFF2-40B4-BE49-F238E27FC236}">
                  <a16:creationId xmlns:a16="http://schemas.microsoft.com/office/drawing/2014/main" id="{26C3FDBB-1554-4F02-B4AC-6878383BB320}"/>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直接箭头连接符 89">
              <a:extLst>
                <a:ext uri="{FF2B5EF4-FFF2-40B4-BE49-F238E27FC236}">
                  <a16:creationId xmlns:a16="http://schemas.microsoft.com/office/drawing/2014/main" id="{DE993B25-CB31-4EA6-AFAA-BABC945C5E3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91" name="直接箭头连接符 90">
              <a:extLst>
                <a:ext uri="{FF2B5EF4-FFF2-40B4-BE49-F238E27FC236}">
                  <a16:creationId xmlns:a16="http://schemas.microsoft.com/office/drawing/2014/main" id="{F28DF433-A8DE-45B5-B94A-3DF33BE44DEE}"/>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11" name="图片 110" descr="图标&#10;&#10;描述已自动生成">
            <a:extLst>
              <a:ext uri="{FF2B5EF4-FFF2-40B4-BE49-F238E27FC236}">
                <a16:creationId xmlns:a16="http://schemas.microsoft.com/office/drawing/2014/main" id="{665FDE94-22DA-410C-B417-54A6A9441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998" y="3228620"/>
            <a:ext cx="342496" cy="342496"/>
          </a:xfrm>
          <a:prstGeom prst="rect">
            <a:avLst/>
          </a:prstGeom>
        </p:spPr>
      </p:pic>
      <p:pic>
        <p:nvPicPr>
          <p:cNvPr id="113" name="图片 112" descr="图标&#10;&#10;描述已自动生成">
            <a:extLst>
              <a:ext uri="{FF2B5EF4-FFF2-40B4-BE49-F238E27FC236}">
                <a16:creationId xmlns:a16="http://schemas.microsoft.com/office/drawing/2014/main" id="{24FAC793-450F-48E4-B052-BBFD802019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2350026"/>
            <a:ext cx="342496" cy="342496"/>
          </a:xfrm>
          <a:prstGeom prst="rect">
            <a:avLst/>
          </a:prstGeom>
        </p:spPr>
      </p:pic>
      <p:pic>
        <p:nvPicPr>
          <p:cNvPr id="117" name="图片 116" descr="图标&#10;&#10;描述已自动生成">
            <a:extLst>
              <a:ext uri="{FF2B5EF4-FFF2-40B4-BE49-F238E27FC236}">
                <a16:creationId xmlns:a16="http://schemas.microsoft.com/office/drawing/2014/main" id="{A2853399-AC61-47F4-B855-652E0F145D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2789323"/>
            <a:ext cx="342496" cy="342496"/>
          </a:xfrm>
          <a:prstGeom prst="rect">
            <a:avLst/>
          </a:prstGeom>
        </p:spPr>
      </p:pic>
      <p:pic>
        <p:nvPicPr>
          <p:cNvPr id="118" name="图片 117" descr="图标&#10;&#10;描述已自动生成">
            <a:extLst>
              <a:ext uri="{FF2B5EF4-FFF2-40B4-BE49-F238E27FC236}">
                <a16:creationId xmlns:a16="http://schemas.microsoft.com/office/drawing/2014/main" id="{2EC3D49A-D746-4A87-962E-500F28F634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5188" y="2300595"/>
            <a:ext cx="342496" cy="342496"/>
          </a:xfrm>
          <a:prstGeom prst="rect">
            <a:avLst/>
          </a:prstGeom>
        </p:spPr>
      </p:pic>
      <p:pic>
        <p:nvPicPr>
          <p:cNvPr id="120" name="图片 119" descr="图标&#10;&#10;描述已自动生成">
            <a:extLst>
              <a:ext uri="{FF2B5EF4-FFF2-40B4-BE49-F238E27FC236}">
                <a16:creationId xmlns:a16="http://schemas.microsoft.com/office/drawing/2014/main" id="{922134E7-861B-4E4D-901A-FA6708913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5188" y="3653750"/>
            <a:ext cx="342496" cy="342496"/>
          </a:xfrm>
          <a:prstGeom prst="rect">
            <a:avLst/>
          </a:prstGeom>
        </p:spPr>
      </p:pic>
      <p:pic>
        <p:nvPicPr>
          <p:cNvPr id="123" name="图片 122" descr="图标&#10;&#10;描述已自动生成">
            <a:extLst>
              <a:ext uri="{FF2B5EF4-FFF2-40B4-BE49-F238E27FC236}">
                <a16:creationId xmlns:a16="http://schemas.microsoft.com/office/drawing/2014/main" id="{EF67B7BE-50CA-43AE-BDEA-AAD0CEAC88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998" y="3667917"/>
            <a:ext cx="342496" cy="342496"/>
          </a:xfrm>
          <a:prstGeom prst="rect">
            <a:avLst/>
          </a:prstGeom>
        </p:spPr>
      </p:pic>
      <p:pic>
        <p:nvPicPr>
          <p:cNvPr id="124" name="图片 123" descr="图标&#10;&#10;描述已自动生成">
            <a:extLst>
              <a:ext uri="{FF2B5EF4-FFF2-40B4-BE49-F238E27FC236}">
                <a16:creationId xmlns:a16="http://schemas.microsoft.com/office/drawing/2014/main" id="{3187B678-44B1-479A-B5EA-54D8293151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5188" y="2751647"/>
            <a:ext cx="342496" cy="342496"/>
          </a:xfrm>
          <a:prstGeom prst="rect">
            <a:avLst/>
          </a:prstGeom>
        </p:spPr>
      </p:pic>
      <p:pic>
        <p:nvPicPr>
          <p:cNvPr id="105" name="图片 104" descr="图标&#10;&#10;描述已自动生成">
            <a:extLst>
              <a:ext uri="{FF2B5EF4-FFF2-40B4-BE49-F238E27FC236}">
                <a16:creationId xmlns:a16="http://schemas.microsoft.com/office/drawing/2014/main" id="{74B8B5C4-5FD8-4929-AB9F-0E5FB675AA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5188" y="3202699"/>
            <a:ext cx="342496" cy="342496"/>
          </a:xfrm>
          <a:prstGeom prst="rect">
            <a:avLst/>
          </a:prstGeom>
        </p:spPr>
      </p:pic>
    </p:spTree>
    <p:extLst>
      <p:ext uri="{BB962C8B-B14F-4D97-AF65-F5344CB8AC3E}">
        <p14:creationId xmlns:p14="http://schemas.microsoft.com/office/powerpoint/2010/main" val="12692666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p:txBody>
      </p:sp>
    </p:spTree>
    <p:extLst>
      <p:ext uri="{BB962C8B-B14F-4D97-AF65-F5344CB8AC3E}">
        <p14:creationId xmlns:p14="http://schemas.microsoft.com/office/powerpoint/2010/main" val="41197443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5"/>
                <a:ext cx="10515600" cy="3164064"/>
              </a:xfrm>
            </p:spPr>
            <p:txBody>
              <a:bodyPr>
                <a:noAutofit/>
              </a:bodyPr>
              <a:lstStyle/>
              <a:p>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acc>
                          <m:accPr>
                            <m:chr m:val="⃗"/>
                            <m:ctrlPr>
                              <a:rPr lang="en-US" altLang="zh-CN" sz="240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𝐹</m:t>
                            </m:r>
                          </m:e>
                        </m:acc>
                      </m:e>
                      <m:sub>
                        <m:r>
                          <a:rPr lang="en-US" altLang="zh-CN" sz="2400" b="0" i="1" smtClean="0">
                            <a:latin typeface="Cambria Math" panose="02040503050406030204" pitchFamily="18" charset="0"/>
                            <a:ea typeface="微软雅黑" panose="020B0503020204020204" pitchFamily="34" charset="-122"/>
                          </a:rPr>
                          <m:t>𝑖𝑛𝑡𝑒𝑟𝑛𝑎𝑙</m:t>
                        </m:r>
                      </m:sub>
                    </m:sSub>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如流体内部的粘滞力</a:t>
                </a:r>
                <a:r>
                  <a:rPr lang="en-US" altLang="zh-CN" sz="2400" dirty="0">
                    <a:latin typeface="微软雅黑" panose="020B0503020204020204" pitchFamily="34" charset="-122"/>
                    <a:ea typeface="微软雅黑" panose="020B0503020204020204" pitchFamily="34" charset="-122"/>
                  </a:rPr>
                  <a:t>(Viscosity)</a:t>
                </a:r>
                <a:r>
                  <a:rPr lang="zh-CN" altLang="en-US" sz="2400" dirty="0">
                    <a:latin typeface="微软雅黑" panose="020B0503020204020204" pitchFamily="34" charset="-122"/>
                    <a:ea typeface="微软雅黑" panose="020B0503020204020204" pitchFamily="34" charset="-122"/>
                  </a:rPr>
                  <a:t>、压力</a:t>
                </a:r>
                <a:r>
                  <a:rPr lang="en-US" altLang="zh-CN" sz="2400" dirty="0">
                    <a:latin typeface="微软雅黑" panose="020B0503020204020204" pitchFamily="34" charset="-122"/>
                    <a:ea typeface="微软雅黑" panose="020B0503020204020204" pitchFamily="34" charset="-122"/>
                  </a:rPr>
                  <a:t>(Pressure)</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acc>
                          <m:accPr>
                            <m:chr m:val="⃗"/>
                            <m:ctrlPr>
                              <a:rPr lang="en-US" altLang="zh-CN" sz="240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𝐹</m:t>
                            </m:r>
                          </m:e>
                        </m:acc>
                      </m:e>
                      <m:sub>
                        <m:r>
                          <a:rPr lang="en-US" altLang="zh-CN" sz="2400" b="0" i="1" smtClean="0">
                            <a:latin typeface="Cambria Math" panose="02040503050406030204" pitchFamily="18" charset="0"/>
                            <a:ea typeface="微软雅黑" panose="020B0503020204020204" pitchFamily="34" charset="-122"/>
                          </a:rPr>
                          <m:t>𝑒𝑥𝑡𝑒𝑟𝑛𝑎𝑙</m:t>
                        </m:r>
                      </m:sub>
                    </m:sSub>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如重力</a:t>
                </a:r>
                <a:r>
                  <a:rPr lang="en-US" altLang="zh-CN" sz="2400" dirty="0">
                    <a:latin typeface="微软雅黑" panose="020B0503020204020204" pitchFamily="34" charset="-122"/>
                    <a:ea typeface="微软雅黑" panose="020B0503020204020204" pitchFamily="34" charset="-122"/>
                  </a:rPr>
                  <a:t>(Gravity)</a:t>
                </a:r>
                <a:r>
                  <a:rPr lang="zh-CN" altLang="en-US" sz="2400" dirty="0">
                    <a:latin typeface="微软雅黑" panose="020B0503020204020204" pitchFamily="34" charset="-122"/>
                    <a:ea typeface="微软雅黑" panose="020B0503020204020204" pitchFamily="34" charset="-122"/>
                  </a:rPr>
                  <a:t>、碰撞力</a:t>
                </a:r>
                <a:r>
                  <a:rPr lang="en-US" altLang="zh-CN" sz="2400" dirty="0">
                    <a:latin typeface="微软雅黑" panose="020B0503020204020204" pitchFamily="34" charset="-122"/>
                    <a:ea typeface="微软雅黑" panose="020B0503020204020204" pitchFamily="34" charset="-122"/>
                  </a:rPr>
                  <a:t>(Collision)</a:t>
                </a:r>
                <a:r>
                  <a:rPr lang="zh-CN" altLang="en-US" sz="2400" dirty="0">
                    <a:latin typeface="微软雅黑" panose="020B0503020204020204" pitchFamily="34" charset="-122"/>
                    <a:ea typeface="微软雅黑" panose="020B0503020204020204" pitchFamily="34" charset="-122"/>
                  </a:rPr>
                  <a:t>、风力</a:t>
                </a:r>
                <a:r>
                  <a:rPr lang="en-US" altLang="zh-CN" sz="2400" dirty="0">
                    <a:latin typeface="微软雅黑" panose="020B0503020204020204" pitchFamily="34" charset="-122"/>
                    <a:ea typeface="微软雅黑" panose="020B0503020204020204" pitchFamily="34" charset="-122"/>
                  </a:rPr>
                  <a:t>(Wind)</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合力 </a:t>
                </a:r>
                <a14:m>
                  <m:oMath xmlns:m="http://schemas.openxmlformats.org/officeDocument/2006/math">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e>
                      <m:sub>
                        <m:r>
                          <a:rPr lang="en-US" altLang="zh-CN" sz="2400" b="0" i="1" smtClean="0">
                            <a:latin typeface="Cambria Math" panose="02040503050406030204" pitchFamily="18" charset="0"/>
                          </a:rPr>
                          <m:t>𝑖𝑛𝑡𝑒𝑟𝑛𝑎𝑙</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e>
                      <m:sub>
                        <m:r>
                          <a:rPr lang="en-US" altLang="zh-CN" sz="2400" b="0" i="1" smtClean="0">
                            <a:latin typeface="Cambria Math" panose="02040503050406030204" pitchFamily="18" charset="0"/>
                          </a:rPr>
                          <m:t>𝑒𝑥𝑡𝑒𝑟𝑛𝑎𝑙</m:t>
                        </m:r>
                      </m:sub>
                    </m:sSub>
                  </m:oMath>
                </a14:m>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𝑎</m:t>
                        </m:r>
                      </m:e>
                    </m:acc>
                    <m:r>
                      <a:rPr lang="en-US" altLang="zh-CN" sz="2400" b="0" i="1" dirty="0" smtClean="0">
                        <a:latin typeface="Cambria Math" panose="02040503050406030204" pitchFamily="18" charset="0"/>
                      </a:rPr>
                      <m:t>=</m:t>
                    </m:r>
                    <m:f>
                      <m:fPr>
                        <m:ctrlPr>
                          <a:rPr lang="en-US" altLang="zh-CN" sz="2400" i="1" dirty="0">
                            <a:latin typeface="Cambria Math" panose="02040503050406030204" pitchFamily="18" charset="0"/>
                          </a:rPr>
                        </m:ctrlPr>
                      </m:fPr>
                      <m:num>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𝐹</m:t>
                            </m:r>
                          </m:e>
                        </m:acc>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0" dirty="0" smtClean="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𝑎</m:t>
                        </m:r>
                      </m:e>
                    </m:acc>
                    <m:r>
                      <a:rPr lang="en-US" altLang="zh-CN" sz="2400" i="1" dirty="0" smtClean="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𝑥</m:t>
                            </m:r>
                          </m:e>
                        </m:acc>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𝑥</m:t>
                            </m:r>
                          </m:e>
                        </m:acc>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1" dirty="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5"/>
                <a:ext cx="10515600" cy="3164064"/>
              </a:xfrm>
              <a:blipFill>
                <a:blip r:embed="rId3"/>
                <a:stretch>
                  <a:fillRect l="-8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4A39FC-F830-4D11-8F42-04E9F07CA5BD}"/>
              </a:ext>
            </a:extLst>
          </p:cNvPr>
          <p:cNvSpPr>
            <a:spLocks noGrp="1"/>
          </p:cNvSpPr>
          <p:nvPr>
            <p:ph type="title"/>
          </p:nvPr>
        </p:nvSpPr>
        <p:spPr/>
        <p:txBody>
          <a:bodyPr/>
          <a:lstStyle/>
          <a:p>
            <a:r>
              <a:rPr lang="zh-CN" altLang="en-US" dirty="0"/>
              <a:t>认识流体</a:t>
            </a:r>
          </a:p>
        </p:txBody>
      </p:sp>
      <p:sp>
        <p:nvSpPr>
          <p:cNvPr id="3" name="内容占位符 2">
            <a:extLst>
              <a:ext uri="{FF2B5EF4-FFF2-40B4-BE49-F238E27FC236}">
                <a16:creationId xmlns:a16="http://schemas.microsoft.com/office/drawing/2014/main" id="{95A0F516-7806-4890-82D4-2A11A5D45E53}"/>
              </a:ext>
            </a:extLst>
          </p:cNvPr>
          <p:cNvSpPr>
            <a:spLocks noGrp="1"/>
          </p:cNvSpPr>
          <p:nvPr>
            <p:ph idx="1"/>
          </p:nvPr>
        </p:nvSpPr>
        <p:spPr/>
        <p:txBody>
          <a:bodyPr>
            <a:normAutofit/>
          </a:bodyPr>
          <a:lstStyle/>
          <a:p>
            <a:r>
              <a:rPr lang="zh-CN" altLang="en-US" dirty="0"/>
              <a:t>液体和气体等易于</a:t>
            </a:r>
            <a:r>
              <a:rPr lang="zh-CN" altLang="en-US" dirty="0">
                <a:solidFill>
                  <a:srgbClr val="C00000"/>
                </a:solidFill>
              </a:rPr>
              <a:t>流动</a:t>
            </a:r>
            <a:r>
              <a:rPr lang="zh-CN" altLang="en-US" dirty="0"/>
              <a:t>的物质的统称</a:t>
            </a:r>
            <a:endParaRPr lang="en-US" altLang="zh-CN" dirty="0"/>
          </a:p>
          <a:p>
            <a:pPr lvl="1"/>
            <a:r>
              <a:rPr lang="zh-CN" altLang="en-US" dirty="0"/>
              <a:t>不断</a:t>
            </a:r>
            <a:r>
              <a:rPr lang="zh-CN" altLang="en-US" dirty="0">
                <a:solidFill>
                  <a:srgbClr val="C00000"/>
                </a:solidFill>
              </a:rPr>
              <a:t>变形</a:t>
            </a:r>
            <a:r>
              <a:rPr lang="zh-CN" altLang="en-US" dirty="0"/>
              <a:t>的运动</a:t>
            </a:r>
            <a:endParaRPr lang="en-US" altLang="zh-CN" dirty="0"/>
          </a:p>
          <a:p>
            <a:pPr lvl="1"/>
            <a:r>
              <a:rPr lang="zh-CN" altLang="en-US" dirty="0"/>
              <a:t>受力时的运动状态</a:t>
            </a:r>
            <a:endParaRPr lang="en-US" altLang="zh-CN" dirty="0"/>
          </a:p>
          <a:p>
            <a:endParaRPr lang="en-US" altLang="zh-CN" dirty="0"/>
          </a:p>
          <a:p>
            <a:r>
              <a:rPr lang="zh-CN" altLang="en-US" dirty="0"/>
              <a:t>严格定义</a:t>
            </a:r>
            <a:endParaRPr lang="en-US" altLang="zh-CN" dirty="0"/>
          </a:p>
          <a:p>
            <a:pPr lvl="1"/>
            <a:r>
              <a:rPr lang="zh-CN" altLang="en-US" dirty="0"/>
              <a:t>在任意小的</a:t>
            </a:r>
            <a:r>
              <a:rPr lang="zh-CN" altLang="en-US" b="1" dirty="0">
                <a:solidFill>
                  <a:srgbClr val="C00000"/>
                </a:solidFill>
              </a:rPr>
              <a:t>剪切力</a:t>
            </a:r>
            <a:r>
              <a:rPr lang="zh-CN" altLang="en-US" dirty="0"/>
              <a:t>作用下</a:t>
            </a:r>
            <a:endParaRPr lang="en-US" altLang="zh-CN" dirty="0"/>
          </a:p>
          <a:p>
            <a:pPr marL="457200" lvl="1" indent="0">
              <a:buNone/>
            </a:pPr>
            <a:r>
              <a:rPr lang="zh-CN" altLang="en-US" dirty="0"/>
              <a:t>都会发生连续不断的角变形的物质</a:t>
            </a:r>
            <a:endParaRPr lang="en-US" altLang="zh-CN" dirty="0"/>
          </a:p>
        </p:txBody>
      </p:sp>
      <p:grpSp>
        <p:nvGrpSpPr>
          <p:cNvPr id="167" name="组合 166">
            <a:extLst>
              <a:ext uri="{FF2B5EF4-FFF2-40B4-BE49-F238E27FC236}">
                <a16:creationId xmlns:a16="http://schemas.microsoft.com/office/drawing/2014/main" id="{54011C37-ACC3-40A5-8616-B1C49F49BC0E}"/>
              </a:ext>
            </a:extLst>
          </p:cNvPr>
          <p:cNvGrpSpPr/>
          <p:nvPr/>
        </p:nvGrpSpPr>
        <p:grpSpPr>
          <a:xfrm>
            <a:off x="8847256" y="2602994"/>
            <a:ext cx="2166307" cy="2052286"/>
            <a:chOff x="9074484" y="4211929"/>
            <a:chExt cx="2166307" cy="2052286"/>
          </a:xfrm>
        </p:grpSpPr>
        <p:sp>
          <p:nvSpPr>
            <p:cNvPr id="134" name="任意多边形: 形状 133">
              <a:extLst>
                <a:ext uri="{FF2B5EF4-FFF2-40B4-BE49-F238E27FC236}">
                  <a16:creationId xmlns:a16="http://schemas.microsoft.com/office/drawing/2014/main" id="{A801F83B-FD86-44A9-9FD3-342C71C276E5}"/>
                </a:ext>
              </a:extLst>
            </p:cNvPr>
            <p:cNvSpPr/>
            <p:nvPr/>
          </p:nvSpPr>
          <p:spPr>
            <a:xfrm>
              <a:off x="9627347" y="4880516"/>
              <a:ext cx="1074991" cy="870610"/>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solidFill>
              <a:srgbClr val="9AE0F9"/>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115" name="直接箭头连接符 114">
              <a:extLst>
                <a:ext uri="{FF2B5EF4-FFF2-40B4-BE49-F238E27FC236}">
                  <a16:creationId xmlns:a16="http://schemas.microsoft.com/office/drawing/2014/main" id="{CF55D4F6-69E7-4072-B57F-49B7A5D5168F}"/>
                </a:ext>
              </a:extLst>
            </p:cNvPr>
            <p:cNvCxnSpPr>
              <a:cxnSpLocks/>
            </p:cNvCxnSpPr>
            <p:nvPr/>
          </p:nvCxnSpPr>
          <p:spPr>
            <a:xfrm>
              <a:off x="9852472"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E3632D0C-6939-495A-8362-80A719A4B2E6}"/>
                </a:ext>
              </a:extLst>
            </p:cNvPr>
            <p:cNvCxnSpPr/>
            <p:nvPr/>
          </p:nvCxnSpPr>
          <p:spPr>
            <a:xfrm>
              <a:off x="10056181"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F5F7E12B-6D98-4ED2-B441-E7B4DBE6FB36}"/>
                </a:ext>
              </a:extLst>
            </p:cNvPr>
            <p:cNvCxnSpPr/>
            <p:nvPr/>
          </p:nvCxnSpPr>
          <p:spPr>
            <a:xfrm>
              <a:off x="10259889"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CF8678D6-576D-432A-AFB6-9370E203587C}"/>
                </a:ext>
              </a:extLst>
            </p:cNvPr>
            <p:cNvCxnSpPr/>
            <p:nvPr/>
          </p:nvCxnSpPr>
          <p:spPr>
            <a:xfrm>
              <a:off x="10463598"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9" name="直接箭头连接符 118">
              <a:extLst>
                <a:ext uri="{FF2B5EF4-FFF2-40B4-BE49-F238E27FC236}">
                  <a16:creationId xmlns:a16="http://schemas.microsoft.com/office/drawing/2014/main" id="{69BCF317-8BDB-4303-B06D-FBBD25D9C989}"/>
                </a:ext>
              </a:extLst>
            </p:cNvPr>
            <p:cNvCxnSpPr>
              <a:cxnSpLocks/>
            </p:cNvCxnSpPr>
            <p:nvPr/>
          </p:nvCxnSpPr>
          <p:spPr>
            <a:xfrm rot="5400000">
              <a:off x="10812100" y="4899965"/>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145D93B1-91C4-4C3F-A627-27D8F58FEC13}"/>
                </a:ext>
              </a:extLst>
            </p:cNvPr>
            <p:cNvCxnSpPr>
              <a:cxnSpLocks/>
            </p:cNvCxnSpPr>
            <p:nvPr/>
          </p:nvCxnSpPr>
          <p:spPr>
            <a:xfrm rot="5400000">
              <a:off x="10812100" y="5068246"/>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8FA2019F-AFD8-4701-966B-99C260EACD83}"/>
                </a:ext>
              </a:extLst>
            </p:cNvPr>
            <p:cNvCxnSpPr>
              <a:cxnSpLocks/>
            </p:cNvCxnSpPr>
            <p:nvPr/>
          </p:nvCxnSpPr>
          <p:spPr>
            <a:xfrm rot="5400000">
              <a:off x="10812100" y="5236527"/>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E293F993-F150-47BC-B210-2F6407665FC0}"/>
                </a:ext>
              </a:extLst>
            </p:cNvPr>
            <p:cNvCxnSpPr>
              <a:cxnSpLocks/>
            </p:cNvCxnSpPr>
            <p:nvPr/>
          </p:nvCxnSpPr>
          <p:spPr>
            <a:xfrm rot="5400000">
              <a:off x="10812100" y="5404808"/>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F0DC186C-A8E9-45BE-B67A-0368947829ED}"/>
                </a:ext>
              </a:extLst>
            </p:cNvPr>
            <p:cNvCxnSpPr>
              <a:cxnSpLocks/>
            </p:cNvCxnSpPr>
            <p:nvPr/>
          </p:nvCxnSpPr>
          <p:spPr>
            <a:xfrm rot="16200000">
              <a:off x="9509521" y="4896690"/>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880B5125-CA76-4677-8F98-469F99C9953F}"/>
                </a:ext>
              </a:extLst>
            </p:cNvPr>
            <p:cNvCxnSpPr>
              <a:cxnSpLocks/>
            </p:cNvCxnSpPr>
            <p:nvPr/>
          </p:nvCxnSpPr>
          <p:spPr>
            <a:xfrm rot="16200000">
              <a:off x="9509521" y="5064971"/>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D6D3EB4F-D45D-493C-A0D5-3DAD086A62B1}"/>
                </a:ext>
              </a:extLst>
            </p:cNvPr>
            <p:cNvCxnSpPr>
              <a:cxnSpLocks/>
            </p:cNvCxnSpPr>
            <p:nvPr/>
          </p:nvCxnSpPr>
          <p:spPr>
            <a:xfrm rot="16200000">
              <a:off x="9509521" y="5233252"/>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65861BDE-7D42-42BA-857E-EC074141BA46}"/>
                </a:ext>
              </a:extLst>
            </p:cNvPr>
            <p:cNvCxnSpPr>
              <a:cxnSpLocks/>
            </p:cNvCxnSpPr>
            <p:nvPr/>
          </p:nvCxnSpPr>
          <p:spPr>
            <a:xfrm rot="16200000">
              <a:off x="9509521" y="5401533"/>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DF348384-03AB-4AA7-961E-3009DA983B2E}"/>
                </a:ext>
              </a:extLst>
            </p:cNvPr>
            <p:cNvCxnSpPr>
              <a:cxnSpLocks/>
            </p:cNvCxnSpPr>
            <p:nvPr/>
          </p:nvCxnSpPr>
          <p:spPr>
            <a:xfrm rot="10800000">
              <a:off x="96775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7CFB33A9-FD2F-49BC-8242-214BA235B7B3}"/>
                </a:ext>
              </a:extLst>
            </p:cNvPr>
            <p:cNvCxnSpPr>
              <a:cxnSpLocks/>
            </p:cNvCxnSpPr>
            <p:nvPr/>
          </p:nvCxnSpPr>
          <p:spPr>
            <a:xfrm rot="10800000">
              <a:off x="98726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694BB1E4-5488-4A77-8F3A-99EC58C84F54}"/>
                </a:ext>
              </a:extLst>
            </p:cNvPr>
            <p:cNvCxnSpPr>
              <a:cxnSpLocks/>
            </p:cNvCxnSpPr>
            <p:nvPr/>
          </p:nvCxnSpPr>
          <p:spPr>
            <a:xfrm rot="10800000">
              <a:off x="100677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74B2D6BB-FD53-4FB0-AF86-CFC26D9C1FBD}"/>
                </a:ext>
              </a:extLst>
            </p:cNvPr>
            <p:cNvCxnSpPr>
              <a:cxnSpLocks/>
            </p:cNvCxnSpPr>
            <p:nvPr/>
          </p:nvCxnSpPr>
          <p:spPr>
            <a:xfrm rot="10800000">
              <a:off x="102628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A8419593-1A91-4A63-98B9-B38706229D41}"/>
                </a:ext>
              </a:extLst>
            </p:cNvPr>
            <p:cNvCxnSpPr>
              <a:cxnSpLocks/>
            </p:cNvCxnSpPr>
            <p:nvPr/>
          </p:nvCxnSpPr>
          <p:spPr>
            <a:xfrm rot="10800000">
              <a:off x="10457947"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B8CA4719-4297-45F1-8658-518B29EE796F}"/>
                </a:ext>
              </a:extLst>
            </p:cNvPr>
            <p:cNvCxnSpPr>
              <a:cxnSpLocks/>
            </p:cNvCxnSpPr>
            <p:nvPr/>
          </p:nvCxnSpPr>
          <p:spPr>
            <a:xfrm rot="10800000">
              <a:off x="10653047"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809B362F-8799-402A-910A-AFB532DBB585}"/>
                </a:ext>
              </a:extLst>
            </p:cNvPr>
            <p:cNvCxnSpPr/>
            <p:nvPr/>
          </p:nvCxnSpPr>
          <p:spPr>
            <a:xfrm>
              <a:off x="10153607" y="5252032"/>
              <a:ext cx="0" cy="324000"/>
            </a:xfrm>
            <a:prstGeom prst="straightConnector1">
              <a:avLst/>
            </a:prstGeom>
            <a:ln w="12700">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110" name="矩形 109">
              <a:extLst>
                <a:ext uri="{FF2B5EF4-FFF2-40B4-BE49-F238E27FC236}">
                  <a16:creationId xmlns:a16="http://schemas.microsoft.com/office/drawing/2014/main" id="{ED964D24-69EE-42FE-87F3-B1806065E5D1}"/>
                </a:ext>
              </a:extLst>
            </p:cNvPr>
            <p:cNvSpPr/>
            <p:nvPr/>
          </p:nvSpPr>
          <p:spPr>
            <a:xfrm>
              <a:off x="9455693" y="4211929"/>
              <a:ext cx="1388315" cy="415498"/>
            </a:xfrm>
            <a:prstGeom prst="rect">
              <a:avLst/>
            </a:prstGeom>
          </p:spPr>
          <p:txBody>
            <a:bodyPr wrap="square">
              <a:spAutoFit/>
            </a:bodyPr>
            <a:lstStyle/>
            <a:p>
              <a:r>
                <a:rPr lang="zh-CN" altLang="en-US" sz="1050" dirty="0">
                  <a:latin typeface="微软雅黑 Light" panose="020B0502040204020203" pitchFamily="34" charset="-122"/>
                  <a:ea typeface="微软雅黑 Light" panose="020B0502040204020203" pitchFamily="34" charset="-122"/>
                </a:rPr>
                <a:t>没有杯子的约束，液体无法保持静止状态</a:t>
              </a:r>
            </a:p>
          </p:txBody>
        </p:sp>
        <p:sp>
          <p:nvSpPr>
            <p:cNvPr id="112" name="矩形 111">
              <a:extLst>
                <a:ext uri="{FF2B5EF4-FFF2-40B4-BE49-F238E27FC236}">
                  <a16:creationId xmlns:a16="http://schemas.microsoft.com/office/drawing/2014/main" id="{98BAE324-8620-4582-8FCD-287BDFBB269F}"/>
                </a:ext>
              </a:extLst>
            </p:cNvPr>
            <p:cNvSpPr/>
            <p:nvPr/>
          </p:nvSpPr>
          <p:spPr>
            <a:xfrm>
              <a:off x="10117640" y="5247977"/>
              <a:ext cx="453970"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重力</a:t>
              </a:r>
            </a:p>
          </p:txBody>
        </p:sp>
        <p:grpSp>
          <p:nvGrpSpPr>
            <p:cNvPr id="141" name="组合 140">
              <a:extLst>
                <a:ext uri="{FF2B5EF4-FFF2-40B4-BE49-F238E27FC236}">
                  <a16:creationId xmlns:a16="http://schemas.microsoft.com/office/drawing/2014/main" id="{3488CF4A-56B1-453A-9FF0-05F712D82309}"/>
                </a:ext>
              </a:extLst>
            </p:cNvPr>
            <p:cNvGrpSpPr/>
            <p:nvPr/>
          </p:nvGrpSpPr>
          <p:grpSpPr>
            <a:xfrm>
              <a:off x="9446236" y="5116365"/>
              <a:ext cx="1414741" cy="642362"/>
              <a:chOff x="8886550" y="4910206"/>
              <a:chExt cx="1414741" cy="642362"/>
            </a:xfrm>
          </p:grpSpPr>
          <p:sp>
            <p:nvSpPr>
              <p:cNvPr id="138" name="矩形: 圆角 137">
                <a:extLst>
                  <a:ext uri="{FF2B5EF4-FFF2-40B4-BE49-F238E27FC236}">
                    <a16:creationId xmlns:a16="http://schemas.microsoft.com/office/drawing/2014/main" id="{43962AB7-076B-43F6-A092-57852FF676E1}"/>
                  </a:ext>
                </a:extLst>
              </p:cNvPr>
              <p:cNvSpPr/>
              <p:nvPr/>
            </p:nvSpPr>
            <p:spPr>
              <a:xfrm>
                <a:off x="8886550" y="5452766"/>
                <a:ext cx="1414741" cy="99802"/>
              </a:xfrm>
              <a:custGeom>
                <a:avLst/>
                <a:gdLst>
                  <a:gd name="connsiteX0" fmla="*/ 0 w 1414741"/>
                  <a:gd name="connsiteY0" fmla="*/ 99802 h 598801"/>
                  <a:gd name="connsiteX1" fmla="*/ 99802 w 1414741"/>
                  <a:gd name="connsiteY1" fmla="*/ 0 h 598801"/>
                  <a:gd name="connsiteX2" fmla="*/ 1314939 w 1414741"/>
                  <a:gd name="connsiteY2" fmla="*/ 0 h 598801"/>
                  <a:gd name="connsiteX3" fmla="*/ 1414741 w 1414741"/>
                  <a:gd name="connsiteY3" fmla="*/ 99802 h 598801"/>
                  <a:gd name="connsiteX4" fmla="*/ 1414741 w 1414741"/>
                  <a:gd name="connsiteY4" fmla="*/ 498999 h 598801"/>
                  <a:gd name="connsiteX5" fmla="*/ 1314939 w 1414741"/>
                  <a:gd name="connsiteY5" fmla="*/ 598801 h 598801"/>
                  <a:gd name="connsiteX6" fmla="*/ 99802 w 1414741"/>
                  <a:gd name="connsiteY6" fmla="*/ 598801 h 598801"/>
                  <a:gd name="connsiteX7" fmla="*/ 0 w 1414741"/>
                  <a:gd name="connsiteY7" fmla="*/ 498999 h 598801"/>
                  <a:gd name="connsiteX8" fmla="*/ 0 w 1414741"/>
                  <a:gd name="connsiteY8" fmla="*/ 99802 h 598801"/>
                  <a:gd name="connsiteX0" fmla="*/ 0 w 1414741"/>
                  <a:gd name="connsiteY0" fmla="*/ 99802 h 598801"/>
                  <a:gd name="connsiteX1" fmla="*/ 99802 w 1414741"/>
                  <a:gd name="connsiteY1" fmla="*/ 0 h 598801"/>
                  <a:gd name="connsiteX2" fmla="*/ 1314939 w 1414741"/>
                  <a:gd name="connsiteY2" fmla="*/ 0 h 598801"/>
                  <a:gd name="connsiteX3" fmla="*/ 1414741 w 1414741"/>
                  <a:gd name="connsiteY3" fmla="*/ 99802 h 598801"/>
                  <a:gd name="connsiteX4" fmla="*/ 1414741 w 1414741"/>
                  <a:gd name="connsiteY4" fmla="*/ 498999 h 598801"/>
                  <a:gd name="connsiteX5" fmla="*/ 1314939 w 1414741"/>
                  <a:gd name="connsiteY5" fmla="*/ 598801 h 598801"/>
                  <a:gd name="connsiteX6" fmla="*/ 99802 w 1414741"/>
                  <a:gd name="connsiteY6" fmla="*/ 598801 h 598801"/>
                  <a:gd name="connsiteX7" fmla="*/ 0 w 1414741"/>
                  <a:gd name="connsiteY7" fmla="*/ 498999 h 598801"/>
                  <a:gd name="connsiteX8" fmla="*/ 0 w 1414741"/>
                  <a:gd name="connsiteY8" fmla="*/ 99802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6" fmla="*/ 0 w 1414741"/>
                  <a:gd name="connsiteY6" fmla="*/ 99802 h 598801"/>
                  <a:gd name="connsiteX7" fmla="*/ 191242 w 1414741"/>
                  <a:gd name="connsiteY7" fmla="*/ 91440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6" fmla="*/ 0 w 1414741"/>
                  <a:gd name="connsiteY6" fmla="*/ 99802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0" fmla="*/ 1414741 w 1414741"/>
                  <a:gd name="connsiteY0" fmla="*/ 0 h 498999"/>
                  <a:gd name="connsiteX1" fmla="*/ 1414741 w 1414741"/>
                  <a:gd name="connsiteY1" fmla="*/ 399197 h 498999"/>
                  <a:gd name="connsiteX2" fmla="*/ 1314939 w 1414741"/>
                  <a:gd name="connsiteY2" fmla="*/ 498999 h 498999"/>
                  <a:gd name="connsiteX3" fmla="*/ 99802 w 1414741"/>
                  <a:gd name="connsiteY3" fmla="*/ 498999 h 498999"/>
                  <a:gd name="connsiteX4" fmla="*/ 0 w 1414741"/>
                  <a:gd name="connsiteY4" fmla="*/ 399197 h 498999"/>
                  <a:gd name="connsiteX0" fmla="*/ 1414741 w 1414741"/>
                  <a:gd name="connsiteY0" fmla="*/ 0 h 99802"/>
                  <a:gd name="connsiteX1" fmla="*/ 1314939 w 1414741"/>
                  <a:gd name="connsiteY1" fmla="*/ 99802 h 99802"/>
                  <a:gd name="connsiteX2" fmla="*/ 99802 w 1414741"/>
                  <a:gd name="connsiteY2" fmla="*/ 99802 h 99802"/>
                  <a:gd name="connsiteX3" fmla="*/ 0 w 1414741"/>
                  <a:gd name="connsiteY3" fmla="*/ 0 h 99802"/>
                </a:gdLst>
                <a:ahLst/>
                <a:cxnLst>
                  <a:cxn ang="0">
                    <a:pos x="connsiteX0" y="connsiteY0"/>
                  </a:cxn>
                  <a:cxn ang="0">
                    <a:pos x="connsiteX1" y="connsiteY1"/>
                  </a:cxn>
                  <a:cxn ang="0">
                    <a:pos x="connsiteX2" y="connsiteY2"/>
                  </a:cxn>
                  <a:cxn ang="0">
                    <a:pos x="connsiteX3" y="connsiteY3"/>
                  </a:cxn>
                </a:cxnLst>
                <a:rect l="l" t="t" r="r" b="b"/>
                <a:pathLst>
                  <a:path w="1414741" h="99802">
                    <a:moveTo>
                      <a:pt x="1414741" y="0"/>
                    </a:moveTo>
                    <a:cubicBezTo>
                      <a:pt x="1414741" y="55119"/>
                      <a:pt x="1370058" y="99802"/>
                      <a:pt x="1314939" y="99802"/>
                    </a:cubicBezTo>
                    <a:lnTo>
                      <a:pt x="99802" y="99802"/>
                    </a:lnTo>
                    <a:cubicBezTo>
                      <a:pt x="44683" y="99802"/>
                      <a:pt x="0" y="55119"/>
                      <a:pt x="0" y="0"/>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梯形 138">
                <a:extLst>
                  <a:ext uri="{FF2B5EF4-FFF2-40B4-BE49-F238E27FC236}">
                    <a16:creationId xmlns:a16="http://schemas.microsoft.com/office/drawing/2014/main" id="{0258A3C7-67F6-4025-8F0A-F189789ED91E}"/>
                  </a:ext>
                </a:extLst>
              </p:cNvPr>
              <p:cNvSpPr/>
              <p:nvPr/>
            </p:nvSpPr>
            <p:spPr>
              <a:xfrm>
                <a:off x="8891367" y="4910206"/>
                <a:ext cx="1409923" cy="542220"/>
              </a:xfrm>
              <a:custGeom>
                <a:avLst/>
                <a:gdLst>
                  <a:gd name="connsiteX0" fmla="*/ 0 w 1409915"/>
                  <a:gd name="connsiteY0" fmla="*/ 542220 h 542220"/>
                  <a:gd name="connsiteX1" fmla="*/ 183178 w 1409915"/>
                  <a:gd name="connsiteY1" fmla="*/ 0 h 542220"/>
                  <a:gd name="connsiteX2" fmla="*/ 1226737 w 1409915"/>
                  <a:gd name="connsiteY2" fmla="*/ 0 h 542220"/>
                  <a:gd name="connsiteX3" fmla="*/ 1409915 w 1409915"/>
                  <a:gd name="connsiteY3" fmla="*/ 542220 h 542220"/>
                  <a:gd name="connsiteX4" fmla="*/ 0 w 1409915"/>
                  <a:gd name="connsiteY4" fmla="*/ 542220 h 542220"/>
                  <a:gd name="connsiteX0" fmla="*/ 0 w 1409915"/>
                  <a:gd name="connsiteY0" fmla="*/ 542220 h 633660"/>
                  <a:gd name="connsiteX1" fmla="*/ 183178 w 1409915"/>
                  <a:gd name="connsiteY1" fmla="*/ 0 h 633660"/>
                  <a:gd name="connsiteX2" fmla="*/ 1226737 w 1409915"/>
                  <a:gd name="connsiteY2" fmla="*/ 0 h 633660"/>
                  <a:gd name="connsiteX3" fmla="*/ 1409915 w 1409915"/>
                  <a:gd name="connsiteY3" fmla="*/ 542220 h 633660"/>
                  <a:gd name="connsiteX4" fmla="*/ 91440 w 1409915"/>
                  <a:gd name="connsiteY4" fmla="*/ 633660 h 633660"/>
                  <a:gd name="connsiteX0" fmla="*/ 0 w 1409915"/>
                  <a:gd name="connsiteY0" fmla="*/ 542220 h 542220"/>
                  <a:gd name="connsiteX1" fmla="*/ 183178 w 1409915"/>
                  <a:gd name="connsiteY1" fmla="*/ 0 h 542220"/>
                  <a:gd name="connsiteX2" fmla="*/ 1226737 w 1409915"/>
                  <a:gd name="connsiteY2" fmla="*/ 0 h 542220"/>
                  <a:gd name="connsiteX3" fmla="*/ 1409915 w 1409915"/>
                  <a:gd name="connsiteY3" fmla="*/ 542220 h 542220"/>
                </a:gdLst>
                <a:ahLst/>
                <a:cxnLst>
                  <a:cxn ang="0">
                    <a:pos x="connsiteX0" y="connsiteY0"/>
                  </a:cxn>
                  <a:cxn ang="0">
                    <a:pos x="connsiteX1" y="connsiteY1"/>
                  </a:cxn>
                  <a:cxn ang="0">
                    <a:pos x="connsiteX2" y="connsiteY2"/>
                  </a:cxn>
                  <a:cxn ang="0">
                    <a:pos x="connsiteX3" y="connsiteY3"/>
                  </a:cxn>
                </a:cxnLst>
                <a:rect l="l" t="t" r="r" b="b"/>
                <a:pathLst>
                  <a:path w="1409915" h="542220">
                    <a:moveTo>
                      <a:pt x="0" y="542220"/>
                    </a:moveTo>
                    <a:lnTo>
                      <a:pt x="183178" y="0"/>
                    </a:lnTo>
                    <a:lnTo>
                      <a:pt x="1226737" y="0"/>
                    </a:lnTo>
                    <a:lnTo>
                      <a:pt x="1409915" y="542220"/>
                    </a:ln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3" name="直接箭头连接符 142">
              <a:extLst>
                <a:ext uri="{FF2B5EF4-FFF2-40B4-BE49-F238E27FC236}">
                  <a16:creationId xmlns:a16="http://schemas.microsoft.com/office/drawing/2014/main" id="{80120C5C-81D0-41FA-9842-A9BFD87C7329}"/>
                </a:ext>
              </a:extLst>
            </p:cNvPr>
            <p:cNvCxnSpPr/>
            <p:nvPr/>
          </p:nvCxnSpPr>
          <p:spPr>
            <a:xfrm flipV="1">
              <a:off x="9741955" y="5265535"/>
              <a:ext cx="237741" cy="256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直接箭头连接符 143">
              <a:extLst>
                <a:ext uri="{FF2B5EF4-FFF2-40B4-BE49-F238E27FC236}">
                  <a16:creationId xmlns:a16="http://schemas.microsoft.com/office/drawing/2014/main" id="{8548DF01-4BA1-4137-84A6-1B50655367DC}"/>
                </a:ext>
              </a:extLst>
            </p:cNvPr>
            <p:cNvCxnSpPr>
              <a:cxnSpLocks/>
            </p:cNvCxnSpPr>
            <p:nvPr/>
          </p:nvCxnSpPr>
          <p:spPr>
            <a:xfrm rot="10800000" flipV="1">
              <a:off x="9761203" y="5315553"/>
              <a:ext cx="237741" cy="256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矩形 144">
              <a:extLst>
                <a:ext uri="{FF2B5EF4-FFF2-40B4-BE49-F238E27FC236}">
                  <a16:creationId xmlns:a16="http://schemas.microsoft.com/office/drawing/2014/main" id="{4D9A4E89-34C6-48F9-86BE-99A0F26CBBEC}"/>
                </a:ext>
              </a:extLst>
            </p:cNvPr>
            <p:cNvSpPr/>
            <p:nvPr/>
          </p:nvSpPr>
          <p:spPr>
            <a:xfrm rot="18804090">
              <a:off x="9533934" y="5217568"/>
              <a:ext cx="530915" cy="230832"/>
            </a:xfrm>
            <a:prstGeom prst="rect">
              <a:avLst/>
            </a:prstGeom>
          </p:spPr>
          <p:txBody>
            <a:bodyPr wrap="none">
              <a:spAutoFit/>
            </a:bodyPr>
            <a:lstStyle/>
            <a:p>
              <a:r>
                <a:rPr lang="zh-CN" altLang="en-US" sz="900" b="1" dirty="0">
                  <a:latin typeface="微软雅黑 Light" panose="020B0502040204020203" pitchFamily="34" charset="-122"/>
                  <a:ea typeface="微软雅黑 Light" panose="020B0502040204020203" pitchFamily="34" charset="-122"/>
                </a:rPr>
                <a:t>剪切力</a:t>
              </a:r>
            </a:p>
          </p:txBody>
        </p:sp>
        <p:sp>
          <p:nvSpPr>
            <p:cNvPr id="113" name="矩形 112">
              <a:extLst>
                <a:ext uri="{FF2B5EF4-FFF2-40B4-BE49-F238E27FC236}">
                  <a16:creationId xmlns:a16="http://schemas.microsoft.com/office/drawing/2014/main" id="{C2AC7015-6BCF-4DC4-8F52-3606362B6589}"/>
                </a:ext>
              </a:extLst>
            </p:cNvPr>
            <p:cNvSpPr/>
            <p:nvPr/>
          </p:nvSpPr>
          <p:spPr>
            <a:xfrm>
              <a:off x="9074484" y="5751126"/>
              <a:ext cx="2166307" cy="18231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6" name="组合 165">
            <a:extLst>
              <a:ext uri="{FF2B5EF4-FFF2-40B4-BE49-F238E27FC236}">
                <a16:creationId xmlns:a16="http://schemas.microsoft.com/office/drawing/2014/main" id="{BB2B9B78-15C8-43D7-A2E2-1EBE70F7D91C}"/>
              </a:ext>
            </a:extLst>
          </p:cNvPr>
          <p:cNvGrpSpPr/>
          <p:nvPr/>
        </p:nvGrpSpPr>
        <p:grpSpPr>
          <a:xfrm>
            <a:off x="6280728" y="2797079"/>
            <a:ext cx="2166307" cy="2169694"/>
            <a:chOff x="6507956" y="4406014"/>
            <a:chExt cx="2166307" cy="2169694"/>
          </a:xfrm>
        </p:grpSpPr>
        <p:grpSp>
          <p:nvGrpSpPr>
            <p:cNvPr id="75" name="组合 74">
              <a:extLst>
                <a:ext uri="{FF2B5EF4-FFF2-40B4-BE49-F238E27FC236}">
                  <a16:creationId xmlns:a16="http://schemas.microsoft.com/office/drawing/2014/main" id="{F8DFD4CD-13FD-451E-838C-D75E7997C920}"/>
                </a:ext>
              </a:extLst>
            </p:cNvPr>
            <p:cNvGrpSpPr/>
            <p:nvPr/>
          </p:nvGrpSpPr>
          <p:grpSpPr>
            <a:xfrm>
              <a:off x="7046411" y="4423880"/>
              <a:ext cx="1089399" cy="1335401"/>
              <a:chOff x="9771883" y="3567050"/>
              <a:chExt cx="390525" cy="478711"/>
            </a:xfrm>
          </p:grpSpPr>
          <p:sp>
            <p:nvSpPr>
              <p:cNvPr id="74" name="任意多边形: 形状 73">
                <a:extLst>
                  <a:ext uri="{FF2B5EF4-FFF2-40B4-BE49-F238E27FC236}">
                    <a16:creationId xmlns:a16="http://schemas.microsoft.com/office/drawing/2014/main" id="{3A028A91-6EEB-4F21-BA6F-1B605CEDAB1D}"/>
                  </a:ext>
                </a:extLst>
              </p:cNvPr>
              <p:cNvSpPr/>
              <p:nvPr/>
            </p:nvSpPr>
            <p:spPr>
              <a:xfrm>
                <a:off x="9777048" y="3733667"/>
                <a:ext cx="385360" cy="312094"/>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solidFill>
                <a:srgbClr val="9AE0F9"/>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1" name="任意多边形: 形状 70">
                <a:extLst>
                  <a:ext uri="{FF2B5EF4-FFF2-40B4-BE49-F238E27FC236}">
                    <a16:creationId xmlns:a16="http://schemas.microsoft.com/office/drawing/2014/main" id="{FB491B7A-8D33-439B-93A5-4E6BE5B51B02}"/>
                  </a:ext>
                </a:extLst>
              </p:cNvPr>
              <p:cNvSpPr/>
              <p:nvPr/>
            </p:nvSpPr>
            <p:spPr>
              <a:xfrm>
                <a:off x="9771883" y="3567050"/>
                <a:ext cx="390525" cy="478711"/>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cxnSp>
          <p:nvCxnSpPr>
            <p:cNvPr id="77" name="直接箭头连接符 76">
              <a:extLst>
                <a:ext uri="{FF2B5EF4-FFF2-40B4-BE49-F238E27FC236}">
                  <a16:creationId xmlns:a16="http://schemas.microsoft.com/office/drawing/2014/main" id="{74E11730-5348-420E-A656-8FBA407F4FAB}"/>
                </a:ext>
              </a:extLst>
            </p:cNvPr>
            <p:cNvCxnSpPr>
              <a:cxnSpLocks/>
            </p:cNvCxnSpPr>
            <p:nvPr/>
          </p:nvCxnSpPr>
          <p:spPr>
            <a:xfrm>
              <a:off x="7285944"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8AAEAB00-E202-43F7-AFF3-3C32C1FA8288}"/>
                </a:ext>
              </a:extLst>
            </p:cNvPr>
            <p:cNvCxnSpPr/>
            <p:nvPr/>
          </p:nvCxnSpPr>
          <p:spPr>
            <a:xfrm>
              <a:off x="7489653"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09ACF2B8-B0FC-4464-8822-50A7C52C12AE}"/>
                </a:ext>
              </a:extLst>
            </p:cNvPr>
            <p:cNvCxnSpPr/>
            <p:nvPr/>
          </p:nvCxnSpPr>
          <p:spPr>
            <a:xfrm>
              <a:off x="7693361"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B2341B01-10E0-4BF0-9592-952B9207C64F}"/>
                </a:ext>
              </a:extLst>
            </p:cNvPr>
            <p:cNvCxnSpPr/>
            <p:nvPr/>
          </p:nvCxnSpPr>
          <p:spPr>
            <a:xfrm>
              <a:off x="7897070"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10D11A88-F34F-4306-8108-FC7CC8CA8B59}"/>
                </a:ext>
              </a:extLst>
            </p:cNvPr>
            <p:cNvCxnSpPr>
              <a:cxnSpLocks/>
            </p:cNvCxnSpPr>
            <p:nvPr/>
          </p:nvCxnSpPr>
          <p:spPr>
            <a:xfrm rot="5400000">
              <a:off x="8245946" y="4908496"/>
              <a:ext cx="0" cy="20085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82FFA919-27DC-4F03-A65B-201F54317BB7}"/>
                </a:ext>
              </a:extLst>
            </p:cNvPr>
            <p:cNvCxnSpPr>
              <a:cxnSpLocks/>
            </p:cNvCxnSpPr>
            <p:nvPr/>
          </p:nvCxnSpPr>
          <p:spPr>
            <a:xfrm rot="5400000">
              <a:off x="8271052" y="5051671"/>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935E3321-7438-4509-A55E-4EE03ED90311}"/>
                </a:ext>
              </a:extLst>
            </p:cNvPr>
            <p:cNvCxnSpPr>
              <a:cxnSpLocks/>
            </p:cNvCxnSpPr>
            <p:nvPr/>
          </p:nvCxnSpPr>
          <p:spPr>
            <a:xfrm rot="5400000">
              <a:off x="8296158" y="5194846"/>
              <a:ext cx="0" cy="301274"/>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923B0F0C-9A04-497F-A996-0A1A5383BA84}"/>
                </a:ext>
              </a:extLst>
            </p:cNvPr>
            <p:cNvCxnSpPr>
              <a:cxnSpLocks/>
            </p:cNvCxnSpPr>
            <p:nvPr/>
          </p:nvCxnSpPr>
          <p:spPr>
            <a:xfrm rot="5400000">
              <a:off x="8321264" y="5338021"/>
              <a:ext cx="0" cy="351487"/>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993883C9-874E-4457-8ED9-48C938D2BBDF}"/>
                </a:ext>
              </a:extLst>
            </p:cNvPr>
            <p:cNvCxnSpPr>
              <a:cxnSpLocks/>
            </p:cNvCxnSpPr>
            <p:nvPr/>
          </p:nvCxnSpPr>
          <p:spPr>
            <a:xfrm rot="16200000">
              <a:off x="6942617" y="4905221"/>
              <a:ext cx="0" cy="20085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C02590C1-CD82-4A86-8146-82C6FA7D224E}"/>
                </a:ext>
              </a:extLst>
            </p:cNvPr>
            <p:cNvCxnSpPr>
              <a:cxnSpLocks/>
            </p:cNvCxnSpPr>
            <p:nvPr/>
          </p:nvCxnSpPr>
          <p:spPr>
            <a:xfrm rot="16200000">
              <a:off x="6917510" y="5048396"/>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4E525215-1430-40FA-824B-9FABB5580E04}"/>
                </a:ext>
              </a:extLst>
            </p:cNvPr>
            <p:cNvCxnSpPr>
              <a:cxnSpLocks/>
            </p:cNvCxnSpPr>
            <p:nvPr/>
          </p:nvCxnSpPr>
          <p:spPr>
            <a:xfrm rot="16200000">
              <a:off x="6892404" y="5191571"/>
              <a:ext cx="0" cy="301274"/>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029E0BE4-4CE9-4421-B6EF-0823674F4A21}"/>
                </a:ext>
              </a:extLst>
            </p:cNvPr>
            <p:cNvCxnSpPr>
              <a:cxnSpLocks/>
            </p:cNvCxnSpPr>
            <p:nvPr/>
          </p:nvCxnSpPr>
          <p:spPr>
            <a:xfrm rot="16200000">
              <a:off x="6867298" y="5334746"/>
              <a:ext cx="0" cy="351487"/>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1EBA6DCE-4C5A-4FA3-AF7C-DDC148295AD1}"/>
                </a:ext>
              </a:extLst>
            </p:cNvPr>
            <p:cNvCxnSpPr>
              <a:cxnSpLocks/>
            </p:cNvCxnSpPr>
            <p:nvPr/>
          </p:nvCxnSpPr>
          <p:spPr>
            <a:xfrm rot="10800000">
              <a:off x="71110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63C4D925-90A7-4D80-A512-6850CCE5416A}"/>
                </a:ext>
              </a:extLst>
            </p:cNvPr>
            <p:cNvCxnSpPr>
              <a:cxnSpLocks/>
            </p:cNvCxnSpPr>
            <p:nvPr/>
          </p:nvCxnSpPr>
          <p:spPr>
            <a:xfrm rot="10800000">
              <a:off x="73061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8922D786-4886-4E52-AF25-70778BE058E0}"/>
                </a:ext>
              </a:extLst>
            </p:cNvPr>
            <p:cNvCxnSpPr>
              <a:cxnSpLocks/>
            </p:cNvCxnSpPr>
            <p:nvPr/>
          </p:nvCxnSpPr>
          <p:spPr>
            <a:xfrm rot="10800000">
              <a:off x="75012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3A0212E8-2C6F-4B82-9409-F980673522F1}"/>
                </a:ext>
              </a:extLst>
            </p:cNvPr>
            <p:cNvCxnSpPr>
              <a:cxnSpLocks/>
            </p:cNvCxnSpPr>
            <p:nvPr/>
          </p:nvCxnSpPr>
          <p:spPr>
            <a:xfrm rot="10800000">
              <a:off x="76963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D159FCB4-5981-494E-AC07-3B19B192AC1D}"/>
                </a:ext>
              </a:extLst>
            </p:cNvPr>
            <p:cNvCxnSpPr>
              <a:cxnSpLocks/>
            </p:cNvCxnSpPr>
            <p:nvPr/>
          </p:nvCxnSpPr>
          <p:spPr>
            <a:xfrm rot="10800000">
              <a:off x="7891419"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2DDFAE4D-B093-4CE4-8833-ABB0B5C4015E}"/>
                </a:ext>
              </a:extLst>
            </p:cNvPr>
            <p:cNvCxnSpPr>
              <a:cxnSpLocks/>
            </p:cNvCxnSpPr>
            <p:nvPr/>
          </p:nvCxnSpPr>
          <p:spPr>
            <a:xfrm rot="10800000">
              <a:off x="8086519"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6A91ABCE-D189-416D-8EA9-748C0FE2FF3E}"/>
                </a:ext>
              </a:extLst>
            </p:cNvPr>
            <p:cNvCxnSpPr/>
            <p:nvPr/>
          </p:nvCxnSpPr>
          <p:spPr>
            <a:xfrm>
              <a:off x="7587079" y="5260187"/>
              <a:ext cx="0" cy="324000"/>
            </a:xfrm>
            <a:prstGeom prst="straightConnector1">
              <a:avLst/>
            </a:prstGeom>
            <a:ln w="12700">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68" name="矩形 67">
              <a:extLst>
                <a:ext uri="{FF2B5EF4-FFF2-40B4-BE49-F238E27FC236}">
                  <a16:creationId xmlns:a16="http://schemas.microsoft.com/office/drawing/2014/main" id="{9E4A21F2-7F4D-4A15-8D44-580318E02CE3}"/>
                </a:ext>
              </a:extLst>
            </p:cNvPr>
            <p:cNvSpPr/>
            <p:nvPr/>
          </p:nvSpPr>
          <p:spPr>
            <a:xfrm>
              <a:off x="6507956" y="5759281"/>
              <a:ext cx="2166307" cy="18231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F2C61903-DACC-49CF-AD94-57A05ADC95D5}"/>
                </a:ext>
              </a:extLst>
            </p:cNvPr>
            <p:cNvSpPr/>
            <p:nvPr/>
          </p:nvSpPr>
          <p:spPr>
            <a:xfrm>
              <a:off x="7286540" y="4406014"/>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1" name="矩形 100">
              <a:extLst>
                <a:ext uri="{FF2B5EF4-FFF2-40B4-BE49-F238E27FC236}">
                  <a16:creationId xmlns:a16="http://schemas.microsoft.com/office/drawing/2014/main" id="{22811CB3-E289-4CCE-9FB1-90510E6F404D}"/>
                </a:ext>
              </a:extLst>
            </p:cNvPr>
            <p:cNvSpPr/>
            <p:nvPr/>
          </p:nvSpPr>
          <p:spPr>
            <a:xfrm rot="16200000">
              <a:off x="8240801" y="5144660"/>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2" name="矩形 101">
              <a:extLst>
                <a:ext uri="{FF2B5EF4-FFF2-40B4-BE49-F238E27FC236}">
                  <a16:creationId xmlns:a16="http://schemas.microsoft.com/office/drawing/2014/main" id="{262FB3A7-761B-43CC-B2C9-959F136AE62A}"/>
                </a:ext>
              </a:extLst>
            </p:cNvPr>
            <p:cNvSpPr/>
            <p:nvPr/>
          </p:nvSpPr>
          <p:spPr>
            <a:xfrm>
              <a:off x="7285944" y="6321792"/>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3" name="矩形 102">
              <a:extLst>
                <a:ext uri="{FF2B5EF4-FFF2-40B4-BE49-F238E27FC236}">
                  <a16:creationId xmlns:a16="http://schemas.microsoft.com/office/drawing/2014/main" id="{7687DB2A-19ED-4E34-A711-E39E2810EB8E}"/>
                </a:ext>
              </a:extLst>
            </p:cNvPr>
            <p:cNvSpPr/>
            <p:nvPr/>
          </p:nvSpPr>
          <p:spPr>
            <a:xfrm rot="16200000">
              <a:off x="6367335" y="5106378"/>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4" name="矩形 103">
              <a:extLst>
                <a:ext uri="{FF2B5EF4-FFF2-40B4-BE49-F238E27FC236}">
                  <a16:creationId xmlns:a16="http://schemas.microsoft.com/office/drawing/2014/main" id="{A80580A5-68C6-4B27-8049-91664C1ED174}"/>
                </a:ext>
              </a:extLst>
            </p:cNvPr>
            <p:cNvSpPr/>
            <p:nvPr/>
          </p:nvSpPr>
          <p:spPr>
            <a:xfrm>
              <a:off x="7551112" y="5256131"/>
              <a:ext cx="453970"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重力</a:t>
              </a:r>
            </a:p>
          </p:txBody>
        </p:sp>
        <p:sp>
          <p:nvSpPr>
            <p:cNvPr id="165" name="矩形 164">
              <a:extLst>
                <a:ext uri="{FF2B5EF4-FFF2-40B4-BE49-F238E27FC236}">
                  <a16:creationId xmlns:a16="http://schemas.microsoft.com/office/drawing/2014/main" id="{6853F075-8311-4850-8922-DD320B73F0BE}"/>
                </a:ext>
              </a:extLst>
            </p:cNvPr>
            <p:cNvSpPr/>
            <p:nvPr/>
          </p:nvSpPr>
          <p:spPr>
            <a:xfrm>
              <a:off x="7234969" y="4907801"/>
              <a:ext cx="723275"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无剪切力</a:t>
              </a:r>
            </a:p>
          </p:txBody>
        </p:sp>
      </p:grpSp>
    </p:spTree>
    <p:extLst>
      <p:ext uri="{BB962C8B-B14F-4D97-AF65-F5344CB8AC3E}">
        <p14:creationId xmlns:p14="http://schemas.microsoft.com/office/powerpoint/2010/main" val="61246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66"/>
                                        </p:tgtEl>
                                        <p:attrNameLst>
                                          <p:attrName>style.visibility</p:attrName>
                                        </p:attrNameLst>
                                      </p:cBhvr>
                                      <p:to>
                                        <p:strVal val="visible"/>
                                      </p:to>
                                    </p:set>
                                    <p:animEffect transition="in" filter="fade">
                                      <p:cBhvr>
                                        <p:cTn id="19" dur="500"/>
                                        <p:tgtEl>
                                          <p:spTgt spid="16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7"/>
                                        </p:tgtEl>
                                        <p:attrNameLst>
                                          <p:attrName>style.visibility</p:attrName>
                                        </p:attrNameLst>
                                      </p:cBhvr>
                                      <p:to>
                                        <p:strVal val="visible"/>
                                      </p:to>
                                    </p:set>
                                    <p:animEffect transition="in" filter="fade">
                                      <p:cBhvr>
                                        <p:cTn id="24" dur="500"/>
                                        <p:tgtEl>
                                          <p:spTgt spid="16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47623-778B-4929-9095-66AAC1298AFC}"/>
              </a:ext>
            </a:extLst>
          </p:cNvPr>
          <p:cNvSpPr>
            <a:spLocks noGrp="1"/>
          </p:cNvSpPr>
          <p:nvPr>
            <p:ph type="title"/>
          </p:nvPr>
        </p:nvSpPr>
        <p:spPr/>
        <p:txBody>
          <a:bodyPr/>
          <a:lstStyle/>
          <a:p>
            <a:r>
              <a:rPr lang="zh-CN" altLang="en-US" dirty="0"/>
              <a:t>基于力的动力学的缺陷</a:t>
            </a:r>
          </a:p>
        </p:txBody>
      </p:sp>
      <p:sp>
        <p:nvSpPr>
          <p:cNvPr id="3" name="内容占位符 2">
            <a:extLst>
              <a:ext uri="{FF2B5EF4-FFF2-40B4-BE49-F238E27FC236}">
                <a16:creationId xmlns:a16="http://schemas.microsoft.com/office/drawing/2014/main" id="{3B2B7719-F37A-4FAC-82B7-D07A9C688F33}"/>
              </a:ext>
            </a:extLst>
          </p:cNvPr>
          <p:cNvSpPr>
            <a:spLocks noGrp="1"/>
          </p:cNvSpPr>
          <p:nvPr>
            <p:ph idx="1"/>
          </p:nvPr>
        </p:nvSpPr>
        <p:spPr/>
        <p:txBody>
          <a:bodyPr>
            <a:normAutofit/>
          </a:bodyPr>
          <a:lstStyle/>
          <a:p>
            <a:r>
              <a:rPr lang="zh-CN" altLang="en-US" dirty="0">
                <a:solidFill>
                  <a:srgbClr val="C00000"/>
                </a:solidFill>
              </a:rPr>
              <a:t>力</a:t>
            </a:r>
            <a:r>
              <a:rPr lang="en-US" altLang="zh-CN" dirty="0">
                <a:sym typeface="Wingdings" panose="05000000000000000000" pitchFamily="2" charset="2"/>
              </a:rPr>
              <a:t></a:t>
            </a:r>
            <a:r>
              <a:rPr lang="zh-CN" altLang="en-US" dirty="0">
                <a:sym typeface="Wingdings" panose="05000000000000000000" pitchFamily="2" charset="2"/>
              </a:rPr>
              <a:t>加速度</a:t>
            </a:r>
            <a:r>
              <a:rPr lang="en-US" altLang="zh-CN" dirty="0">
                <a:sym typeface="Wingdings" panose="05000000000000000000" pitchFamily="2" charset="2"/>
              </a:rPr>
              <a:t></a:t>
            </a:r>
            <a:r>
              <a:rPr lang="zh-CN" altLang="en-US" dirty="0">
                <a:sym typeface="Wingdings" panose="05000000000000000000" pitchFamily="2" charset="2"/>
              </a:rPr>
              <a:t>速度</a:t>
            </a:r>
            <a:r>
              <a:rPr lang="en-US" altLang="zh-CN" dirty="0">
                <a:sym typeface="Wingdings" panose="05000000000000000000" pitchFamily="2" charset="2"/>
              </a:rPr>
              <a:t></a:t>
            </a:r>
            <a:r>
              <a:rPr lang="zh-CN" altLang="en-US" dirty="0">
                <a:sym typeface="Wingdings" panose="05000000000000000000" pitchFamily="2" charset="2"/>
              </a:rPr>
              <a:t>位置</a:t>
            </a:r>
            <a:endParaRPr lang="en-US" altLang="zh-CN" dirty="0"/>
          </a:p>
          <a:p>
            <a:pPr lvl="1"/>
            <a:r>
              <a:rPr lang="zh-CN" altLang="en-US" dirty="0"/>
              <a:t>重力</a:t>
            </a:r>
            <a:endParaRPr lang="en-US" altLang="zh-CN" dirty="0"/>
          </a:p>
          <a:p>
            <a:pPr lvl="1"/>
            <a:r>
              <a:rPr lang="zh-CN" altLang="en-US" dirty="0"/>
              <a:t>摩檫力</a:t>
            </a:r>
            <a:endParaRPr lang="en-US" altLang="zh-CN" dirty="0"/>
          </a:p>
          <a:p>
            <a:pPr lvl="1"/>
            <a:r>
              <a:rPr lang="zh-CN" altLang="en-US" dirty="0">
                <a:solidFill>
                  <a:srgbClr val="C00000"/>
                </a:solidFill>
              </a:rPr>
              <a:t>碰撞力</a:t>
            </a:r>
            <a:endParaRPr lang="en-US" altLang="zh-CN" dirty="0">
              <a:solidFill>
                <a:srgbClr val="C00000"/>
              </a:solidFill>
            </a:endParaRPr>
          </a:p>
          <a:p>
            <a:pPr lvl="2"/>
            <a:r>
              <a:rPr lang="zh-CN" altLang="en-US" dirty="0">
                <a:solidFill>
                  <a:srgbClr val="C00000"/>
                </a:solidFill>
              </a:rPr>
              <a:t>瞬时力：作用时间极短</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步长</a:t>
            </a:r>
            <a:endParaRPr lang="en-US" altLang="zh-CN" dirty="0">
              <a:solidFill>
                <a:srgbClr val="C00000"/>
              </a:solidFill>
            </a:endParaRPr>
          </a:p>
          <a:p>
            <a:pPr lvl="2"/>
            <a:r>
              <a:rPr lang="zh-CN" altLang="en-US" dirty="0"/>
              <a:t>非常巨大</a:t>
            </a:r>
            <a:endParaRPr lang="en-US" altLang="zh-CN" dirty="0"/>
          </a:p>
          <a:p>
            <a:pPr lvl="2"/>
            <a:r>
              <a:rPr lang="zh-CN" altLang="en-US" dirty="0"/>
              <a:t>随时间迅速变化，其规律非常复杂</a:t>
            </a:r>
            <a:endParaRPr lang="en-US" altLang="zh-CN" dirty="0"/>
          </a:p>
          <a:p>
            <a:pPr lvl="2"/>
            <a:r>
              <a:rPr lang="zh-CN" altLang="en-US" dirty="0"/>
              <a:t>塑性变形</a:t>
            </a:r>
            <a:endParaRPr lang="en-US" altLang="zh-CN" dirty="0"/>
          </a:p>
          <a:p>
            <a:pPr lvl="2"/>
            <a:r>
              <a:rPr lang="zh-CN" altLang="en-US" dirty="0"/>
              <a:t>能量转换（发声、发光、发热）</a:t>
            </a:r>
            <a:endParaRPr lang="en-US" altLang="zh-CN" dirty="0"/>
          </a:p>
          <a:p>
            <a:pPr lvl="2"/>
            <a:r>
              <a:rPr lang="zh-CN" altLang="en-US" dirty="0">
                <a:solidFill>
                  <a:srgbClr val="C00000"/>
                </a:solidFill>
              </a:rPr>
              <a:t>数值积分</a:t>
            </a:r>
            <a:endParaRPr lang="en-US" altLang="zh-CN" dirty="0">
              <a:solidFill>
                <a:srgbClr val="C00000"/>
              </a:solidFill>
            </a:endParaRPr>
          </a:p>
        </p:txBody>
      </p:sp>
      <p:pic>
        <p:nvPicPr>
          <p:cNvPr id="6" name="内容占位符 3">
            <a:extLst>
              <a:ext uri="{FF2B5EF4-FFF2-40B4-BE49-F238E27FC236}">
                <a16:creationId xmlns:a16="http://schemas.microsoft.com/office/drawing/2014/main" id="{B33EC3CD-7F18-4624-A360-E1DD80317EC2}"/>
              </a:ext>
            </a:extLst>
          </p:cNvPr>
          <p:cNvPicPr>
            <a:picLocks noChangeAspect="1"/>
          </p:cNvPicPr>
          <p:nvPr/>
        </p:nvPicPr>
        <p:blipFill>
          <a:blip r:embed="rId3"/>
          <a:stretch>
            <a:fillRect/>
          </a:stretch>
        </p:blipFill>
        <p:spPr>
          <a:xfrm>
            <a:off x="6096000" y="1963738"/>
            <a:ext cx="5830791" cy="2174081"/>
          </a:xfrm>
          <a:prstGeom prst="rect">
            <a:avLst/>
          </a:prstGeom>
        </p:spPr>
      </p:pic>
      <p:pic>
        <p:nvPicPr>
          <p:cNvPr id="5" name="图片 4">
            <a:extLst>
              <a:ext uri="{FF2B5EF4-FFF2-40B4-BE49-F238E27FC236}">
                <a16:creationId xmlns:a16="http://schemas.microsoft.com/office/drawing/2014/main" id="{42275B14-B888-4FD5-B6CB-F05D089A7597}"/>
              </a:ext>
            </a:extLst>
          </p:cNvPr>
          <p:cNvPicPr>
            <a:picLocks noChangeAspect="1"/>
          </p:cNvPicPr>
          <p:nvPr/>
        </p:nvPicPr>
        <p:blipFill>
          <a:blip r:embed="rId4"/>
          <a:stretch>
            <a:fillRect/>
          </a:stretch>
        </p:blipFill>
        <p:spPr>
          <a:xfrm>
            <a:off x="6096000" y="4271170"/>
            <a:ext cx="4991100" cy="2383046"/>
          </a:xfrm>
          <a:prstGeom prst="rect">
            <a:avLst/>
          </a:prstGeom>
        </p:spPr>
      </p:pic>
    </p:spTree>
    <p:extLst>
      <p:ext uri="{BB962C8B-B14F-4D97-AF65-F5344CB8AC3E}">
        <p14:creationId xmlns:p14="http://schemas.microsoft.com/office/powerpoint/2010/main" val="415017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a:p>
            <a:pPr lvl="1"/>
            <a:r>
              <a:rPr kumimoji="1" lang="en-US" altLang="zh-CN" b="1" dirty="0">
                <a:solidFill>
                  <a:schemeClr val="accent1"/>
                </a:solidFill>
              </a:rPr>
              <a:t>Position</a:t>
            </a:r>
            <a:r>
              <a:rPr kumimoji="1" lang="zh-CN" altLang="en-US" b="1" dirty="0">
                <a:solidFill>
                  <a:schemeClr val="accent1"/>
                </a:solidFill>
              </a:rPr>
              <a:t> </a:t>
            </a:r>
            <a:r>
              <a:rPr kumimoji="1" lang="en-US" altLang="zh-CN" b="1" dirty="0">
                <a:solidFill>
                  <a:schemeClr val="accent1"/>
                </a:solidFill>
              </a:rPr>
              <a:t>Based</a:t>
            </a:r>
            <a:r>
              <a:rPr kumimoji="1" lang="zh-CN" altLang="en-US" b="1" dirty="0">
                <a:solidFill>
                  <a:schemeClr val="accent1"/>
                </a:solidFill>
              </a:rPr>
              <a:t> </a:t>
            </a:r>
            <a:r>
              <a:rPr kumimoji="1" lang="en-US" altLang="zh-CN" b="1" dirty="0">
                <a:solidFill>
                  <a:schemeClr val="accent1"/>
                </a:solidFill>
              </a:rPr>
              <a:t>Dynamics</a:t>
            </a:r>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Fluid</a:t>
            </a:r>
          </a:p>
        </p:txBody>
      </p:sp>
    </p:spTree>
    <p:extLst>
      <p:ext uri="{BB962C8B-B14F-4D97-AF65-F5344CB8AC3E}">
        <p14:creationId xmlns:p14="http://schemas.microsoft.com/office/powerpoint/2010/main" val="28840366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22A3E-233F-4F0B-B92E-734A1025677C}"/>
              </a:ext>
            </a:extLst>
          </p:cNvPr>
          <p:cNvSpPr>
            <a:spLocks noGrp="1"/>
          </p:cNvSpPr>
          <p:nvPr>
            <p:ph type="title"/>
          </p:nvPr>
        </p:nvSpPr>
        <p:spPr/>
        <p:txBody>
          <a:bodyPr/>
          <a:lstStyle/>
          <a:p>
            <a:r>
              <a:rPr lang="zh-CN" altLang="en-US" dirty="0"/>
              <a:t>基于位置的动力学（</a:t>
            </a:r>
            <a:r>
              <a:rPr lang="en-US" altLang="zh-CN" dirty="0"/>
              <a:t>PBD</a:t>
            </a:r>
            <a:r>
              <a:rPr lang="zh-CN" altLang="en-US" dirty="0"/>
              <a:t>）</a:t>
            </a:r>
          </a:p>
        </p:txBody>
      </p:sp>
      <p:sp>
        <p:nvSpPr>
          <p:cNvPr id="3" name="内容占位符 2">
            <a:extLst>
              <a:ext uri="{FF2B5EF4-FFF2-40B4-BE49-F238E27FC236}">
                <a16:creationId xmlns:a16="http://schemas.microsoft.com/office/drawing/2014/main" id="{534BFFE9-EF31-40CF-93C0-9DEA5337FA38}"/>
              </a:ext>
            </a:extLst>
          </p:cNvPr>
          <p:cNvSpPr>
            <a:spLocks noGrp="1"/>
          </p:cNvSpPr>
          <p:nvPr>
            <p:ph idx="1"/>
          </p:nvPr>
        </p:nvSpPr>
        <p:spPr/>
        <p:txBody>
          <a:bodyPr/>
          <a:lstStyle/>
          <a:p>
            <a:r>
              <a:rPr lang="zh-CN" altLang="en-US" dirty="0"/>
              <a:t>用</a:t>
            </a:r>
            <a:r>
              <a:rPr lang="zh-CN" altLang="en-US" dirty="0">
                <a:solidFill>
                  <a:srgbClr val="C00000"/>
                </a:solidFill>
              </a:rPr>
              <a:t>约束投影</a:t>
            </a:r>
            <a:r>
              <a:rPr lang="zh-CN" altLang="en-US" dirty="0"/>
              <a:t>代替力和数值积分</a:t>
            </a:r>
            <a:endParaRPr lang="en-US" altLang="zh-CN" dirty="0"/>
          </a:p>
          <a:p>
            <a:pPr lvl="1"/>
            <a:r>
              <a:rPr lang="zh-CN" altLang="en-US" dirty="0"/>
              <a:t>只检测发生穿透碰撞</a:t>
            </a:r>
            <a:endParaRPr lang="en-US" altLang="zh-CN" dirty="0"/>
          </a:p>
          <a:p>
            <a:pPr lvl="1"/>
            <a:r>
              <a:rPr lang="zh-CN" altLang="en-US" dirty="0"/>
              <a:t>根据约束计算物体修正位置</a:t>
            </a:r>
            <a:endParaRPr lang="en-US" altLang="zh-CN" dirty="0"/>
          </a:p>
          <a:p>
            <a:pPr lvl="1"/>
            <a:r>
              <a:rPr lang="zh-CN" altLang="en-US" dirty="0"/>
              <a:t>根据修正位置求解速度</a:t>
            </a:r>
            <a:endParaRPr lang="en-US" altLang="zh-CN" dirty="0"/>
          </a:p>
          <a:p>
            <a:pPr marL="0" indent="0">
              <a:buNone/>
            </a:pPr>
            <a:endParaRPr lang="zh-CN" altLang="en-US" dirty="0"/>
          </a:p>
        </p:txBody>
      </p:sp>
      <p:pic>
        <p:nvPicPr>
          <p:cNvPr id="5" name="内容占位符 3">
            <a:extLst>
              <a:ext uri="{FF2B5EF4-FFF2-40B4-BE49-F238E27FC236}">
                <a16:creationId xmlns:a16="http://schemas.microsoft.com/office/drawing/2014/main" id="{790C25E4-2905-461C-B5CB-9152EFFF5456}"/>
              </a:ext>
            </a:extLst>
          </p:cNvPr>
          <p:cNvPicPr>
            <a:picLocks noChangeAspect="1"/>
          </p:cNvPicPr>
          <p:nvPr/>
        </p:nvPicPr>
        <p:blipFill>
          <a:blip r:embed="rId3"/>
          <a:stretch>
            <a:fillRect/>
          </a:stretch>
        </p:blipFill>
        <p:spPr>
          <a:xfrm>
            <a:off x="6096000" y="1821449"/>
            <a:ext cx="6045720" cy="2179845"/>
          </a:xfrm>
          <a:prstGeom prst="rect">
            <a:avLst/>
          </a:prstGeom>
        </p:spPr>
      </p:pic>
      <p:pic>
        <p:nvPicPr>
          <p:cNvPr id="8" name="图片 7">
            <a:extLst>
              <a:ext uri="{FF2B5EF4-FFF2-40B4-BE49-F238E27FC236}">
                <a16:creationId xmlns:a16="http://schemas.microsoft.com/office/drawing/2014/main" id="{112E119C-CDD9-4E6A-8591-E891C33850BD}"/>
              </a:ext>
            </a:extLst>
          </p:cNvPr>
          <p:cNvPicPr>
            <a:picLocks noChangeAspect="1"/>
          </p:cNvPicPr>
          <p:nvPr/>
        </p:nvPicPr>
        <p:blipFill>
          <a:blip r:embed="rId4"/>
          <a:stretch>
            <a:fillRect/>
          </a:stretch>
        </p:blipFill>
        <p:spPr>
          <a:xfrm>
            <a:off x="2100262" y="4132055"/>
            <a:ext cx="7210425" cy="2571750"/>
          </a:xfrm>
          <a:prstGeom prst="rect">
            <a:avLst/>
          </a:prstGeom>
        </p:spPr>
      </p:pic>
    </p:spTree>
    <p:extLst>
      <p:ext uri="{BB962C8B-B14F-4D97-AF65-F5344CB8AC3E}">
        <p14:creationId xmlns:p14="http://schemas.microsoft.com/office/powerpoint/2010/main" val="211315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219595"/>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219595"/>
                <a:ext cx="10515600" cy="4351338"/>
              </a:xfrm>
            </p:spPr>
            <p:txBody>
              <a:bodyPr>
                <a:normAutofit fontScale="70000" lnSpcReduction="20000"/>
              </a:bodyPr>
              <a:lstStyle/>
              <a:p>
                <a:pPr marL="0" indent="0">
                  <a:buNone/>
                </a:pPr>
                <a:r>
                  <a:rPr lang="en-US" altLang="zh-CN" dirty="0">
                    <a:solidFill>
                      <a:srgbClr val="00B050"/>
                    </a:solidFill>
                    <a:latin typeface="微软雅黑" panose="020B0503020204020204" pitchFamily="34" charset="-122"/>
                    <a:ea typeface="微软雅黑" panose="020B0503020204020204" pitchFamily="34" charset="-122"/>
                  </a:rPr>
                  <a:t>01:</a:t>
                </a:r>
                <a:r>
                  <a:rPr lang="en-US" altLang="zh-CN" dirty="0">
                    <a:latin typeface="微软雅黑" panose="020B0503020204020204" pitchFamily="34" charset="-122"/>
                    <a:ea typeface="微软雅黑" panose="020B0503020204020204" pitchFamily="34" charset="-122"/>
                  </a:rPr>
                  <a:t> init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a:latin typeface="Cambria Math" panose="02040503050406030204" pitchFamily="18" charset="0"/>
                      </a:rPr>
                      <m:t>, </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02:</a:t>
                </a:r>
                <a:r>
                  <a:rPr lang="en-US" altLang="zh-CN" dirty="0">
                    <a:latin typeface="微软雅黑" panose="020B0503020204020204" pitchFamily="34" charset="-122"/>
                    <a:ea typeface="微软雅黑" panose="020B0503020204020204" pitchFamily="34" charset="-122"/>
                  </a:rPr>
                  <a:t> loop</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03:</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acc>
                          <m:accPr>
                            <m:chr m:val="⃗"/>
                            <m:ctrlPr>
                              <a:rPr lang="en-US" altLang="zh-CN"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rPr>
                        </m:ctrlPr>
                      </m:sSubPr>
                      <m:e>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i="1">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b="0" dirty="0">
                  <a:ea typeface="Cambria Math" panose="02040503050406030204" pitchFamily="18" charset="0"/>
                </a:endParaRP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04:</a:t>
                </a:r>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2"/>
                    </a:solidFill>
                    <a:latin typeface="微软雅黑" panose="020B0503020204020204" pitchFamily="34" charset="-122"/>
                    <a:ea typeface="微软雅黑" panose="020B0503020204020204" pitchFamily="34" charset="-122"/>
                  </a:rPr>
                  <a:t>prediction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05:</a:t>
                </a:r>
                <a:r>
                  <a:rPr lang="en-US" altLang="zh-CN" b="0" dirty="0">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06:</a:t>
                </a:r>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07:</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08:</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09:</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oMath>
                </a14:m>
                <a:r>
                  <a:rPr lang="en-US" altLang="zh-CN" dirty="0">
                    <a:latin typeface="微软雅黑" panose="020B0503020204020204" pitchFamily="34" charset="-122"/>
                    <a:ea typeface="微软雅黑" panose="020B0503020204020204" pitchFamily="34" charset="-122"/>
                  </a:rPr>
                  <a:t>							position update</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10:</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11:</a:t>
                </a:r>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219595"/>
                <a:ext cx="10515600" cy="4351338"/>
              </a:xfrm>
              <a:blipFill>
                <a:blip r:embed="rId3"/>
                <a:stretch>
                  <a:fillRect l="-638" t="-11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8987A95-86B4-4FB1-BC34-A47110E4A16A}"/>
                  </a:ext>
                </a:extLst>
              </p:cNvPr>
              <p:cNvSpPr/>
              <p:nvPr/>
            </p:nvSpPr>
            <p:spPr>
              <a:xfrm>
                <a:off x="4330388" y="1834980"/>
                <a:ext cx="3507179" cy="400110"/>
              </a:xfrm>
              <a:prstGeom prst="rect">
                <a:avLst/>
              </a:prstGeom>
            </p:spPr>
            <p:txBody>
              <a:bodyPr wrap="none">
                <a:spAutoFit/>
              </a:bodyPr>
              <a:lstStyle/>
              <a:p>
                <a14:m>
                  <m:oMath xmlns:m="http://schemas.openxmlformats.org/officeDocument/2006/math">
                    <m:r>
                      <a:rPr lang="en-US" altLang="zh-CN" sz="2000" b="0" i="1" smtClean="0">
                        <a:solidFill>
                          <a:srgbClr val="C00000"/>
                        </a:solidFill>
                        <a:latin typeface="Cambria Math" panose="02040503050406030204" pitchFamily="18" charset="0"/>
                        <a:ea typeface="微软雅黑" panose="020B0503020204020204" pitchFamily="34" charset="-122"/>
                      </a:rPr>
                      <m:t>𝑁</m:t>
                    </m:r>
                    <m:r>
                      <a:rPr lang="zh-CN" altLang="en-US" sz="2000" b="1" i="1">
                        <a:solidFill>
                          <a:srgbClr val="C00000"/>
                        </a:solidFill>
                        <a:latin typeface="Cambria Math" panose="02040503050406030204" pitchFamily="18" charset="0"/>
                        <a:ea typeface="Cambria Math" panose="02040503050406030204" pitchFamily="18" charset="0"/>
                      </a:rPr>
                      <m:t>顶点</m:t>
                    </m:r>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i="1" smtClean="0">
                        <a:solidFill>
                          <a:srgbClr val="C00000"/>
                        </a:solidFill>
                        <a:latin typeface="Cambria Math" panose="02040503050406030204" pitchFamily="18" charset="0"/>
                        <a:ea typeface="Cambria Math" panose="02040503050406030204" pitchFamily="18" charset="0"/>
                      </a:rPr>
                      <m:t>𝑀</m:t>
                    </m:r>
                    <m:r>
                      <a:rPr lang="zh-CN" altLang="en-US" sz="2000" b="1" i="1" smtClean="0">
                        <a:solidFill>
                          <a:srgbClr val="C00000"/>
                        </a:solidFill>
                        <a:latin typeface="Cambria Math" panose="02040503050406030204" pitchFamily="18" charset="0"/>
                        <a:ea typeface="Cambria Math" panose="02040503050406030204" pitchFamily="18" charset="0"/>
                      </a:rPr>
                      <m:t>约束</m:t>
                    </m:r>
                  </m:oMath>
                </a14:m>
                <a:r>
                  <a:rPr lang="zh-CN" altLang="en-US" sz="2000" b="1" dirty="0">
                    <a:solidFill>
                      <a:srgbClr val="C00000"/>
                    </a:solidFill>
                  </a:rPr>
                  <a:t>表示动力学物体</a:t>
                </a:r>
              </a:p>
            </p:txBody>
          </p:sp>
        </mc:Choice>
        <mc:Fallback xmlns="">
          <p:sp>
            <p:nvSpPr>
              <p:cNvPr id="3" name="矩形 2">
                <a:extLst>
                  <a:ext uri="{FF2B5EF4-FFF2-40B4-BE49-F238E27FC236}">
                    <a16:creationId xmlns:a16="http://schemas.microsoft.com/office/drawing/2014/main" id="{08987A95-86B4-4FB1-BC34-A47110E4A16A}"/>
                  </a:ext>
                </a:extLst>
              </p:cNvPr>
              <p:cNvSpPr>
                <a:spLocks noRot="1" noChangeAspect="1" noMove="1" noResize="1" noEditPoints="1" noAdjustHandles="1" noChangeArrowheads="1" noChangeShapeType="1" noTextEdit="1"/>
              </p:cNvSpPr>
              <p:nvPr/>
            </p:nvSpPr>
            <p:spPr>
              <a:xfrm>
                <a:off x="4330388" y="1834980"/>
                <a:ext cx="3507179" cy="400110"/>
              </a:xfrm>
              <a:prstGeom prst="rect">
                <a:avLst/>
              </a:prstGeom>
              <a:blipFill>
                <a:blip r:embed="rId4"/>
                <a:stretch>
                  <a:fillRect t="-7576" r="-1215"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sp>
        <p:nvSpPr>
          <p:cNvPr id="8" name="弧形 7">
            <a:extLst>
              <a:ext uri="{FF2B5EF4-FFF2-40B4-BE49-F238E27FC236}">
                <a16:creationId xmlns:a16="http://schemas.microsoft.com/office/drawing/2014/main" id="{9F865ED9-27C9-4C90-982F-6CA2D5DEF694}"/>
              </a:ext>
            </a:extLst>
          </p:cNvPr>
          <p:cNvSpPr/>
          <p:nvPr/>
        </p:nvSpPr>
        <p:spPr>
          <a:xfrm rot="21037888">
            <a:off x="2765908" y="3375561"/>
            <a:ext cx="3600000" cy="3600000"/>
          </a:xfrm>
          <a:prstGeom prst="arc">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BC48425-150E-42FF-A521-BAFC631C0317}"/>
              </a:ext>
            </a:extLst>
          </p:cNvPr>
          <p:cNvSpPr/>
          <p:nvPr/>
        </p:nvSpPr>
        <p:spPr>
          <a:xfrm>
            <a:off x="5034756" y="3375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209A0734-FF91-4A71-8232-603C11CF9A31}"/>
              </a:ext>
            </a:extLst>
          </p:cNvPr>
          <p:cNvSpPr/>
          <p:nvPr/>
        </p:nvSpPr>
        <p:spPr>
          <a:xfrm>
            <a:off x="6721351" y="3330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E013939E-F61D-4F00-91E0-88B2C2DE68E6}"/>
              </a:ext>
            </a:extLst>
          </p:cNvPr>
          <p:cNvCxnSpPr>
            <a:stCxn id="5" idx="6"/>
            <a:endCxn id="6" idx="2"/>
          </p:cNvCxnSpPr>
          <p:nvPr/>
        </p:nvCxnSpPr>
        <p:spPr>
          <a:xfrm flipV="1">
            <a:off x="5250756" y="3438561"/>
            <a:ext cx="1470595" cy="450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E450D38C-29EF-4BF6-86D9-0BA3B326BDE1}"/>
              </a:ext>
            </a:extLst>
          </p:cNvPr>
          <p:cNvSpPr/>
          <p:nvPr/>
        </p:nvSpPr>
        <p:spPr>
          <a:xfrm>
            <a:off x="5966389" y="4119662"/>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7230EB9A-86D9-4E3A-ABDA-23E713FFEE2D}"/>
              </a:ext>
            </a:extLst>
          </p:cNvPr>
          <p:cNvCxnSpPr>
            <a:stCxn id="6" idx="3"/>
            <a:endCxn id="11" idx="7"/>
          </p:cNvCxnSpPr>
          <p:nvPr/>
        </p:nvCxnSpPr>
        <p:spPr>
          <a:xfrm flipH="1">
            <a:off x="6150757" y="3514929"/>
            <a:ext cx="602226" cy="63636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B946C03-E999-4B6C-9345-B04791FC3CE9}"/>
              </a:ext>
            </a:extLst>
          </p:cNvPr>
          <p:cNvCxnSpPr>
            <a:cxnSpLocks/>
            <a:stCxn id="5" idx="5"/>
            <a:endCxn id="11" idx="1"/>
          </p:cNvCxnSpPr>
          <p:nvPr/>
        </p:nvCxnSpPr>
        <p:spPr>
          <a:xfrm>
            <a:off x="5219124" y="3559929"/>
            <a:ext cx="778897" cy="59136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AE88463-3014-494D-9E91-86BE6B1F1CC3}"/>
              </a:ext>
            </a:extLst>
          </p:cNvPr>
          <p:cNvSpPr txBox="1"/>
          <p:nvPr/>
        </p:nvSpPr>
        <p:spPr>
          <a:xfrm>
            <a:off x="5411441" y="2977045"/>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F3C33B8-6738-475D-8809-66AAA0127756}"/>
                  </a:ext>
                </a:extLst>
              </p:cNvPr>
              <p:cNvSpPr txBox="1"/>
              <p:nvPr/>
            </p:nvSpPr>
            <p:spPr>
              <a:xfrm>
                <a:off x="4921253" y="2992861"/>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FF3C33B8-6738-475D-8809-66AAA0127756}"/>
                  </a:ext>
                </a:extLst>
              </p:cNvPr>
              <p:cNvSpPr txBox="1">
                <a:spLocks noRot="1" noChangeAspect="1" noMove="1" noResize="1" noEditPoints="1" noAdjustHandles="1" noChangeArrowheads="1" noChangeShapeType="1" noTextEdit="1"/>
              </p:cNvSpPr>
              <p:nvPr/>
            </p:nvSpPr>
            <p:spPr>
              <a:xfrm>
                <a:off x="4921253" y="2992861"/>
                <a:ext cx="443006" cy="369332"/>
              </a:xfrm>
              <a:prstGeom prst="rect">
                <a:avLst/>
              </a:prstGeom>
              <a:blipFill>
                <a:blip r:embed="rId2"/>
                <a:stretch>
                  <a:fillRect t="-22951" r="-21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C46E08AF-F41A-4ADD-8D44-AECD8A67C6E8}"/>
                  </a:ext>
                </a:extLst>
              </p:cNvPr>
              <p:cNvSpPr txBox="1"/>
              <p:nvPr/>
            </p:nvSpPr>
            <p:spPr>
              <a:xfrm>
                <a:off x="6905719" y="3107774"/>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20" name="文本框 19">
                <a:extLst>
                  <a:ext uri="{FF2B5EF4-FFF2-40B4-BE49-F238E27FC236}">
                    <a16:creationId xmlns:a16="http://schemas.microsoft.com/office/drawing/2014/main" id="{C46E08AF-F41A-4ADD-8D44-AECD8A67C6E8}"/>
                  </a:ext>
                </a:extLst>
              </p:cNvPr>
              <p:cNvSpPr txBox="1">
                <a:spLocks noRot="1" noChangeAspect="1" noMove="1" noResize="1" noEditPoints="1" noAdjustHandles="1" noChangeArrowheads="1" noChangeShapeType="1" noTextEdit="1"/>
              </p:cNvSpPr>
              <p:nvPr/>
            </p:nvSpPr>
            <p:spPr>
              <a:xfrm>
                <a:off x="6905719" y="3107774"/>
                <a:ext cx="474552" cy="369588"/>
              </a:xfrm>
              <a:prstGeom prst="rect">
                <a:avLst/>
              </a:prstGeom>
              <a:blipFill>
                <a:blip r:embed="rId3"/>
                <a:stretch>
                  <a:fillRect t="-23333" r="-20513" b="-5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3F5FDB05-E6F9-42CC-A96C-661B0E3D33FE}"/>
              </a:ext>
            </a:extLst>
          </p:cNvPr>
          <p:cNvSpPr txBox="1"/>
          <p:nvPr/>
        </p:nvSpPr>
        <p:spPr>
          <a:xfrm>
            <a:off x="6519106" y="3693898"/>
            <a:ext cx="1305101" cy="369332"/>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20271B8-CB12-4701-A504-4E43ECDFFDC6}"/>
                  </a:ext>
                </a:extLst>
              </p:cNvPr>
              <p:cNvSpPr txBox="1"/>
              <p:nvPr/>
            </p:nvSpPr>
            <p:spPr>
              <a:xfrm>
                <a:off x="5041425" y="4234468"/>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22" name="文本框 21">
                <a:extLst>
                  <a:ext uri="{FF2B5EF4-FFF2-40B4-BE49-F238E27FC236}">
                    <a16:creationId xmlns:a16="http://schemas.microsoft.com/office/drawing/2014/main" id="{420271B8-CB12-4701-A504-4E43ECDFFDC6}"/>
                  </a:ext>
                </a:extLst>
              </p:cNvPr>
              <p:cNvSpPr txBox="1">
                <a:spLocks noRot="1" noChangeAspect="1" noMove="1" noResize="1" noEditPoints="1" noAdjustHandles="1" noChangeArrowheads="1" noChangeShapeType="1" noTextEdit="1"/>
              </p:cNvSpPr>
              <p:nvPr/>
            </p:nvSpPr>
            <p:spPr>
              <a:xfrm>
                <a:off x="5041425" y="4234468"/>
                <a:ext cx="1083694" cy="369588"/>
              </a:xfrm>
              <a:prstGeom prst="rect">
                <a:avLst/>
              </a:prstGeom>
              <a:blipFill>
                <a:blip r:embed="rId4"/>
                <a:stretch>
                  <a:fillRect t="-23333" r="-17978" b="-6667"/>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48E8EA6D-E420-4239-962D-907A6E9F4906}"/>
              </a:ext>
            </a:extLst>
          </p:cNvPr>
          <p:cNvSpPr txBox="1"/>
          <p:nvPr/>
        </p:nvSpPr>
        <p:spPr>
          <a:xfrm>
            <a:off x="3963195" y="3728943"/>
            <a:ext cx="1555362"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new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492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8" grpId="0"/>
      <p:bldP spid="20" grpId="0"/>
      <p:bldP spid="21" grpId="0"/>
      <p:bldP spid="22" grpId="0"/>
      <p:bldP spid="2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sp>
        <p:nvSpPr>
          <p:cNvPr id="3" name="矩形 2">
            <a:extLst>
              <a:ext uri="{FF2B5EF4-FFF2-40B4-BE49-F238E27FC236}">
                <a16:creationId xmlns:a16="http://schemas.microsoft.com/office/drawing/2014/main" id="{836A6EA0-4BCD-40F5-B9CF-CCFACC72A924}"/>
              </a:ext>
            </a:extLst>
          </p:cNvPr>
          <p:cNvSpPr/>
          <p:nvPr/>
        </p:nvSpPr>
        <p:spPr>
          <a:xfrm>
            <a:off x="3118585" y="3214838"/>
            <a:ext cx="2723950" cy="2002055"/>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B5FCD214-FC60-4275-AAFD-8FAABC036F43}"/>
              </a:ext>
            </a:extLst>
          </p:cNvPr>
          <p:cNvSpPr/>
          <p:nvPr/>
        </p:nvSpPr>
        <p:spPr>
          <a:xfrm rot="2390414">
            <a:off x="6709551" y="2844419"/>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3321D44-5E2B-4FF8-8D0C-BBB2D572DE03}"/>
              </a:ext>
            </a:extLst>
          </p:cNvPr>
          <p:cNvSpPr/>
          <p:nvPr/>
        </p:nvSpPr>
        <p:spPr>
          <a:xfrm rot="19112705">
            <a:off x="4678508" y="4078988"/>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00297CA6-9B6B-4589-8638-465D2F869288}"/>
              </a:ext>
            </a:extLst>
          </p:cNvPr>
          <p:cNvSpPr/>
          <p:nvPr/>
        </p:nvSpPr>
        <p:spPr>
          <a:xfrm>
            <a:off x="5734535" y="4088614"/>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7D1DA6FE-0A79-4043-8ADD-7CD47A0B0508}"/>
              </a:ext>
            </a:extLst>
          </p:cNvPr>
          <p:cNvCxnSpPr>
            <a:cxnSpLocks/>
            <a:stCxn id="5" idx="3"/>
            <a:endCxn id="6" idx="6"/>
          </p:cNvCxnSpPr>
          <p:nvPr/>
        </p:nvCxnSpPr>
        <p:spPr>
          <a:xfrm flipH="1">
            <a:off x="4867452" y="2962132"/>
            <a:ext cx="1842536" cy="115335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510C921-9472-4211-A013-53C705B514D4}"/>
              </a:ext>
            </a:extLst>
          </p:cNvPr>
          <p:cNvCxnSpPr>
            <a:cxnSpLocks/>
            <a:stCxn id="6" idx="5"/>
            <a:endCxn id="7" idx="2"/>
          </p:cNvCxnSpPr>
          <p:nvPr/>
        </p:nvCxnSpPr>
        <p:spPr>
          <a:xfrm>
            <a:off x="4894302" y="4193666"/>
            <a:ext cx="840233" cy="294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E6B005D-6F4B-45F3-9B8B-E38589CAE3BB}"/>
              </a:ext>
            </a:extLst>
          </p:cNvPr>
          <p:cNvCxnSpPr>
            <a:cxnSpLocks/>
            <a:stCxn id="5" idx="4"/>
            <a:endCxn id="7" idx="7"/>
          </p:cNvCxnSpPr>
          <p:nvPr/>
        </p:nvCxnSpPr>
        <p:spPr>
          <a:xfrm flipH="1">
            <a:off x="5918903" y="3035345"/>
            <a:ext cx="829458" cy="108490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AAD898EA-F8F3-4C04-AE60-92219F5329E2}"/>
              </a:ext>
            </a:extLst>
          </p:cNvPr>
          <p:cNvCxnSpPr>
            <a:cxnSpLocks/>
            <a:stCxn id="5" idx="6"/>
            <a:endCxn id="65" idx="2"/>
          </p:cNvCxnSpPr>
          <p:nvPr/>
        </p:nvCxnSpPr>
        <p:spPr>
          <a:xfrm>
            <a:off x="6900477" y="3021609"/>
            <a:ext cx="478334" cy="626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0AC3CC09-098D-4BEA-900E-B3BDB79BA1B9}"/>
              </a:ext>
            </a:extLst>
          </p:cNvPr>
          <p:cNvCxnSpPr>
            <a:cxnSpLocks/>
            <a:stCxn id="7" idx="6"/>
          </p:cNvCxnSpPr>
          <p:nvPr/>
        </p:nvCxnSpPr>
        <p:spPr>
          <a:xfrm flipV="1">
            <a:off x="5950535" y="4188702"/>
            <a:ext cx="1505984" cy="7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A8566069-59A2-4908-A1EA-FC9CFEAA9D59}"/>
              </a:ext>
            </a:extLst>
          </p:cNvPr>
          <p:cNvCxnSpPr>
            <a:cxnSpLocks/>
            <a:endCxn id="65" idx="5"/>
          </p:cNvCxnSpPr>
          <p:nvPr/>
        </p:nvCxnSpPr>
        <p:spPr>
          <a:xfrm flipV="1">
            <a:off x="7456519" y="3831241"/>
            <a:ext cx="1913" cy="36242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E39B35C-319E-4418-86FE-5524C7FF8834}"/>
                  </a:ext>
                </a:extLst>
              </p:cNvPr>
              <p:cNvSpPr txBox="1"/>
              <p:nvPr/>
            </p:nvSpPr>
            <p:spPr>
              <a:xfrm>
                <a:off x="6665434" y="2450978"/>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55" name="文本框 54">
                <a:extLst>
                  <a:ext uri="{FF2B5EF4-FFF2-40B4-BE49-F238E27FC236}">
                    <a16:creationId xmlns:a16="http://schemas.microsoft.com/office/drawing/2014/main" id="{BE39B35C-319E-4418-86FE-5524C7FF8834}"/>
                  </a:ext>
                </a:extLst>
              </p:cNvPr>
              <p:cNvSpPr txBox="1">
                <a:spLocks noRot="1" noChangeAspect="1" noMove="1" noResize="1" noEditPoints="1" noAdjustHandles="1" noChangeArrowheads="1" noChangeShapeType="1" noTextEdit="1"/>
              </p:cNvSpPr>
              <p:nvPr/>
            </p:nvSpPr>
            <p:spPr>
              <a:xfrm>
                <a:off x="6665434" y="2450978"/>
                <a:ext cx="443006" cy="369332"/>
              </a:xfrm>
              <a:prstGeom prst="rect">
                <a:avLst/>
              </a:prstGeom>
              <a:blipFill>
                <a:blip r:embed="rId3"/>
                <a:stretch>
                  <a:fillRect t="-22951" r="-21918"/>
                </a:stretch>
              </a:blipFill>
            </p:spPr>
            <p:txBody>
              <a:bodyPr/>
              <a:lstStyle/>
              <a:p>
                <a:r>
                  <a:rPr lang="zh-CN" altLang="en-US">
                    <a:noFill/>
                  </a:rPr>
                  <a:t> </a:t>
                </a:r>
              </a:p>
            </p:txBody>
          </p:sp>
        </mc:Fallback>
      </mc:AlternateContent>
      <p:sp>
        <p:nvSpPr>
          <p:cNvPr id="56" name="文本框 55">
            <a:extLst>
              <a:ext uri="{FF2B5EF4-FFF2-40B4-BE49-F238E27FC236}">
                <a16:creationId xmlns:a16="http://schemas.microsoft.com/office/drawing/2014/main" id="{D6982487-D4EE-4B14-B6F0-DFC94E853DA3}"/>
              </a:ext>
            </a:extLst>
          </p:cNvPr>
          <p:cNvSpPr txBox="1"/>
          <p:nvPr/>
        </p:nvSpPr>
        <p:spPr>
          <a:xfrm>
            <a:off x="4513749" y="3255360"/>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F63CCE74-2D4A-46A8-810B-251C04CA9427}"/>
                  </a:ext>
                </a:extLst>
              </p:cNvPr>
              <p:cNvSpPr txBox="1"/>
              <p:nvPr/>
            </p:nvSpPr>
            <p:spPr>
              <a:xfrm>
                <a:off x="4256911" y="3969843"/>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57" name="文本框 56">
                <a:extLst>
                  <a:ext uri="{FF2B5EF4-FFF2-40B4-BE49-F238E27FC236}">
                    <a16:creationId xmlns:a16="http://schemas.microsoft.com/office/drawing/2014/main" id="{F63CCE74-2D4A-46A8-810B-251C04CA9427}"/>
                  </a:ext>
                </a:extLst>
              </p:cNvPr>
              <p:cNvSpPr txBox="1">
                <a:spLocks noRot="1" noChangeAspect="1" noMove="1" noResize="1" noEditPoints="1" noAdjustHandles="1" noChangeArrowheads="1" noChangeShapeType="1" noTextEdit="1"/>
              </p:cNvSpPr>
              <p:nvPr/>
            </p:nvSpPr>
            <p:spPr>
              <a:xfrm>
                <a:off x="4256911" y="3969843"/>
                <a:ext cx="474552" cy="369588"/>
              </a:xfrm>
              <a:prstGeom prst="rect">
                <a:avLst/>
              </a:prstGeom>
              <a:blipFill>
                <a:blip r:embed="rId4"/>
                <a:stretch>
                  <a:fillRect t="-22951" r="-21795" b="-3279"/>
                </a:stretch>
              </a:blipFill>
            </p:spPr>
            <p:txBody>
              <a:bodyPr/>
              <a:lstStyle/>
              <a:p>
                <a:r>
                  <a:rPr lang="zh-CN" altLang="en-US">
                    <a:noFill/>
                  </a:rPr>
                  <a:t> </a:t>
                </a:r>
              </a:p>
            </p:txBody>
          </p:sp>
        </mc:Fallback>
      </mc:AlternateContent>
      <p:sp>
        <p:nvSpPr>
          <p:cNvPr id="58" name="文本框 57">
            <a:extLst>
              <a:ext uri="{FF2B5EF4-FFF2-40B4-BE49-F238E27FC236}">
                <a16:creationId xmlns:a16="http://schemas.microsoft.com/office/drawing/2014/main" id="{C9B4E62A-2A97-46CD-A86F-6324615FD0E2}"/>
              </a:ext>
            </a:extLst>
          </p:cNvPr>
          <p:cNvSpPr txBox="1"/>
          <p:nvPr/>
        </p:nvSpPr>
        <p:spPr>
          <a:xfrm>
            <a:off x="4576026" y="4294243"/>
            <a:ext cx="1305101" cy="646331"/>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collision </a:t>
            </a:r>
          </a:p>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05DE00BC-1E4B-4E58-9603-AA79447BF5C4}"/>
              </a:ext>
            </a:extLst>
          </p:cNvPr>
          <p:cNvSpPr txBox="1"/>
          <p:nvPr/>
        </p:nvSpPr>
        <p:spPr>
          <a:xfrm>
            <a:off x="6778685" y="4257857"/>
            <a:ext cx="1322734"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restitution</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EA1B45F0-01F9-4339-98D0-0932E1B9A201}"/>
              </a:ext>
            </a:extLst>
          </p:cNvPr>
          <p:cNvSpPr txBox="1"/>
          <p:nvPr/>
        </p:nvSpPr>
        <p:spPr>
          <a:xfrm>
            <a:off x="7520539" y="3765031"/>
            <a:ext cx="966931"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friction</a:t>
            </a:r>
            <a:endParaRPr lang="zh-CN" altLang="en-US"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E374C7F1-71D6-498D-87FB-DDE5B41147F0}"/>
                  </a:ext>
                </a:extLst>
              </p:cNvPr>
              <p:cNvSpPr txBox="1"/>
              <p:nvPr/>
            </p:nvSpPr>
            <p:spPr>
              <a:xfrm>
                <a:off x="5773127" y="4253187"/>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61" name="文本框 60">
                <a:extLst>
                  <a:ext uri="{FF2B5EF4-FFF2-40B4-BE49-F238E27FC236}">
                    <a16:creationId xmlns:a16="http://schemas.microsoft.com/office/drawing/2014/main" id="{E374C7F1-71D6-498D-87FB-DDE5B41147F0}"/>
                  </a:ext>
                </a:extLst>
              </p:cNvPr>
              <p:cNvSpPr txBox="1">
                <a:spLocks noRot="1" noChangeAspect="1" noMove="1" noResize="1" noEditPoints="1" noAdjustHandles="1" noChangeArrowheads="1" noChangeShapeType="1" noTextEdit="1"/>
              </p:cNvSpPr>
              <p:nvPr/>
            </p:nvSpPr>
            <p:spPr>
              <a:xfrm>
                <a:off x="5773127" y="4253187"/>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62" name="文本框 61">
            <a:extLst>
              <a:ext uri="{FF2B5EF4-FFF2-40B4-BE49-F238E27FC236}">
                <a16:creationId xmlns:a16="http://schemas.microsoft.com/office/drawing/2014/main" id="{473141DB-F96D-456B-B3AD-E6D0EB552DDB}"/>
              </a:ext>
            </a:extLst>
          </p:cNvPr>
          <p:cNvSpPr txBox="1"/>
          <p:nvPr/>
        </p:nvSpPr>
        <p:spPr>
          <a:xfrm>
            <a:off x="7178498" y="3051972"/>
            <a:ext cx="2144883"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corrected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65" name="椭圆 64">
            <a:extLst>
              <a:ext uri="{FF2B5EF4-FFF2-40B4-BE49-F238E27FC236}">
                <a16:creationId xmlns:a16="http://schemas.microsoft.com/office/drawing/2014/main" id="{819AC670-13DB-40AF-B9C9-0B3C18C57C3E}"/>
              </a:ext>
            </a:extLst>
          </p:cNvPr>
          <p:cNvSpPr/>
          <p:nvPr/>
        </p:nvSpPr>
        <p:spPr>
          <a:xfrm rot="2639117">
            <a:off x="7348519" y="3615257"/>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47EBC9A1-D32D-4A65-92C8-A092EDBBC023}"/>
                  </a:ext>
                </a:extLst>
              </p:cNvPr>
              <p:cNvSpPr txBox="1"/>
              <p:nvPr/>
            </p:nvSpPr>
            <p:spPr>
              <a:xfrm>
                <a:off x="7530927" y="3478338"/>
                <a:ext cx="452111"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72" name="文本框 71">
                <a:extLst>
                  <a:ext uri="{FF2B5EF4-FFF2-40B4-BE49-F238E27FC236}">
                    <a16:creationId xmlns:a16="http://schemas.microsoft.com/office/drawing/2014/main" id="{47EBC9A1-D32D-4A65-92C8-A092EDBBC023}"/>
                  </a:ext>
                </a:extLst>
              </p:cNvPr>
              <p:cNvSpPr txBox="1">
                <a:spLocks noRot="1" noChangeAspect="1" noMove="1" noResize="1" noEditPoints="1" noAdjustHandles="1" noChangeArrowheads="1" noChangeShapeType="1" noTextEdit="1"/>
              </p:cNvSpPr>
              <p:nvPr/>
            </p:nvSpPr>
            <p:spPr>
              <a:xfrm>
                <a:off x="7530927" y="3478338"/>
                <a:ext cx="452111" cy="369588"/>
              </a:xfrm>
              <a:prstGeom prst="rect">
                <a:avLst/>
              </a:prstGeom>
              <a:blipFill>
                <a:blip r:embed="rId6"/>
                <a:stretch>
                  <a:fillRect t="-23333" r="-21333" b="-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4329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6" grpId="0"/>
      <p:bldP spid="57" grpId="0"/>
      <p:bldP spid="58" grpId="0"/>
      <p:bldP spid="59" grpId="0"/>
      <p:bldP spid="60" grpId="0"/>
      <p:bldP spid="61" grpId="0"/>
      <p:bldP spid="62" grpId="0"/>
      <p:bldP spid="65" grpId="0" animBg="1"/>
      <p:bldP spid="7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7BB83-187A-4465-97B4-8A79E1ED5668}"/>
              </a:ext>
            </a:extLst>
          </p:cNvPr>
          <p:cNvSpPr>
            <a:spLocks noGrp="1"/>
          </p:cNvSpPr>
          <p:nvPr>
            <p:ph type="title"/>
          </p:nvPr>
        </p:nvSpPr>
        <p:spPr/>
        <p:txBody>
          <a:bodyPr/>
          <a:lstStyle/>
          <a:p>
            <a:r>
              <a:rPr lang="zh-CN" altLang="en-US" dirty="0"/>
              <a:t>约束</a:t>
            </a:r>
            <a:r>
              <a:rPr lang="en-US" altLang="zh-CN" dirty="0"/>
              <a:t>(Constraints)</a:t>
            </a:r>
            <a:endParaRPr lang="zh-CN" altLang="en-US" dirty="0"/>
          </a:p>
        </p:txBody>
      </p:sp>
      <p:sp>
        <p:nvSpPr>
          <p:cNvPr id="3" name="内容占位符 2">
            <a:extLst>
              <a:ext uri="{FF2B5EF4-FFF2-40B4-BE49-F238E27FC236}">
                <a16:creationId xmlns:a16="http://schemas.microsoft.com/office/drawing/2014/main" id="{BA7954E0-7112-4973-BCBE-06429F510B91}"/>
              </a:ext>
            </a:extLst>
          </p:cNvPr>
          <p:cNvSpPr>
            <a:spLocks noGrp="1"/>
          </p:cNvSpPr>
          <p:nvPr>
            <p:ph idx="1"/>
          </p:nvPr>
        </p:nvSpPr>
        <p:spPr/>
        <p:txBody>
          <a:bodyPr>
            <a:normAutofit/>
          </a:bodyPr>
          <a:lstStyle/>
          <a:p>
            <a:r>
              <a:rPr lang="zh-CN" altLang="en-US" dirty="0"/>
              <a:t>约束是一个优化问题的解需要符合的条件</a:t>
            </a:r>
            <a:endParaRPr lang="en-US" altLang="zh-CN" dirty="0"/>
          </a:p>
          <a:p>
            <a:pPr lvl="1"/>
            <a:r>
              <a:rPr lang="zh-CN" altLang="en-US" dirty="0"/>
              <a:t>等式约束</a:t>
            </a:r>
            <a:endParaRPr lang="en-US" altLang="zh-CN" dirty="0"/>
          </a:p>
          <a:p>
            <a:pPr lvl="1"/>
            <a:r>
              <a:rPr lang="zh-CN" altLang="en-US" dirty="0"/>
              <a:t>不等式约束</a:t>
            </a:r>
            <a:endParaRPr lang="en-US" altLang="zh-CN" dirty="0"/>
          </a:p>
          <a:p>
            <a:r>
              <a:rPr lang="zh-CN" altLang="en-US" dirty="0"/>
              <a:t>约束类型</a:t>
            </a:r>
            <a:endParaRPr lang="en-US" altLang="zh-CN" dirty="0"/>
          </a:p>
          <a:p>
            <a:pPr lvl="1"/>
            <a:r>
              <a:rPr lang="zh-CN" altLang="en-US" dirty="0"/>
              <a:t>距离约束（布料）</a:t>
            </a:r>
            <a:endParaRPr lang="en-US" altLang="zh-CN" dirty="0"/>
          </a:p>
          <a:p>
            <a:pPr lvl="1"/>
            <a:r>
              <a:rPr lang="zh-CN" altLang="en-US" dirty="0"/>
              <a:t>形状约束（刚体，塑料）</a:t>
            </a:r>
            <a:endParaRPr lang="en-US" altLang="zh-CN" dirty="0"/>
          </a:p>
          <a:p>
            <a:pPr lvl="1"/>
            <a:r>
              <a:rPr lang="zh-CN" altLang="en-US" dirty="0"/>
              <a:t>密度约束（流体）</a:t>
            </a:r>
            <a:endParaRPr lang="en-US" altLang="zh-CN" dirty="0"/>
          </a:p>
          <a:p>
            <a:pPr lvl="1"/>
            <a:r>
              <a:rPr lang="zh-CN" altLang="en-US" dirty="0"/>
              <a:t>体积约束（气体）</a:t>
            </a:r>
            <a:endParaRPr lang="en-US" altLang="zh-CN" dirty="0"/>
          </a:p>
          <a:p>
            <a:pPr lvl="1"/>
            <a:r>
              <a:rPr lang="zh-CN" altLang="en-US" dirty="0"/>
              <a:t>接触约束（无穿透）</a:t>
            </a:r>
            <a:endParaRPr lang="en-US" altLang="zh-CN" dirty="0"/>
          </a:p>
        </p:txBody>
      </p:sp>
      <p:grpSp>
        <p:nvGrpSpPr>
          <p:cNvPr id="17" name="组合 16">
            <a:extLst>
              <a:ext uri="{FF2B5EF4-FFF2-40B4-BE49-F238E27FC236}">
                <a16:creationId xmlns:a16="http://schemas.microsoft.com/office/drawing/2014/main" id="{F3E6FA81-E2D9-4786-A8AB-CB7A251F764B}"/>
              </a:ext>
            </a:extLst>
          </p:cNvPr>
          <p:cNvGrpSpPr/>
          <p:nvPr/>
        </p:nvGrpSpPr>
        <p:grpSpPr>
          <a:xfrm>
            <a:off x="6099907" y="4814349"/>
            <a:ext cx="3640816" cy="1362614"/>
            <a:chOff x="7431361" y="3417315"/>
            <a:chExt cx="3640816" cy="1362614"/>
          </a:xfrm>
        </p:grpSpPr>
        <p:cxnSp>
          <p:nvCxnSpPr>
            <p:cNvPr id="7" name="直接连接符 6">
              <a:extLst>
                <a:ext uri="{FF2B5EF4-FFF2-40B4-BE49-F238E27FC236}">
                  <a16:creationId xmlns:a16="http://schemas.microsoft.com/office/drawing/2014/main" id="{A884949A-BD5D-4A0B-B2C5-F173B2ACC1B6}"/>
                </a:ext>
              </a:extLst>
            </p:cNvPr>
            <p:cNvCxnSpPr/>
            <p:nvPr/>
          </p:nvCxnSpPr>
          <p:spPr>
            <a:xfrm>
              <a:off x="9251769" y="3417315"/>
              <a:ext cx="0" cy="858960"/>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648F6A35-4AAD-47FD-869A-15E28BB70A41}"/>
                </a:ext>
              </a:extLst>
            </p:cNvPr>
            <p:cNvSpPr/>
            <p:nvPr/>
          </p:nvSpPr>
          <p:spPr>
            <a:xfrm>
              <a:off x="889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A124584-3055-48FE-A925-5AF8EC21B20E}"/>
                </a:ext>
              </a:extLst>
            </p:cNvPr>
            <p:cNvSpPr/>
            <p:nvPr/>
          </p:nvSpPr>
          <p:spPr>
            <a:xfrm>
              <a:off x="925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A24C30C1-9137-40A0-9E4B-DF613E00615F}"/>
                </a:ext>
              </a:extLst>
            </p:cNvPr>
            <p:cNvCxnSpPr/>
            <p:nvPr/>
          </p:nvCxnSpPr>
          <p:spPr>
            <a:xfrm>
              <a:off x="9071769" y="3776729"/>
              <a:ext cx="360000" cy="0"/>
            </a:xfrm>
            <a:prstGeom prst="straightConnector1">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C46F4F7-FA10-4B79-A988-8DDB6F323C3B}"/>
                    </a:ext>
                  </a:extLst>
                </p:cNvPr>
                <p:cNvSpPr/>
                <p:nvPr/>
              </p:nvSpPr>
              <p:spPr>
                <a:xfrm>
                  <a:off x="7431361" y="4410597"/>
                  <a:ext cx="3640816" cy="369332"/>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𝑐𝑜𝑛𝑡𝑎𝑐𝑡</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−2</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≥0</m:t>
                        </m:r>
                      </m:oMath>
                    </m:oMathPara>
                  </a14:m>
                  <a:endParaRPr lang="en-US" altLang="zh-CN" dirty="0"/>
                </a:p>
              </p:txBody>
            </p:sp>
          </mc:Choice>
          <mc:Fallback xmlns="">
            <p:sp>
              <p:nvSpPr>
                <p:cNvPr id="14" name="矩形 13">
                  <a:extLst>
                    <a:ext uri="{FF2B5EF4-FFF2-40B4-BE49-F238E27FC236}">
                      <a16:creationId xmlns:a16="http://schemas.microsoft.com/office/drawing/2014/main" id="{6C46F4F7-FA10-4B79-A988-8DDB6F323C3B}"/>
                    </a:ext>
                  </a:extLst>
                </p:cNvPr>
                <p:cNvSpPr>
                  <a:spLocks noRot="1" noChangeAspect="1" noMove="1" noResize="1" noEditPoints="1" noAdjustHandles="1" noChangeArrowheads="1" noChangeShapeType="1" noTextEdit="1"/>
                </p:cNvSpPr>
                <p:nvPr/>
              </p:nvSpPr>
              <p:spPr>
                <a:xfrm>
                  <a:off x="7431361" y="4410597"/>
                  <a:ext cx="3640816" cy="369332"/>
                </a:xfrm>
                <a:prstGeom prst="rect">
                  <a:avLst/>
                </a:prstGeom>
                <a:blipFill>
                  <a:blip r:embed="rId3"/>
                  <a:stretch>
                    <a:fillRect t="-23333" b="-6667"/>
                  </a:stretch>
                </a:blipFill>
              </p:spPr>
              <p:txBody>
                <a:bodyPr/>
                <a:lstStyle/>
                <a:p>
                  <a:r>
                    <a:rPr lang="zh-CN" altLang="en-US">
                      <a:noFill/>
                    </a:rPr>
                    <a:t> </a:t>
                  </a:r>
                </a:p>
              </p:txBody>
            </p:sp>
          </mc:Fallback>
        </mc:AlternateContent>
      </p:grpSp>
      <p:grpSp>
        <p:nvGrpSpPr>
          <p:cNvPr id="42" name="组合 41">
            <a:extLst>
              <a:ext uri="{FF2B5EF4-FFF2-40B4-BE49-F238E27FC236}">
                <a16:creationId xmlns:a16="http://schemas.microsoft.com/office/drawing/2014/main" id="{FCB25EDD-6751-41F7-9738-D82F7F7E8B57}"/>
              </a:ext>
            </a:extLst>
          </p:cNvPr>
          <p:cNvGrpSpPr/>
          <p:nvPr/>
        </p:nvGrpSpPr>
        <p:grpSpPr>
          <a:xfrm>
            <a:off x="6053205" y="2748315"/>
            <a:ext cx="3734219" cy="1434005"/>
            <a:chOff x="6122360" y="2263839"/>
            <a:chExt cx="3734219" cy="1434005"/>
          </a:xfrm>
        </p:grpSpPr>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A46EE50-58F3-4AA0-B282-A9BF65216E5B}"/>
                    </a:ext>
                  </a:extLst>
                </p:cNvPr>
                <p:cNvSpPr/>
                <p:nvPr/>
              </p:nvSpPr>
              <p:spPr>
                <a:xfrm>
                  <a:off x="6122360" y="3328512"/>
                  <a:ext cx="3618363" cy="369332"/>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𝑑𝑖𝑠𝑡𝑎𝑛𝑐𝑒</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𝑙</m:t>
                        </m:r>
                        <m:r>
                          <a:rPr lang="en-US" altLang="zh-CN" i="1">
                            <a:latin typeface="Cambria Math" panose="02040503050406030204" pitchFamily="18" charset="0"/>
                          </a:rPr>
                          <m:t>=0</m:t>
                        </m:r>
                      </m:oMath>
                    </m:oMathPara>
                  </a14:m>
                  <a:endParaRPr lang="en-US" altLang="zh-CN" dirty="0"/>
                </a:p>
              </p:txBody>
            </p:sp>
          </mc:Choice>
          <mc:Fallback xmlns="">
            <p:sp>
              <p:nvSpPr>
                <p:cNvPr id="10" name="矩形 9">
                  <a:extLst>
                    <a:ext uri="{FF2B5EF4-FFF2-40B4-BE49-F238E27FC236}">
                      <a16:creationId xmlns:a16="http://schemas.microsoft.com/office/drawing/2014/main" id="{DA46EE50-58F3-4AA0-B282-A9BF65216E5B}"/>
                    </a:ext>
                  </a:extLst>
                </p:cNvPr>
                <p:cNvSpPr>
                  <a:spLocks noRot="1" noChangeAspect="1" noMove="1" noResize="1" noEditPoints="1" noAdjustHandles="1" noChangeArrowheads="1" noChangeShapeType="1" noTextEdit="1"/>
                </p:cNvSpPr>
                <p:nvPr/>
              </p:nvSpPr>
              <p:spPr>
                <a:xfrm>
                  <a:off x="6122360" y="3328512"/>
                  <a:ext cx="3618363" cy="369332"/>
                </a:xfrm>
                <a:prstGeom prst="rect">
                  <a:avLst/>
                </a:prstGeom>
                <a:blipFill>
                  <a:blip r:embed="rId4"/>
                  <a:stretch>
                    <a:fillRect t="-22951" b="-6557"/>
                  </a:stretch>
                </a:blipFill>
              </p:spPr>
              <p:txBody>
                <a:bodyPr/>
                <a:lstStyle/>
                <a:p>
                  <a:r>
                    <a:rPr lang="zh-CN" altLang="en-US">
                      <a:noFill/>
                    </a:rPr>
                    <a:t> </a:t>
                  </a:r>
                </a:p>
              </p:txBody>
            </p:sp>
          </mc:Fallback>
        </mc:AlternateContent>
        <p:sp>
          <p:nvSpPr>
            <p:cNvPr id="18" name="椭圆 17">
              <a:extLst>
                <a:ext uri="{FF2B5EF4-FFF2-40B4-BE49-F238E27FC236}">
                  <a16:creationId xmlns:a16="http://schemas.microsoft.com/office/drawing/2014/main" id="{56CD0DF2-38FF-455B-B4D5-DBD45043257F}"/>
                </a:ext>
              </a:extLst>
            </p:cNvPr>
            <p:cNvSpPr/>
            <p:nvPr/>
          </p:nvSpPr>
          <p:spPr>
            <a:xfrm rot="20375379">
              <a:off x="7010400" y="3010038"/>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4BF11A2-EC8F-4E54-B38A-374FA975FF8A}"/>
                </a:ext>
              </a:extLst>
            </p:cNvPr>
            <p:cNvSpPr/>
            <p:nvPr/>
          </p:nvSpPr>
          <p:spPr>
            <a:xfrm rot="20943410">
              <a:off x="9192907" y="2459492"/>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F7FACC3E-3183-4E2F-83A7-2B0513219321}"/>
                </a:ext>
              </a:extLst>
            </p:cNvPr>
            <p:cNvCxnSpPr>
              <a:cxnSpLocks/>
              <a:stCxn id="18" idx="6"/>
              <a:endCxn id="19" idx="2"/>
            </p:cNvCxnSpPr>
            <p:nvPr/>
          </p:nvCxnSpPr>
          <p:spPr>
            <a:xfrm flipV="1">
              <a:off x="7219620" y="2587994"/>
              <a:ext cx="1975251" cy="492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C536A64-4B44-44E9-B992-5F949E0DD245}"/>
                </a:ext>
              </a:extLst>
            </p:cNvPr>
            <p:cNvCxnSpPr>
              <a:cxnSpLocks/>
            </p:cNvCxnSpPr>
            <p:nvPr/>
          </p:nvCxnSpPr>
          <p:spPr>
            <a:xfrm flipV="1">
              <a:off x="7688622" y="2701679"/>
              <a:ext cx="1126603" cy="28519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CBE996D-DBBB-4165-873B-DBF6A49274B7}"/>
                </a:ext>
              </a:extLst>
            </p:cNvPr>
            <p:cNvCxnSpPr>
              <a:cxnSpLocks/>
            </p:cNvCxnSpPr>
            <p:nvPr/>
          </p:nvCxnSpPr>
          <p:spPr>
            <a:xfrm flipV="1">
              <a:off x="7033363" y="2628565"/>
              <a:ext cx="573270" cy="1390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9B104F10-4C17-4E7F-BBC9-621B53E14404}"/>
                </a:ext>
              </a:extLst>
            </p:cNvPr>
            <p:cNvCxnSpPr/>
            <p:nvPr/>
          </p:nvCxnSpPr>
          <p:spPr>
            <a:xfrm flipH="1">
              <a:off x="8712103" y="2263839"/>
              <a:ext cx="464122" cy="1055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B42C43AD-B838-40FF-A50E-9EE6D0BE9C44}"/>
                    </a:ext>
                  </a:extLst>
                </p:cNvPr>
                <p:cNvSpPr txBox="1"/>
                <p:nvPr/>
              </p:nvSpPr>
              <p:spPr>
                <a:xfrm>
                  <a:off x="8088609" y="2423513"/>
                  <a:ext cx="3266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𝑙</m:t>
                        </m:r>
                      </m:oMath>
                    </m:oMathPara>
                  </a14:m>
                  <a:endParaRPr lang="zh-CN" altLang="en-US" dirty="0">
                    <a:solidFill>
                      <a:srgbClr val="C00000"/>
                    </a:solidFill>
                  </a:endParaRPr>
                </a:p>
              </p:txBody>
            </p:sp>
          </mc:Choice>
          <mc:Fallback xmlns="">
            <p:sp>
              <p:nvSpPr>
                <p:cNvPr id="39" name="文本框 38">
                  <a:extLst>
                    <a:ext uri="{FF2B5EF4-FFF2-40B4-BE49-F238E27FC236}">
                      <a16:creationId xmlns:a16="http://schemas.microsoft.com/office/drawing/2014/main" id="{B42C43AD-B838-40FF-A50E-9EE6D0BE9C44}"/>
                    </a:ext>
                  </a:extLst>
                </p:cNvPr>
                <p:cNvSpPr txBox="1">
                  <a:spLocks noRot="1" noChangeAspect="1" noMove="1" noResize="1" noEditPoints="1" noAdjustHandles="1" noChangeArrowheads="1" noChangeShapeType="1" noTextEdit="1"/>
                </p:cNvSpPr>
                <p:nvPr/>
              </p:nvSpPr>
              <p:spPr>
                <a:xfrm>
                  <a:off x="8088609" y="2423513"/>
                  <a:ext cx="32662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2D433AD5-A9AF-4047-8222-958533C716B4}"/>
                    </a:ext>
                  </a:extLst>
                </p:cNvPr>
                <p:cNvSpPr txBox="1"/>
                <p:nvPr/>
              </p:nvSpPr>
              <p:spPr>
                <a:xfrm>
                  <a:off x="6604909" y="2933372"/>
                  <a:ext cx="4701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40" name="文本框 39">
                  <a:extLst>
                    <a:ext uri="{FF2B5EF4-FFF2-40B4-BE49-F238E27FC236}">
                      <a16:creationId xmlns:a16="http://schemas.microsoft.com/office/drawing/2014/main" id="{2D433AD5-A9AF-4047-8222-958533C716B4}"/>
                    </a:ext>
                  </a:extLst>
                </p:cNvPr>
                <p:cNvSpPr txBox="1">
                  <a:spLocks noRot="1" noChangeAspect="1" noMove="1" noResize="1" noEditPoints="1" noAdjustHandles="1" noChangeArrowheads="1" noChangeShapeType="1" noTextEdit="1"/>
                </p:cNvSpPr>
                <p:nvPr/>
              </p:nvSpPr>
              <p:spPr>
                <a:xfrm>
                  <a:off x="6604909" y="2933372"/>
                  <a:ext cx="470129" cy="369332"/>
                </a:xfrm>
                <a:prstGeom prst="rect">
                  <a:avLst/>
                </a:prstGeom>
                <a:blipFill>
                  <a:blip r:embed="rId6"/>
                  <a:stretch>
                    <a:fillRect t="-23333" r="-24675"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2DAFCF0F-5E67-435D-B52D-E5D95DA1A323}"/>
                    </a:ext>
                  </a:extLst>
                </p:cNvPr>
                <p:cNvSpPr/>
                <p:nvPr/>
              </p:nvSpPr>
              <p:spPr>
                <a:xfrm>
                  <a:off x="9381128" y="2318860"/>
                  <a:ext cx="475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41" name="矩形 40">
                  <a:extLst>
                    <a:ext uri="{FF2B5EF4-FFF2-40B4-BE49-F238E27FC236}">
                      <a16:creationId xmlns:a16="http://schemas.microsoft.com/office/drawing/2014/main" id="{2DAFCF0F-5E67-435D-B52D-E5D95DA1A323}"/>
                    </a:ext>
                  </a:extLst>
                </p:cNvPr>
                <p:cNvSpPr>
                  <a:spLocks noRot="1" noChangeAspect="1" noMove="1" noResize="1" noEditPoints="1" noAdjustHandles="1" noChangeArrowheads="1" noChangeShapeType="1" noTextEdit="1"/>
                </p:cNvSpPr>
                <p:nvPr/>
              </p:nvSpPr>
              <p:spPr>
                <a:xfrm>
                  <a:off x="9381128" y="2318860"/>
                  <a:ext cx="475451" cy="369332"/>
                </a:xfrm>
                <a:prstGeom prst="rect">
                  <a:avLst/>
                </a:prstGeom>
                <a:blipFill>
                  <a:blip r:embed="rId7"/>
                  <a:stretch>
                    <a:fillRect t="-23333" r="-23077" b="-666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6433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normAutofit/>
              </a:bodyPr>
              <a:lstStyle/>
              <a:p>
                <a:r>
                  <a:rPr lang="en-US" altLang="zh-CN" dirty="0">
                    <a:solidFill>
                      <a:srgbClr val="C00000"/>
                    </a:solidFill>
                  </a:rPr>
                  <a:t>P</a:t>
                </a:r>
                <a:r>
                  <a:rPr lang="en-US" altLang="zh-CN" dirty="0"/>
                  <a:t>BD </a:t>
                </a:r>
                <a:r>
                  <a:rPr lang="zh-CN" altLang="en-US" dirty="0"/>
                  <a:t>这个方法研究的是一个</a:t>
                </a:r>
                <a:r>
                  <a:rPr lang="zh-CN" altLang="en-US" dirty="0">
                    <a:solidFill>
                      <a:srgbClr val="C00000"/>
                    </a:solidFill>
                  </a:rPr>
                  <a:t>带约束的运动问题</a:t>
                </a:r>
              </a:p>
              <a:p>
                <a:endParaRPr lang="en-US" altLang="zh-CN" dirty="0"/>
              </a:p>
              <a:p>
                <a:r>
                  <a:rPr lang="zh-CN" altLang="en-US" dirty="0"/>
                  <a:t>高斯最小二乘约束原理</a:t>
                </a:r>
                <a:r>
                  <a:rPr lang="en-US" altLang="zh-CN" dirty="0"/>
                  <a:t>(Gauss's principle of least constraint)</a:t>
                </a:r>
              </a:p>
              <a:p>
                <a:pPr lvl="1"/>
                <a:r>
                  <a:rPr lang="zh-CN" altLang="en-US" dirty="0"/>
                  <a:t>受约束物体，它的运动轨迹是约束对</a:t>
                </a:r>
                <a:r>
                  <a:rPr lang="zh-CN" altLang="en-US" dirty="0">
                    <a:solidFill>
                      <a:srgbClr val="C00000"/>
                    </a:solidFill>
                  </a:rPr>
                  <a:t>加速度</a:t>
                </a:r>
                <a:r>
                  <a:rPr lang="zh-CN" altLang="en-US" dirty="0"/>
                  <a:t>改变的</a:t>
                </a:r>
                <a:r>
                  <a:rPr lang="zh-CN" altLang="en-US" dirty="0">
                    <a:solidFill>
                      <a:srgbClr val="C00000"/>
                    </a:solidFill>
                  </a:rPr>
                  <a:t>总和的最小值</a:t>
                </a:r>
                <a:endParaRPr lang="en-US" altLang="zh-CN" i="1" dirty="0">
                  <a:latin typeface="Cambria Math" panose="02040503050406030204" pitchFamily="18" charset="0"/>
                </a:endParaRPr>
              </a:p>
              <a:p>
                <a:pPr lvl="1"/>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en-US" altLang="zh-CN" i="1">
                                        <a:latin typeface="Cambria Math" panose="02040503050406030204" pitchFamily="18" charset="0"/>
                                      </a:rPr>
                                      <m:t> </m:t>
                                    </m:r>
                                    <m:acc>
                                      <m:accPr>
                                        <m:chr m:val="̈"/>
                                        <m:ctrlPr>
                                          <a:rPr lang="zh-CN" altLang="en-US" i="1">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solidFill>
                                          <a:srgbClr val="C00000"/>
                                        </a:solidFill>
                                        <a:latin typeface="Cambria Math" panose="02040503050406030204" pitchFamily="18" charset="0"/>
                                      </a:rPr>
                                      <m:t>−</m:t>
                                    </m:r>
                                    <m:f>
                                      <m:fPr>
                                        <m:ctrlPr>
                                          <a:rPr lang="zh-CN" altLang="en-US" i="1">
                                            <a:solidFill>
                                              <a:srgbClr val="C00000"/>
                                            </a:solidFill>
                                            <a:latin typeface="Cambria Math" panose="02040503050406030204" pitchFamily="18" charset="0"/>
                                          </a:rPr>
                                        </m:ctrlPr>
                                      </m:fPr>
                                      <m:num>
                                        <m:sSub>
                                          <m:sSubPr>
                                            <m:ctrlPr>
                                              <a:rPr lang="zh-CN" altLang="en-US" i="1">
                                                <a:solidFill>
                                                  <a:srgbClr val="C00000"/>
                                                </a:solidFill>
                                                <a:latin typeface="Cambria Math" panose="02040503050406030204" pitchFamily="18" charset="0"/>
                                              </a:rPr>
                                            </m:ctrlPr>
                                          </m:sSubPr>
                                          <m:e>
                                            <m:acc>
                                              <m:accPr>
                                                <m:chr m:val="⃗"/>
                                                <m:ctrlPr>
                                                  <a:rPr lang="zh-CN" altLang="en-US" b="1"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𝐹</m:t>
                                                </m:r>
                                              </m:e>
                                            </m:acc>
                                          </m:e>
                                          <m:sub>
                                            <m:r>
                                              <m:rPr>
                                                <m:sty m:val="p"/>
                                              </m:rPr>
                                              <a:rPr lang="en-US" altLang="zh-CN" i="1">
                                                <a:solidFill>
                                                  <a:srgbClr val="C00000"/>
                                                </a:solidFill>
                                                <a:latin typeface="Cambria Math" panose="02040503050406030204" pitchFamily="18" charset="0"/>
                                              </a:rPr>
                                              <m:t>ex</m:t>
                                            </m:r>
                                            <m:r>
                                              <a:rPr lang="en-US" altLang="zh-CN" i="1">
                                                <a:solidFill>
                                                  <a:srgbClr val="C00000"/>
                                                </a:solidFill>
                                                <a:latin typeface="Cambria Math" panose="02040503050406030204" pitchFamily="18" charset="0"/>
                                              </a:rPr>
                                              <m:t>𝑡</m:t>
                                            </m:r>
                                          </m:sub>
                                        </m:sSub>
                                      </m:num>
                                      <m:den>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𝑚</m:t>
                                            </m:r>
                                          </m:e>
                                          <m:sub>
                                            <m:r>
                                              <a:rPr lang="zh-CN" altLang="en-US"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e>
                                </m:d>
                              </m:e>
                              <m:sup>
                                <m:r>
                                  <a:rPr lang="zh-CN" altLang="en-US">
                                    <a:latin typeface="Cambria Math" panose="02040503050406030204" pitchFamily="18" charset="0"/>
                                  </a:rPr>
                                  <m:t>2</m:t>
                                </m:r>
                              </m:sup>
                            </m:sSup>
                          </m:e>
                        </m:nary>
                      </m:e>
                    </m:func>
                  </m:oMath>
                </a14:m>
                <a:endParaRPr lang="en-US" altLang="zh-CN" dirty="0"/>
              </a:p>
            </p:txBody>
          </p:sp>
        </mc:Choice>
        <mc:Fallback xmlns="">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10" name="椭圆 9">
            <a:extLst>
              <a:ext uri="{FF2B5EF4-FFF2-40B4-BE49-F238E27FC236}">
                <a16:creationId xmlns:a16="http://schemas.microsoft.com/office/drawing/2014/main" id="{5F2DE6FC-4FA5-4B7B-B64A-FAEB1B13ACC6}"/>
              </a:ext>
            </a:extLst>
          </p:cNvPr>
          <p:cNvSpPr/>
          <p:nvPr/>
        </p:nvSpPr>
        <p:spPr>
          <a:xfrm>
            <a:off x="9065311" y="4087558"/>
            <a:ext cx="2122098" cy="2122098"/>
          </a:xfrm>
          <a:prstGeom prst="ellipse">
            <a:avLst/>
          </a:prstGeom>
          <a:noFill/>
          <a:ln w="38100"/>
          <a:effectLst>
            <a:outerShdw blurRad="50800" dist="50800" dir="5400000" algn="ctr"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71387B5-7B88-4D04-8156-B3E40F48A950}"/>
              </a:ext>
            </a:extLst>
          </p:cNvPr>
          <p:cNvCxnSpPr>
            <a:cxnSpLocks/>
          </p:cNvCxnSpPr>
          <p:nvPr/>
        </p:nvCxnSpPr>
        <p:spPr>
          <a:xfrm flipH="1">
            <a:off x="10340797" y="5947102"/>
            <a:ext cx="494759" cy="40921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D038B83-B3B0-48F5-9BDA-DE8C225C80E2}"/>
              </a:ext>
            </a:extLst>
          </p:cNvPr>
          <p:cNvCxnSpPr>
            <a:cxnSpLocks/>
          </p:cNvCxnSpPr>
          <p:nvPr/>
        </p:nvCxnSpPr>
        <p:spPr>
          <a:xfrm flipV="1">
            <a:off x="10854079" y="5764063"/>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26" name="加号 25">
            <a:extLst>
              <a:ext uri="{FF2B5EF4-FFF2-40B4-BE49-F238E27FC236}">
                <a16:creationId xmlns:a16="http://schemas.microsoft.com/office/drawing/2014/main" id="{393DA1D8-837A-4E52-AE36-322013E111FF}"/>
              </a:ext>
            </a:extLst>
          </p:cNvPr>
          <p:cNvSpPr/>
          <p:nvPr/>
        </p:nvSpPr>
        <p:spPr>
          <a:xfrm>
            <a:off x="10036359" y="5058606"/>
            <a:ext cx="180000" cy="180000"/>
          </a:xfrm>
          <a:prstGeom prst="mathPlu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F4DFC0D2-3319-4350-A792-B187059A76DF}"/>
              </a:ext>
            </a:extLst>
          </p:cNvPr>
          <p:cNvCxnSpPr>
            <a:cxnSpLocks/>
          </p:cNvCxnSpPr>
          <p:nvPr/>
        </p:nvCxnSpPr>
        <p:spPr>
          <a:xfrm>
            <a:off x="10471287" y="4866758"/>
            <a:ext cx="716120" cy="82430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FD96F62-BB4F-4D7A-AA48-99FA049A9D4C}"/>
              </a:ext>
            </a:extLst>
          </p:cNvPr>
          <p:cNvCxnSpPr>
            <a:cxnSpLocks/>
          </p:cNvCxnSpPr>
          <p:nvPr/>
        </p:nvCxnSpPr>
        <p:spPr>
          <a:xfrm flipH="1" flipV="1">
            <a:off x="10365547" y="5403437"/>
            <a:ext cx="451487" cy="521009"/>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4D3D2EA8-A2DD-40DE-B115-6AD7DFC414D5}"/>
                  </a:ext>
                </a:extLst>
              </p:cNvPr>
              <p:cNvSpPr/>
              <p:nvPr/>
            </p:nvSpPr>
            <p:spPr>
              <a:xfrm>
                <a:off x="10011895" y="6178531"/>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7030A0"/>
                              </a:solidFill>
                              <a:latin typeface="Cambria Math" panose="02040503050406030204" pitchFamily="18" charset="0"/>
                            </a:rPr>
                          </m:ctrlPr>
                        </m:accPr>
                        <m:e>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𝑝</m:t>
                              </m:r>
                            </m:e>
                          </m:acc>
                        </m:e>
                      </m:acc>
                    </m:oMath>
                  </m:oMathPara>
                </a14:m>
                <a:endParaRPr lang="zh-CN" altLang="en-US" sz="2000" dirty="0">
                  <a:solidFill>
                    <a:srgbClr val="7030A0"/>
                  </a:solidFill>
                </a:endParaRPr>
              </a:p>
            </p:txBody>
          </p:sp>
        </mc:Choice>
        <mc:Fallback xmlns="">
          <p:sp>
            <p:nvSpPr>
              <p:cNvPr id="37" name="矩形 36">
                <a:extLst>
                  <a:ext uri="{FF2B5EF4-FFF2-40B4-BE49-F238E27FC236}">
                    <a16:creationId xmlns:a16="http://schemas.microsoft.com/office/drawing/2014/main" id="{4D3D2EA8-A2DD-40DE-B115-6AD7DFC414D5}"/>
                  </a:ext>
                </a:extLst>
              </p:cNvPr>
              <p:cNvSpPr>
                <a:spLocks noRot="1" noChangeAspect="1" noMove="1" noResize="1" noEditPoints="1" noAdjustHandles="1" noChangeArrowheads="1" noChangeShapeType="1" noTextEdit="1"/>
              </p:cNvSpPr>
              <p:nvPr/>
            </p:nvSpPr>
            <p:spPr>
              <a:xfrm>
                <a:off x="10011895" y="6178531"/>
                <a:ext cx="401007" cy="440762"/>
              </a:xfrm>
              <a:prstGeom prst="rect">
                <a:avLst/>
              </a:prstGeom>
              <a:blipFill>
                <a:blip r:embed="rId4"/>
                <a:stretch>
                  <a:fillRect t="-6944" r="-30303"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3638E56A-2EBD-4EFF-B4A5-D397B4A6064A}"/>
                  </a:ext>
                </a:extLst>
              </p:cNvPr>
              <p:cNvSpPr/>
              <p:nvPr/>
            </p:nvSpPr>
            <p:spPr>
              <a:xfrm>
                <a:off x="10059407" y="5272242"/>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C00000"/>
                              </a:solidFill>
                              <a:latin typeface="Cambria Math" panose="02040503050406030204" pitchFamily="18" charset="0"/>
                            </a:rPr>
                          </m:ctrlPr>
                        </m:acc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𝑝</m:t>
                              </m:r>
                            </m:e>
                          </m:acc>
                        </m:e>
                      </m:acc>
                    </m:oMath>
                  </m:oMathPara>
                </a14:m>
                <a:endParaRPr lang="zh-CN" altLang="en-US" sz="2000" dirty="0"/>
              </a:p>
            </p:txBody>
          </p:sp>
        </mc:Choice>
        <mc:Fallback xmlns="">
          <p:sp>
            <p:nvSpPr>
              <p:cNvPr id="38" name="矩形 37">
                <a:extLst>
                  <a:ext uri="{FF2B5EF4-FFF2-40B4-BE49-F238E27FC236}">
                    <a16:creationId xmlns:a16="http://schemas.microsoft.com/office/drawing/2014/main" id="{3638E56A-2EBD-4EFF-B4A5-D397B4A6064A}"/>
                  </a:ext>
                </a:extLst>
              </p:cNvPr>
              <p:cNvSpPr>
                <a:spLocks noRot="1" noChangeAspect="1" noMove="1" noResize="1" noEditPoints="1" noAdjustHandles="1" noChangeArrowheads="1" noChangeShapeType="1" noTextEdit="1"/>
              </p:cNvSpPr>
              <p:nvPr/>
            </p:nvSpPr>
            <p:spPr>
              <a:xfrm>
                <a:off x="10059407" y="5272242"/>
                <a:ext cx="401007" cy="440762"/>
              </a:xfrm>
              <a:prstGeom prst="rect">
                <a:avLst/>
              </a:prstGeom>
              <a:blipFill>
                <a:blip r:embed="rId5"/>
                <a:stretch>
                  <a:fillRect t="-6944" r="-34848"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4D39466-85CA-4C39-BC7A-AFBC17CBF0A3}"/>
                  </a:ext>
                </a:extLst>
              </p:cNvPr>
              <p:cNvSpPr/>
              <p:nvPr/>
            </p:nvSpPr>
            <p:spPr>
              <a:xfrm>
                <a:off x="10763451" y="5891832"/>
                <a:ext cx="40100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6"/>
                              </a:solidFill>
                              <a:latin typeface="Cambria Math" panose="02040503050406030204" pitchFamily="18" charset="0"/>
                            </a:rPr>
                          </m:ctrlPr>
                        </m:accPr>
                        <m:e>
                          <m:r>
                            <a:rPr lang="en-US" altLang="zh-CN" sz="2000" i="1">
                              <a:solidFill>
                                <a:schemeClr val="accent6"/>
                              </a:solidFill>
                              <a:latin typeface="Cambria Math" panose="02040503050406030204" pitchFamily="18" charset="0"/>
                            </a:rPr>
                            <m:t>𝑝</m:t>
                          </m:r>
                        </m:e>
                      </m:acc>
                    </m:oMath>
                  </m:oMathPara>
                </a14:m>
                <a:endParaRPr lang="zh-CN" altLang="en-US" sz="2000" dirty="0">
                  <a:solidFill>
                    <a:schemeClr val="accent6"/>
                  </a:solidFill>
                </a:endParaRPr>
              </a:p>
            </p:txBody>
          </p:sp>
        </mc:Choice>
        <mc:Fallback xmlns="">
          <p:sp>
            <p:nvSpPr>
              <p:cNvPr id="39" name="矩形 38">
                <a:extLst>
                  <a:ext uri="{FF2B5EF4-FFF2-40B4-BE49-F238E27FC236}">
                    <a16:creationId xmlns:a16="http://schemas.microsoft.com/office/drawing/2014/main" id="{74D39466-85CA-4C39-BC7A-AFBC17CBF0A3}"/>
                  </a:ext>
                </a:extLst>
              </p:cNvPr>
              <p:cNvSpPr>
                <a:spLocks noRot="1" noChangeAspect="1" noMove="1" noResize="1" noEditPoints="1" noAdjustHandles="1" noChangeArrowheads="1" noChangeShapeType="1" noTextEdit="1"/>
              </p:cNvSpPr>
              <p:nvPr/>
            </p:nvSpPr>
            <p:spPr>
              <a:xfrm>
                <a:off x="10763451" y="5891832"/>
                <a:ext cx="401007" cy="400110"/>
              </a:xfrm>
              <a:prstGeom prst="rect">
                <a:avLst/>
              </a:prstGeom>
              <a:blipFill>
                <a:blip r:embed="rId6"/>
                <a:stretch>
                  <a:fillRect t="-18462" r="-30769"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D79A4102-6BF6-4B60-B456-201D37C6AC7E}"/>
                  </a:ext>
                </a:extLst>
              </p:cNvPr>
              <p:cNvSpPr/>
              <p:nvPr/>
            </p:nvSpPr>
            <p:spPr>
              <a:xfrm>
                <a:off x="10712961" y="4932085"/>
                <a:ext cx="34509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6"/>
                          </a:solidFill>
                          <a:latin typeface="Cambria Math" panose="02040503050406030204" pitchFamily="18" charset="0"/>
                        </a:rPr>
                        <m:t>𝑙</m:t>
                      </m:r>
                    </m:oMath>
                  </m:oMathPara>
                </a14:m>
                <a:endParaRPr lang="zh-CN" altLang="en-US" sz="2000" dirty="0"/>
              </a:p>
            </p:txBody>
          </p:sp>
        </mc:Choice>
        <mc:Fallback xmlns="">
          <p:sp>
            <p:nvSpPr>
              <p:cNvPr id="40" name="矩形 39">
                <a:extLst>
                  <a:ext uri="{FF2B5EF4-FFF2-40B4-BE49-F238E27FC236}">
                    <a16:creationId xmlns:a16="http://schemas.microsoft.com/office/drawing/2014/main" id="{D79A4102-6BF6-4B60-B456-201D37C6AC7E}"/>
                  </a:ext>
                </a:extLst>
              </p:cNvPr>
              <p:cNvSpPr>
                <a:spLocks noRot="1" noChangeAspect="1" noMove="1" noResize="1" noEditPoints="1" noAdjustHandles="1" noChangeArrowheads="1" noChangeShapeType="1" noTextEdit="1"/>
              </p:cNvSpPr>
              <p:nvPr/>
            </p:nvSpPr>
            <p:spPr>
              <a:xfrm>
                <a:off x="10712961" y="4932085"/>
                <a:ext cx="345094" cy="400110"/>
              </a:xfrm>
              <a:prstGeom prst="rect">
                <a:avLst/>
              </a:prstGeom>
              <a:blipFill>
                <a:blip r:embed="rId7"/>
                <a:stretch>
                  <a:fillRect/>
                </a:stretch>
              </a:blipFill>
            </p:spPr>
            <p:txBody>
              <a:bodyPr/>
              <a:lstStyle/>
              <a:p>
                <a:r>
                  <a:rPr lang="zh-CN" altLang="en-US">
                    <a:noFill/>
                  </a:rPr>
                  <a:t> </a:t>
                </a:r>
              </a:p>
            </p:txBody>
          </p:sp>
        </mc:Fallback>
      </mc:AlternateContent>
      <p:cxnSp>
        <p:nvCxnSpPr>
          <p:cNvPr id="45" name="直接连接符 44">
            <a:extLst>
              <a:ext uri="{FF2B5EF4-FFF2-40B4-BE49-F238E27FC236}">
                <a16:creationId xmlns:a16="http://schemas.microsoft.com/office/drawing/2014/main" id="{82B3F984-718B-404B-B0D7-9138A39A4AF6}"/>
              </a:ext>
            </a:extLst>
          </p:cNvPr>
          <p:cNvCxnSpPr>
            <a:cxnSpLocks/>
          </p:cNvCxnSpPr>
          <p:nvPr/>
        </p:nvCxnSpPr>
        <p:spPr>
          <a:xfrm flipV="1">
            <a:off x="10131511" y="4947064"/>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BAB9172-1CB3-45A1-9EAF-3C735C946C25}"/>
              </a:ext>
            </a:extLst>
          </p:cNvPr>
          <p:cNvCxnSpPr>
            <a:cxnSpLocks/>
          </p:cNvCxnSpPr>
          <p:nvPr/>
        </p:nvCxnSpPr>
        <p:spPr>
          <a:xfrm flipV="1">
            <a:off x="11081866" y="5579145"/>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16613AF-1F40-4E1A-90CA-2905ACB6E314}"/>
              </a:ext>
            </a:extLst>
          </p:cNvPr>
          <p:cNvCxnSpPr>
            <a:cxnSpLocks/>
          </p:cNvCxnSpPr>
          <p:nvPr/>
        </p:nvCxnSpPr>
        <p:spPr>
          <a:xfrm flipV="1">
            <a:off x="10373647" y="4745932"/>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A4319586-F67F-4207-995C-405F1C39FB31}"/>
              </a:ext>
            </a:extLst>
          </p:cNvPr>
          <p:cNvSpPr/>
          <p:nvPr/>
        </p:nvSpPr>
        <p:spPr>
          <a:xfrm>
            <a:off x="10769597" y="5871884"/>
            <a:ext cx="129396" cy="1293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21744DD-EB44-4B74-A419-46BEFB21431A}"/>
              </a:ext>
            </a:extLst>
          </p:cNvPr>
          <p:cNvSpPr/>
          <p:nvPr/>
        </p:nvSpPr>
        <p:spPr>
          <a:xfrm>
            <a:off x="2049866" y="5278724"/>
            <a:ext cx="4955203" cy="523220"/>
          </a:xfrm>
          <a:prstGeom prst="rect">
            <a:avLst/>
          </a:prstGeom>
        </p:spPr>
        <p:txBody>
          <a:bodyPr wrap="none">
            <a:spAutoFit/>
          </a:bodyPr>
          <a:lstStyle/>
          <a:p>
            <a:pPr lvl="1"/>
            <a:r>
              <a:rPr lang="zh-CN" altLang="en-US" sz="2800" dirty="0">
                <a:solidFill>
                  <a:schemeClr val="accent1"/>
                </a:solidFill>
              </a:rPr>
              <a:t>约束对</a:t>
            </a:r>
            <a:r>
              <a:rPr lang="zh-CN" altLang="en-US" sz="2800" dirty="0">
                <a:solidFill>
                  <a:srgbClr val="C00000"/>
                </a:solidFill>
              </a:rPr>
              <a:t>加速度</a:t>
            </a:r>
            <a:r>
              <a:rPr lang="zh-CN" altLang="en-US" sz="2800" dirty="0">
                <a:solidFill>
                  <a:schemeClr val="accent1"/>
                </a:solidFill>
              </a:rPr>
              <a:t>的改变有多大</a:t>
            </a:r>
            <a:endParaRPr lang="en-US" altLang="zh-CN" sz="2800" dirty="0">
              <a:solidFill>
                <a:schemeClr val="accent1"/>
              </a:solidFill>
            </a:endParaRPr>
          </a:p>
        </p:txBody>
      </p:sp>
      <p:sp>
        <p:nvSpPr>
          <p:cNvPr id="7" name="矩形: 圆角 6">
            <a:extLst>
              <a:ext uri="{FF2B5EF4-FFF2-40B4-BE49-F238E27FC236}">
                <a16:creationId xmlns:a16="http://schemas.microsoft.com/office/drawing/2014/main" id="{7C85B236-EF13-4A0A-B9C8-62C189C29E84}"/>
              </a:ext>
            </a:extLst>
          </p:cNvPr>
          <p:cNvSpPr/>
          <p:nvPr/>
        </p:nvSpPr>
        <p:spPr>
          <a:xfrm>
            <a:off x="3706501" y="3933894"/>
            <a:ext cx="1151608" cy="778301"/>
          </a:xfrm>
          <a:prstGeom prst="roundRect">
            <a:avLst/>
          </a:prstGeom>
          <a:noFill/>
          <a:ln w="317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716DAD43-CDD7-46B4-8B0A-DD4CB35321AD}"/>
              </a:ext>
            </a:extLst>
          </p:cNvPr>
          <p:cNvCxnSpPr>
            <a:cxnSpLocks/>
          </p:cNvCxnSpPr>
          <p:nvPr/>
        </p:nvCxnSpPr>
        <p:spPr>
          <a:xfrm flipH="1" flipV="1">
            <a:off x="4234328" y="4865945"/>
            <a:ext cx="1" cy="432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8A7C236A-D0F4-4328-A291-8F0FA8087EAA}"/>
              </a:ext>
            </a:extLst>
          </p:cNvPr>
          <p:cNvGrpSpPr/>
          <p:nvPr/>
        </p:nvGrpSpPr>
        <p:grpSpPr>
          <a:xfrm>
            <a:off x="7104625" y="4001294"/>
            <a:ext cx="1213203" cy="1160111"/>
            <a:chOff x="7095930" y="3454878"/>
            <a:chExt cx="1213203" cy="1160111"/>
          </a:xfrm>
        </p:grpSpPr>
        <p:sp>
          <p:nvSpPr>
            <p:cNvPr id="24" name="矩形: 圆角 23">
              <a:extLst>
                <a:ext uri="{FF2B5EF4-FFF2-40B4-BE49-F238E27FC236}">
                  <a16:creationId xmlns:a16="http://schemas.microsoft.com/office/drawing/2014/main" id="{FEBBF0AE-B512-4B43-BAC5-8AC1FEE2DC3A}"/>
                </a:ext>
              </a:extLst>
            </p:cNvPr>
            <p:cNvSpPr/>
            <p:nvPr/>
          </p:nvSpPr>
          <p:spPr>
            <a:xfrm>
              <a:off x="7095930" y="3560126"/>
              <a:ext cx="1213203" cy="1054863"/>
            </a:xfrm>
            <a:prstGeom prst="roundRect">
              <a:avLst/>
            </a:prstGeom>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9B997A9-9B1E-44D8-A16B-5A76AA9E7917}"/>
                    </a:ext>
                  </a:extLst>
                </p:cNvPr>
                <p:cNvSpPr/>
                <p:nvPr/>
              </p:nvSpPr>
              <p:spPr>
                <a:xfrm>
                  <a:off x="7152706" y="3454878"/>
                  <a:ext cx="1134157" cy="1107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6600" i="1" smtClean="0">
                                <a:solidFill>
                                  <a:srgbClr val="C00000"/>
                                </a:solidFill>
                                <a:latin typeface="Cambria Math" panose="02040503050406030204" pitchFamily="18" charset="0"/>
                              </a:rPr>
                            </m:ctrlPr>
                          </m:sSubPr>
                          <m:e>
                            <m:acc>
                              <m:accPr>
                                <m:chr m:val="⃗"/>
                                <m:ctrlPr>
                                  <a:rPr lang="en-US" altLang="zh-CN" sz="6600" i="1">
                                    <a:solidFill>
                                      <a:srgbClr val="C00000"/>
                                    </a:solidFill>
                                    <a:latin typeface="Cambria Math" panose="02040503050406030204" pitchFamily="18" charset="0"/>
                                  </a:rPr>
                                </m:ctrlPr>
                              </m:accPr>
                              <m:e>
                                <m:r>
                                  <a:rPr lang="en-US" altLang="zh-CN" sz="6600" i="1">
                                    <a:solidFill>
                                      <a:srgbClr val="C00000"/>
                                    </a:solidFill>
                                    <a:latin typeface="Cambria Math" panose="02040503050406030204" pitchFamily="18" charset="0"/>
                                  </a:rPr>
                                  <m:t>𝑝</m:t>
                                </m:r>
                              </m:e>
                            </m:acc>
                          </m:e>
                          <m:sub>
                            <m:r>
                              <a:rPr lang="en-US" altLang="zh-CN" sz="6600" i="1">
                                <a:solidFill>
                                  <a:srgbClr val="C00000"/>
                                </a:solidFill>
                                <a:latin typeface="Cambria Math" panose="02040503050406030204" pitchFamily="18" charset="0"/>
                              </a:rPr>
                              <m:t>𝑖</m:t>
                            </m:r>
                          </m:sub>
                        </m:sSub>
                      </m:oMath>
                    </m:oMathPara>
                  </a14:m>
                  <a:endParaRPr lang="zh-CN" altLang="en-US" sz="6600" dirty="0"/>
                </a:p>
              </p:txBody>
            </p:sp>
          </mc:Choice>
          <mc:Fallback xmlns="">
            <p:sp>
              <p:nvSpPr>
                <p:cNvPr id="4" name="矩形 3">
                  <a:extLst>
                    <a:ext uri="{FF2B5EF4-FFF2-40B4-BE49-F238E27FC236}">
                      <a16:creationId xmlns:a16="http://schemas.microsoft.com/office/drawing/2014/main" id="{99B997A9-9B1E-44D8-A16B-5A76AA9E7917}"/>
                    </a:ext>
                  </a:extLst>
                </p:cNvPr>
                <p:cNvSpPr>
                  <a:spLocks noRot="1" noChangeAspect="1" noMove="1" noResize="1" noEditPoints="1" noAdjustHandles="1" noChangeArrowheads="1" noChangeShapeType="1" noTextEdit="1"/>
                </p:cNvSpPr>
                <p:nvPr/>
              </p:nvSpPr>
              <p:spPr>
                <a:xfrm>
                  <a:off x="7152706" y="3454878"/>
                  <a:ext cx="1134157" cy="1107996"/>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04770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up)">
                                      <p:cBhvr>
                                        <p:cTn id="45" dur="500"/>
                                        <p:tgtEl>
                                          <p:spTgt spid="13"/>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wipe(down)">
                                      <p:cBhvr>
                                        <p:cTn id="53" dur="500"/>
                                        <p:tgtEl>
                                          <p:spTgt spid="35"/>
                                        </p:tgtEl>
                                      </p:cBhvr>
                                    </p:animEffect>
                                  </p:childTnLst>
                                </p:cTn>
                              </p:par>
                            </p:childTnLst>
                          </p:cTn>
                        </p:par>
                        <p:par>
                          <p:cTn id="54" fill="hold">
                            <p:stCondLst>
                              <p:cond delay="500"/>
                            </p:stCondLst>
                            <p:childTnLst>
                              <p:par>
                                <p:cTn id="55" presetID="1" presetClass="entr" presetSubtype="0" fill="hold" grpId="0" nodeType="after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6" presetClass="entr" presetSubtype="37"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barn(outVertical)">
                                      <p:cBhvr>
                                        <p:cTn id="7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37" grpId="0"/>
      <p:bldP spid="38" grpId="0"/>
      <p:bldP spid="39" grpId="0"/>
      <p:bldP spid="40" grpId="0"/>
      <p:bldP spid="11" grpId="0" animBg="1"/>
      <p:bldP spid="5" grpId="0"/>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高斯最小二乘约束原理应用</a:t>
            </a:r>
          </a:p>
        </p:txBody>
      </p:sp>
      <p:grpSp>
        <p:nvGrpSpPr>
          <p:cNvPr id="7" name="组合 6">
            <a:extLst>
              <a:ext uri="{FF2B5EF4-FFF2-40B4-BE49-F238E27FC236}">
                <a16:creationId xmlns:a16="http://schemas.microsoft.com/office/drawing/2014/main" id="{D50D8AAA-5460-409D-B7BE-5D739B667976}"/>
              </a:ext>
            </a:extLst>
          </p:cNvPr>
          <p:cNvGrpSpPr/>
          <p:nvPr/>
        </p:nvGrpSpPr>
        <p:grpSpPr>
          <a:xfrm>
            <a:off x="7091963" y="5331044"/>
            <a:ext cx="4980333" cy="1070549"/>
            <a:chOff x="4949402" y="3923678"/>
            <a:chExt cx="4980333" cy="1070549"/>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7EBEA2E-1B71-4E46-AAFB-A759362D5368}"/>
                    </a:ext>
                  </a:extLst>
                </p:cNvPr>
                <p:cNvSpPr/>
                <p:nvPr/>
              </p:nvSpPr>
              <p:spPr>
                <a:xfrm>
                  <a:off x="6112026" y="3923678"/>
                  <a:ext cx="153106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m:t>
                        </m:r>
                        <m:d>
                          <m:dPr>
                            <m:begChr m:val="["/>
                            <m:endChr m:val="]"/>
                            <m:ctrlPr>
                              <a:rPr lang="en-US" altLang="zh-CN" sz="2000" b="1" i="1">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rgbClr val="C00000"/>
                                    </a:solidFill>
                                    <a:latin typeface="Cambria Math" panose="02040503050406030204" pitchFamily="18" charset="0"/>
                                    <a:ea typeface="Cambria Math" panose="02040503050406030204" pitchFamily="18" charset="0"/>
                                  </a:rPr>
                                </m:ctrlPr>
                              </m:mP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1</m:t>
                                      </m:r>
                                    </m:sub>
                                  </m:sSub>
                                </m:e>
                              </m:mr>
                              <m:mr>
                                <m:e>
                                  <m:r>
                                    <a:rPr lang="en-US" altLang="zh-CN" sz="2000" b="0" i="1">
                                      <a:solidFill>
                                        <a:srgbClr val="C00000"/>
                                      </a:solidFill>
                                      <a:latin typeface="Cambria Math" panose="02040503050406030204" pitchFamily="18" charset="0"/>
                                      <a:ea typeface="Cambria Math" panose="02040503050406030204" pitchFamily="18" charset="0"/>
                                    </a:rPr>
                                    <m:t>⋮</m:t>
                                  </m:r>
                                </m:e>
                              </m:m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𝑛</m:t>
                                      </m:r>
                                    </m:sub>
                                  </m:sSub>
                                </m:e>
                              </m:mr>
                            </m:m>
                          </m:e>
                        </m:d>
                      </m:oMath>
                    </m:oMathPara>
                  </a14:m>
                  <a:endParaRPr lang="zh-CN" altLang="en-US" sz="2000" b="1" dirty="0">
                    <a:solidFill>
                      <a:srgbClr val="C00000"/>
                    </a:solidFill>
                  </a:endParaRPr>
                </a:p>
              </p:txBody>
            </p:sp>
          </mc:Choice>
          <mc:Fallback xmlns="">
            <p:sp>
              <p:nvSpPr>
                <p:cNvPr id="4" name="矩形 3">
                  <a:extLst>
                    <a:ext uri="{FF2B5EF4-FFF2-40B4-BE49-F238E27FC236}">
                      <a16:creationId xmlns:a16="http://schemas.microsoft.com/office/drawing/2014/main" id="{E7EBEA2E-1B71-4E46-AAFB-A759362D5368}"/>
                    </a:ext>
                  </a:extLst>
                </p:cNvPr>
                <p:cNvSpPr>
                  <a:spLocks noRot="1" noChangeAspect="1" noMove="1" noResize="1" noEditPoints="1" noAdjustHandles="1" noChangeArrowheads="1" noChangeShapeType="1" noTextEdit="1"/>
                </p:cNvSpPr>
                <p:nvPr/>
              </p:nvSpPr>
              <p:spPr>
                <a:xfrm>
                  <a:off x="6112026" y="3923678"/>
                  <a:ext cx="1531060" cy="107054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2DAB6C2-454B-4650-9B79-CEA79DD823A9}"/>
                    </a:ext>
                  </a:extLst>
                </p:cNvPr>
                <p:cNvSpPr/>
                <p:nvPr/>
              </p:nvSpPr>
              <p:spPr>
                <a:xfrm>
                  <a:off x="7550366" y="3971287"/>
                  <a:ext cx="2379369" cy="9644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Cambria Math" panose="02040503050406030204" pitchFamily="18" charset="0"/>
                          </a:rPr>
                          <m:t>𝑴</m:t>
                        </m:r>
                        <m:r>
                          <a:rPr lang="en-US" altLang="zh-CN" sz="2000" b="1" i="1">
                            <a:latin typeface="Cambria Math" panose="02040503050406030204" pitchFamily="18" charset="0"/>
                            <a:ea typeface="Cambria Math" panose="02040503050406030204" pitchFamily="18" charset="0"/>
                          </a:rPr>
                          <m:t>=</m:t>
                        </m:r>
                        <m:d>
                          <m:dPr>
                            <m:begChr m:val="["/>
                            <m:endChr m:val="]"/>
                            <m:ctrlPr>
                              <a:rPr lang="en-US" altLang="zh-CN" sz="2000" b="1"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000" b="1" i="1">
                                    <a:latin typeface="Cambria Math" panose="02040503050406030204" pitchFamily="18" charset="0"/>
                                    <a:ea typeface="Cambria Math" panose="02040503050406030204" pitchFamily="18" charset="0"/>
                                  </a:rPr>
                                </m:ctrlPr>
                              </m:mPr>
                              <m:mr>
                                <m:e>
                                  <m:sSub>
                                    <m:sSubPr>
                                      <m:ctrlPr>
                                        <a:rPr lang="zh-CN" altLang="en-US" sz="2000" i="1" smtClean="0">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1</m:t>
                                      </m:r>
                                    </m:sub>
                                  </m:sSub>
                                </m:e>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𝑛</m:t>
                                      </m:r>
                                    </m:sub>
                                  </m:sSub>
                                </m:e>
                              </m:mr>
                            </m:m>
                          </m:e>
                        </m:d>
                      </m:oMath>
                    </m:oMathPara>
                  </a14:m>
                  <a:endParaRPr lang="zh-CN" altLang="en-US" sz="2000" b="1" dirty="0"/>
                </a:p>
              </p:txBody>
            </p:sp>
          </mc:Choice>
          <mc:Fallback xmlns="">
            <p:sp>
              <p:nvSpPr>
                <p:cNvPr id="5" name="矩形 4">
                  <a:extLst>
                    <a:ext uri="{FF2B5EF4-FFF2-40B4-BE49-F238E27FC236}">
                      <a16:creationId xmlns:a16="http://schemas.microsoft.com/office/drawing/2014/main" id="{62DAB6C2-454B-4650-9B79-CEA79DD823A9}"/>
                    </a:ext>
                  </a:extLst>
                </p:cNvPr>
                <p:cNvSpPr>
                  <a:spLocks noRot="1" noChangeAspect="1" noMove="1" noResize="1" noEditPoints="1" noAdjustHandles="1" noChangeArrowheads="1" noChangeShapeType="1" noTextEdit="1"/>
                </p:cNvSpPr>
                <p:nvPr/>
              </p:nvSpPr>
              <p:spPr>
                <a:xfrm>
                  <a:off x="7550366" y="3971287"/>
                  <a:ext cx="2379369" cy="9644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F331858-8E44-42FA-8B3C-BB9E020F16E4}"/>
                    </a:ext>
                  </a:extLst>
                </p:cNvPr>
                <p:cNvSpPr/>
                <p:nvPr/>
              </p:nvSpPr>
              <p:spPr>
                <a:xfrm>
                  <a:off x="4949402" y="3923678"/>
                  <a:ext cx="122649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ea typeface="Cambria Math" panose="02040503050406030204" pitchFamily="18" charset="0"/>
                          </a:rPr>
                          <m:t>𝒑</m:t>
                        </m:r>
                        <m:r>
                          <a:rPr lang="en-US" altLang="zh-CN" sz="2000" b="1" i="1" smtClean="0">
                            <a:solidFill>
                              <a:schemeClr val="accent1"/>
                            </a:solidFill>
                            <a:latin typeface="Cambria Math" panose="02040503050406030204" pitchFamily="18" charset="0"/>
                            <a:ea typeface="Cambria Math" panose="02040503050406030204" pitchFamily="18" charset="0"/>
                          </a:rPr>
                          <m:t>=</m:t>
                        </m:r>
                        <m:d>
                          <m:dPr>
                            <m:begChr m:val="["/>
                            <m:endChr m:val="]"/>
                            <m:ctrlPr>
                              <a:rPr lang="en-US" altLang="zh-CN" sz="2000" b="1" i="1">
                                <a:solidFill>
                                  <a:schemeClr val="accent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chemeClr val="accent1"/>
                                    </a:solidFill>
                                    <a:latin typeface="Cambria Math" panose="02040503050406030204" pitchFamily="18" charset="0"/>
                                    <a:ea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1</m:t>
                                      </m:r>
                                    </m:sub>
                                  </m:sSub>
                                </m:e>
                              </m:mr>
                              <m:mr>
                                <m:e>
                                  <m:r>
                                    <a:rPr lang="en-US" altLang="zh-CN" sz="2000" i="1">
                                      <a:solidFill>
                                        <a:schemeClr val="accent1"/>
                                      </a:solidFill>
                                      <a:latin typeface="Cambria Math" panose="02040503050406030204" pitchFamily="18" charset="0"/>
                                      <a:ea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𝑛</m:t>
                                      </m:r>
                                    </m:sub>
                                  </m:sSub>
                                </m:e>
                              </m:mr>
                            </m:m>
                          </m:e>
                        </m:d>
                      </m:oMath>
                    </m:oMathPara>
                  </a14:m>
                  <a:endParaRPr lang="zh-CN" altLang="en-US" sz="2000" b="1" dirty="0"/>
                </a:p>
              </p:txBody>
            </p:sp>
          </mc:Choice>
          <mc:Fallback xmlns="">
            <p:sp>
              <p:nvSpPr>
                <p:cNvPr id="6" name="矩形 5">
                  <a:extLst>
                    <a:ext uri="{FF2B5EF4-FFF2-40B4-BE49-F238E27FC236}">
                      <a16:creationId xmlns:a16="http://schemas.microsoft.com/office/drawing/2014/main" id="{0F331858-8E44-42FA-8B3C-BB9E020F16E4}"/>
                    </a:ext>
                  </a:extLst>
                </p:cNvPr>
                <p:cNvSpPr>
                  <a:spLocks noRot="1" noChangeAspect="1" noMove="1" noResize="1" noEditPoints="1" noAdjustHandles="1" noChangeArrowheads="1" noChangeShapeType="1" noTextEdit="1"/>
                </p:cNvSpPr>
                <p:nvPr/>
              </p:nvSpPr>
              <p:spPr>
                <a:xfrm>
                  <a:off x="4949402" y="3923678"/>
                  <a:ext cx="1226490" cy="1070549"/>
                </a:xfrm>
                <a:prstGeom prst="rect">
                  <a:avLst/>
                </a:prstGeom>
                <a:blipFill>
                  <a:blip r:embed="rId5"/>
                  <a:stretch>
                    <a:fillRect/>
                  </a:stretch>
                </a:blipFill>
              </p:spPr>
              <p:txBody>
                <a:bodyPr/>
                <a:lstStyle/>
                <a:p>
                  <a:r>
                    <a:rPr lang="zh-CN" altLang="en-US">
                      <a:noFill/>
                    </a:rPr>
                    <a:t> </a:t>
                  </a:r>
                </a:p>
              </p:txBody>
            </p:sp>
          </mc:Fallback>
        </mc:AlternateContent>
      </p:grpSp>
      <p:sp>
        <p:nvSpPr>
          <p:cNvPr id="19" name="矩形: 圆角 18">
            <a:extLst>
              <a:ext uri="{FF2B5EF4-FFF2-40B4-BE49-F238E27FC236}">
                <a16:creationId xmlns:a16="http://schemas.microsoft.com/office/drawing/2014/main" id="{DBE8BAAD-3281-4197-8756-3D11752841E0}"/>
              </a:ext>
            </a:extLst>
          </p:cNvPr>
          <p:cNvSpPr/>
          <p:nvPr/>
        </p:nvSpPr>
        <p:spPr>
          <a:xfrm>
            <a:off x="838199" y="2890665"/>
            <a:ext cx="6032863" cy="2726364"/>
          </a:xfrm>
          <a:prstGeom prst="roundRect">
            <a:avLst>
              <a:gd name="adj" fmla="val 5987"/>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10CCAF2-A679-488E-AD86-AD398EF58973}"/>
                  </a:ext>
                </a:extLst>
              </p:cNvPr>
              <p:cNvSpPr/>
              <p:nvPr/>
            </p:nvSpPr>
            <p:spPr>
              <a:xfrm>
                <a:off x="1059100" y="3590251"/>
                <a:ext cx="5722190" cy="1872692"/>
              </a:xfrm>
              <a:prstGeom prst="rect">
                <a:avLst/>
              </a:prstGeom>
            </p:spPr>
            <p:txBody>
              <a:bodyPr wrap="square">
                <a:spAutoFit/>
              </a:bodyPr>
              <a:lstStyle/>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
                      <m:dPr>
                        <m:ctrlPr>
                          <a:rPr lang="en-US" altLang="zh-CN" i="1">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e>
                    </m:d>
                    <m: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r>
                      <a:rPr lang="en-US" altLang="zh-CN">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1</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2</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𝑡</m:t>
                            </m:r>
                          </m:e>
                          <m:sup>
                            <m:r>
                              <a:rPr lang="en-US" altLang="zh-CN" i="1">
                                <a:solidFill>
                                  <a:srgbClr val="C00000"/>
                                </a:solidFill>
                                <a:latin typeface="Cambria Math" panose="02040503050406030204" pitchFamily="18" charset="0"/>
                                <a:ea typeface="Cambria Math" panose="02040503050406030204" pitchFamily="18" charset="0"/>
                              </a:rPr>
                              <m:t>2</m:t>
                            </m:r>
                          </m:sup>
                        </m:sSup>
                      </m:den>
                    </m:f>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sSub>
                          <m:sSubPr>
                            <m:ctrlPr>
                              <a:rPr lang="en-US" altLang="zh-CN" i="1">
                                <a:solidFill>
                                  <a:srgbClr val="C00000"/>
                                </a:solidFill>
                                <a:latin typeface="Cambria Math" panose="02040503050406030204" pitchFamily="18" charset="0"/>
                              </a:rPr>
                            </m:ctrlPr>
                          </m:sSubPr>
                          <m:e>
                            <m:acc>
                              <m:accPr>
                                <m:chr m:val="⃗"/>
                                <m:ctrlPr>
                                  <a:rPr lang="en-US" altLang="zh-CN" b="1" i="1">
                                    <a:solidFill>
                                      <a:srgbClr val="C00000"/>
                                    </a:solidFill>
                                    <a:latin typeface="Cambria Math" panose="02040503050406030204" pitchFamily="18" charset="0"/>
                                    <a:ea typeface="Cambria Math" panose="02040503050406030204" pitchFamily="18" charset="0"/>
                                  </a:rPr>
                                </m:ctrlPr>
                              </m:accPr>
                              <m:e>
                                <m:r>
                                  <a:rPr lang="en-US" altLang="zh-CN" b="0" i="1" smtClean="0">
                                    <a:solidFill>
                                      <a:srgbClr val="C00000"/>
                                    </a:solidFill>
                                    <a:latin typeface="Cambria Math" panose="02040503050406030204" pitchFamily="18" charset="0"/>
                                    <a:ea typeface="Cambria Math" panose="02040503050406030204" pitchFamily="18" charset="0"/>
                                  </a:rPr>
                                  <m:t>𝐹</m:t>
                                </m:r>
                              </m:e>
                            </m:acc>
                          </m:e>
                          <m:sub>
                            <m:r>
                              <a:rPr lang="en-US" altLang="zh-CN" i="1">
                                <a:solidFill>
                                  <a:srgbClr val="C00000"/>
                                </a:solidFill>
                                <a:latin typeface="Cambria Math" panose="02040503050406030204" pitchFamily="18" charset="0"/>
                              </a:rPr>
                              <m:t>𝑒𝑥𝑡</m:t>
                            </m:r>
                          </m:sub>
                        </m:sSub>
                      </m:num>
                      <m:den>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𝑚</m:t>
                            </m:r>
                          </m:e>
                          <m:sub>
                            <m:r>
                              <a:rPr lang="en-US" altLang="zh-CN"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r>
                      <a:rPr lang="en-US" altLang="zh-CN" i="1">
                        <a:latin typeface="Cambria Math" panose="02040503050406030204" pitchFamily="18" charset="0"/>
                      </a:rPr>
                      <m:t>                       </m:t>
                    </m:r>
                    <m:r>
                      <a:rPr lang="en-US" altLang="zh-CN" b="0" i="1" smtClean="0">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3</m:t>
                        </m:r>
                      </m:e>
                    </m:d>
                  </m:oMath>
                </a14:m>
                <a:endParaRPr lang="en-US" altLang="zh-CN" dirty="0"/>
              </a:p>
            </p:txBody>
          </p:sp>
        </mc:Choice>
        <mc:Fallback xmlns="">
          <p:sp>
            <p:nvSpPr>
              <p:cNvPr id="8" name="矩形 7">
                <a:extLst>
                  <a:ext uri="{FF2B5EF4-FFF2-40B4-BE49-F238E27FC236}">
                    <a16:creationId xmlns:a16="http://schemas.microsoft.com/office/drawing/2014/main" id="{910CCAF2-A679-488E-AD86-AD398EF58973}"/>
                  </a:ext>
                </a:extLst>
              </p:cNvPr>
              <p:cNvSpPr>
                <a:spLocks noRot="1" noChangeAspect="1" noMove="1" noResize="1" noEditPoints="1" noAdjustHandles="1" noChangeArrowheads="1" noChangeShapeType="1" noTextEdit="1"/>
              </p:cNvSpPr>
              <p:nvPr/>
            </p:nvSpPr>
            <p:spPr>
              <a:xfrm>
                <a:off x="1059100" y="3590251"/>
                <a:ext cx="5722190" cy="1872692"/>
              </a:xfrm>
              <a:prstGeom prst="rect">
                <a:avLst/>
              </a:prstGeom>
              <a:blipFill>
                <a:blip r:embed="rId6"/>
                <a:stretch>
                  <a:fillRect l="-9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EE75307-F3CA-4D9E-8D4C-832301119636}"/>
                  </a:ext>
                </a:extLst>
              </p:cNvPr>
              <p:cNvSpPr txBox="1"/>
              <p:nvPr/>
            </p:nvSpPr>
            <p:spPr>
              <a:xfrm>
                <a:off x="1059100" y="3040126"/>
                <a:ext cx="5637569" cy="382412"/>
              </a:xfrm>
              <a:prstGeom prst="rect">
                <a:avLst/>
              </a:prstGeom>
              <a:noFill/>
            </p:spPr>
            <p:txBody>
              <a:bodyPr wrap="none" rtlCol="0">
                <a:spAutoFit/>
              </a:bodyPr>
              <a:lstStyle/>
              <a:p>
                <a14:m>
                  <m:oMath xmlns:m="http://schemas.openxmlformats.org/officeDocument/2006/math">
                    <m:sSubSup>
                      <m:sSubSupPr>
                        <m:ctrlPr>
                          <a:rPr lang="en-US" altLang="zh-CN" i="1" dirty="0" smtClean="0">
                            <a:latin typeface="Cambria Math" panose="02040503050406030204" pitchFamily="18" charset="0"/>
                          </a:rPr>
                        </m:ctrlPr>
                      </m:sSubSupPr>
                      <m:e>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𝑝</m:t>
                            </m:r>
                          </m:e>
                        </m:acc>
                      </m:e>
                      <m:sub>
                        <m:r>
                          <a:rPr lang="en-US" altLang="zh-CN" i="1" dirty="0">
                            <a:latin typeface="Cambria Math" panose="02040503050406030204" pitchFamily="18" charset="0"/>
                          </a:rPr>
                          <m:t>𝑖</m:t>
                        </m:r>
                      </m:sub>
                      <m:sup>
                        <m:r>
                          <a:rPr lang="en-US" altLang="zh-CN" i="1" dirty="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oMath>
                </a14:m>
                <a:r>
                  <a:rPr lang="zh-CN" altLang="en-US" dirty="0"/>
                  <a:t> 质点</a:t>
                </a:r>
                <a14:m>
                  <m:oMath xmlns:m="http://schemas.openxmlformats.org/officeDocument/2006/math">
                    <m:r>
                      <a:rPr lang="en-US" altLang="zh-CN" i="1" dirty="0">
                        <a:latin typeface="Cambria Math" panose="02040503050406030204" pitchFamily="18" charset="0"/>
                      </a:rPr>
                      <m:t>𝑖</m:t>
                    </m:r>
                  </m:oMath>
                </a14:m>
                <a:r>
                  <a:rPr lang="en-US" altLang="zh-CN" dirty="0"/>
                  <a:t> </a:t>
                </a:r>
                <a:r>
                  <a:rPr lang="zh-CN" altLang="en-US" dirty="0"/>
                  <a:t>在 </a:t>
                </a:r>
                <a14:m>
                  <m:oMath xmlns:m="http://schemas.openxmlformats.org/officeDocument/2006/math">
                    <m:r>
                      <a:rPr lang="en-US" altLang="zh-CN" i="1">
                        <a:latin typeface="Cambria Math" panose="02040503050406030204" pitchFamily="18" charset="0"/>
                      </a:rPr>
                      <m:t>𝑡</m:t>
                    </m:r>
                  </m:oMath>
                </a14:m>
                <a:r>
                  <a:rPr lang="zh-CN" altLang="en-US" dirty="0"/>
                  <a:t> 时刻位置和速度，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en-US" altLang="zh-CN" dirty="0"/>
                  <a:t> </a:t>
                </a:r>
                <a:r>
                  <a:rPr lang="zh-CN" altLang="en-US" dirty="0"/>
                  <a:t>一个时间步长</a:t>
                </a:r>
                <a:endParaRPr lang="en-US" altLang="zh-CN" dirty="0"/>
              </a:p>
            </p:txBody>
          </p:sp>
        </mc:Choice>
        <mc:Fallback xmlns="">
          <p:sp>
            <p:nvSpPr>
              <p:cNvPr id="20" name="文本框 19">
                <a:extLst>
                  <a:ext uri="{FF2B5EF4-FFF2-40B4-BE49-F238E27FC236}">
                    <a16:creationId xmlns:a16="http://schemas.microsoft.com/office/drawing/2014/main" id="{BEE75307-F3CA-4D9E-8D4C-832301119636}"/>
                  </a:ext>
                </a:extLst>
              </p:cNvPr>
              <p:cNvSpPr txBox="1">
                <a:spLocks noRot="1" noChangeAspect="1" noMove="1" noResize="1" noEditPoints="1" noAdjustHandles="1" noChangeArrowheads="1" noChangeShapeType="1" noTextEdit="1"/>
              </p:cNvSpPr>
              <p:nvPr/>
            </p:nvSpPr>
            <p:spPr>
              <a:xfrm>
                <a:off x="1059100" y="3040126"/>
                <a:ext cx="5637569" cy="382412"/>
              </a:xfrm>
              <a:prstGeom prst="rect">
                <a:avLst/>
              </a:prstGeom>
              <a:blipFill>
                <a:blip r:embed="rId7"/>
                <a:stretch>
                  <a:fillRect t="-19355" r="-216" b="-258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B77CFD9-5C16-4A3F-8871-4EF2CCEB09AF}"/>
                  </a:ext>
                </a:extLst>
              </p:cNvPr>
              <p:cNvSpPr/>
              <p:nvPr/>
            </p:nvSpPr>
            <p:spPr>
              <a:xfrm>
                <a:off x="7795770" y="1858401"/>
                <a:ext cx="2433936" cy="83375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smtClean="0">
                                          <a:solidFill>
                                            <a:schemeClr val="accent1"/>
                                          </a:solidFill>
                                          <a:latin typeface="Cambria Math" panose="02040503050406030204" pitchFamily="18" charset="0"/>
                                          <a:ea typeface="Cambria Math" panose="02040503050406030204" pitchFamily="18" charset="0"/>
                                        </a:rPr>
                                        <m:t>∆</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a:rPr lang="en-US" altLang="zh-CN" i="1">
                                              <a:solidFill>
                                                <a:schemeClr val="accent1"/>
                                              </a:solidFill>
                                              <a:latin typeface="Cambria Math" panose="02040503050406030204" pitchFamily="18" charset="0"/>
                                              <a:ea typeface="Cambria Math" panose="02040503050406030204" pitchFamily="18" charset="0"/>
                                            </a:rPr>
                                            <m:t>𝑡</m:t>
                                          </m:r>
                                        </m:e>
                                        <m:sup>
                                          <m:r>
                                            <a:rPr lang="en-US" altLang="zh-CN" i="1">
                                              <a:solidFill>
                                                <a:schemeClr val="accent1"/>
                                              </a:solidFill>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e>
                      </m:nary>
                    </m:oMath>
                  </m:oMathPara>
                </a14:m>
                <a:endParaRPr lang="zh-CN" altLang="en-US" dirty="0"/>
              </a:p>
            </p:txBody>
          </p:sp>
        </mc:Choice>
        <mc:Fallback xmlns="">
          <p:sp>
            <p:nvSpPr>
              <p:cNvPr id="9" name="矩形 8">
                <a:extLst>
                  <a:ext uri="{FF2B5EF4-FFF2-40B4-BE49-F238E27FC236}">
                    <a16:creationId xmlns:a16="http://schemas.microsoft.com/office/drawing/2014/main" id="{8B77CFD9-5C16-4A3F-8871-4EF2CCEB09AF}"/>
                  </a:ext>
                </a:extLst>
              </p:cNvPr>
              <p:cNvSpPr>
                <a:spLocks noRot="1" noChangeAspect="1" noMove="1" noResize="1" noEditPoints="1" noAdjustHandles="1" noChangeArrowheads="1" noChangeShapeType="1" noTextEdit="1"/>
              </p:cNvSpPr>
              <p:nvPr/>
            </p:nvSpPr>
            <p:spPr>
              <a:xfrm>
                <a:off x="7795770" y="1858401"/>
                <a:ext cx="2433936" cy="833754"/>
              </a:xfrm>
              <a:prstGeom prst="rect">
                <a:avLst/>
              </a:prstGeom>
              <a:blipFill>
                <a:blip r:embed="rId8"/>
                <a:stretch>
                  <a:fillRect/>
                </a:stretch>
              </a:blipFill>
              <a:ln w="12700"/>
            </p:spPr>
            <p:txBody>
              <a:bodyPr/>
              <a:lstStyle/>
              <a:p>
                <a:r>
                  <a:rPr lang="zh-CN" altLang="en-US">
                    <a:noFill/>
                  </a:rPr>
                  <a:t> </a:t>
                </a:r>
              </a:p>
            </p:txBody>
          </p:sp>
        </mc:Fallback>
      </mc:AlternateContent>
      <p:sp>
        <p:nvSpPr>
          <p:cNvPr id="16" name="箭头: 下 15">
            <a:extLst>
              <a:ext uri="{FF2B5EF4-FFF2-40B4-BE49-F238E27FC236}">
                <a16:creationId xmlns:a16="http://schemas.microsoft.com/office/drawing/2014/main" id="{1968B093-0F1F-4ED0-83FF-A908AFBA5BD7}"/>
              </a:ext>
            </a:extLst>
          </p:cNvPr>
          <p:cNvSpPr/>
          <p:nvPr/>
        </p:nvSpPr>
        <p:spPr>
          <a:xfrm rot="-5400000">
            <a:off x="6363136" y="1964788"/>
            <a:ext cx="457306" cy="694866"/>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BE8927BF-3746-4895-98F5-AAE011229726}"/>
                  </a:ext>
                </a:extLst>
              </p:cNvPr>
              <p:cNvSpPr/>
              <p:nvPr/>
            </p:nvSpPr>
            <p:spPr>
              <a:xfrm>
                <a:off x="2452581" y="1872278"/>
                <a:ext cx="2935227" cy="884794"/>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func>
                        <m:funcPr>
                          <m:ctrlPr>
                            <a:rPr lang="zh-CN" altLang="en-US" i="1">
                              <a:latin typeface="Cambria Math" panose="02040503050406030204" pitchFamily="18" charset="0"/>
                            </a:rPr>
                          </m:ctrlPr>
                        </m:funcPr>
                        <m:fName>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fName>
                        <m:e>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𝐹</m:t>
                                                  </m:r>
                                                </m:e>
                                              </m:acc>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e>
                          </m:nary>
                        </m:e>
                      </m:func>
                    </m:oMath>
                  </m:oMathPara>
                </a14:m>
                <a:endParaRPr lang="zh-CN" altLang="en-US" sz="1400" dirty="0"/>
              </a:p>
            </p:txBody>
          </p:sp>
        </mc:Choice>
        <mc:Fallback xmlns="">
          <p:sp>
            <p:nvSpPr>
              <p:cNvPr id="10" name="矩形 9">
                <a:extLst>
                  <a:ext uri="{FF2B5EF4-FFF2-40B4-BE49-F238E27FC236}">
                    <a16:creationId xmlns:a16="http://schemas.microsoft.com/office/drawing/2014/main" id="{BE8927BF-3746-4895-98F5-AAE011229726}"/>
                  </a:ext>
                </a:extLst>
              </p:cNvPr>
              <p:cNvSpPr>
                <a:spLocks noRot="1" noChangeAspect="1" noMove="1" noResize="1" noEditPoints="1" noAdjustHandles="1" noChangeArrowheads="1" noChangeShapeType="1" noTextEdit="1"/>
              </p:cNvSpPr>
              <p:nvPr/>
            </p:nvSpPr>
            <p:spPr>
              <a:xfrm>
                <a:off x="2452581" y="1872278"/>
                <a:ext cx="2935227" cy="884794"/>
              </a:xfrm>
              <a:prstGeom prst="rect">
                <a:avLst/>
              </a:prstGeom>
              <a:blipFill>
                <a:blip r:embed="rId9"/>
                <a:stretch>
                  <a:fillRect/>
                </a:stretch>
              </a:blipFill>
              <a:ln>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334EE065-5172-432E-BC6A-82EF266E9291}"/>
                  </a:ext>
                </a:extLst>
              </p:cNvPr>
              <p:cNvSpPr/>
              <p:nvPr/>
            </p:nvSpPr>
            <p:spPr>
              <a:xfrm>
                <a:off x="7795770" y="2839129"/>
                <a:ext cx="2433936" cy="76456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nary>
                        <m:naryPr>
                          <m:chr m:val="∑"/>
                          <m:supHide m:val="on"/>
                          <m:ctrlPr>
                            <a:rPr lang="zh-CN" altLang="en-US" i="1">
                              <a:solidFill>
                                <a:schemeClr val="dk1"/>
                              </a:solidFill>
                              <a:latin typeface="Cambria Math" panose="02040503050406030204" pitchFamily="18" charset="0"/>
                            </a:rPr>
                          </m:ctrlPr>
                        </m:naryPr>
                        <m:sub>
                          <m:r>
                            <m:rPr>
                              <m:brk m:alnAt="7"/>
                            </m:rPr>
                            <a:rPr lang="en-US" altLang="zh-CN" i="1">
                              <a:solidFill>
                                <a:schemeClr val="dk1"/>
                              </a:solidFill>
                              <a:latin typeface="Cambria Math" panose="02040503050406030204" pitchFamily="18" charset="0"/>
                            </a:rPr>
                            <m:t>𝑖</m:t>
                          </m:r>
                        </m:sub>
                        <m:sup/>
                        <m:e>
                          <m:f>
                            <m:fPr>
                              <m:ctrlPr>
                                <a:rPr lang="en-US" altLang="zh-CN" i="1">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sSub>
                            <m:sSubPr>
                              <m:ctrlPr>
                                <a:rPr lang="zh-CN" altLang="en-US" i="1">
                                  <a:solidFill>
                                    <a:schemeClr val="dk1"/>
                                  </a:solidFill>
                                  <a:latin typeface="Cambria Math" panose="02040503050406030204" pitchFamily="18" charset="0"/>
                                </a:rPr>
                              </m:ctrlPr>
                            </m:sSubPr>
                            <m:e>
                              <m:r>
                                <a:rPr lang="zh-CN" altLang="en-US" i="1">
                                  <a:solidFill>
                                    <a:schemeClr val="dk1"/>
                                  </a:solidFill>
                                  <a:latin typeface="Cambria Math" panose="02040503050406030204" pitchFamily="18" charset="0"/>
                                </a:rPr>
                                <m:t>𝑚</m:t>
                              </m:r>
                            </m:e>
                            <m:sub>
                              <m:r>
                                <a:rPr lang="zh-CN" altLang="en-US" i="1">
                                  <a:solidFill>
                                    <a:schemeClr val="dk1"/>
                                  </a:solidFill>
                                  <a:latin typeface="Cambria Math" panose="02040503050406030204" pitchFamily="18" charset="0"/>
                                </a:rPr>
                                <m:t>𝑖</m:t>
                              </m:r>
                            </m:sub>
                          </m:sSub>
                          <m:sSup>
                            <m:sSupPr>
                              <m:ctrlPr>
                                <a:rPr lang="zh-CN" altLang="en-US" i="1">
                                  <a:solidFill>
                                    <a:schemeClr val="dk1"/>
                                  </a:solidFill>
                                  <a:latin typeface="Cambria Math" panose="02040503050406030204" pitchFamily="18" charset="0"/>
                                </a:rPr>
                              </m:ctrlPr>
                            </m:sSupPr>
                            <m:e>
                              <m:d>
                                <m:dPr>
                                  <m:begChr m:val="‖"/>
                                  <m:endChr m:val="‖"/>
                                  <m:ctrlPr>
                                    <a:rPr lang="zh-CN" altLang="en-US" i="1">
                                      <a:solidFill>
                                        <a:schemeClr val="dk1"/>
                                      </a:solidFill>
                                      <a:latin typeface="Cambria Math" panose="02040503050406030204" pitchFamily="18" charset="0"/>
                                    </a:rPr>
                                  </m:ctrlPr>
                                </m:dPr>
                                <m:e>
                                  <m:r>
                                    <a:rPr lang="en-US" altLang="zh-CN" i="1" smtClean="0">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d>
                            </m:e>
                            <m:sup>
                              <m:r>
                                <a:rPr lang="zh-CN" altLang="en-US" i="1">
                                  <a:solidFill>
                                    <a:schemeClr val="dk1"/>
                                  </a:solidFill>
                                  <a:latin typeface="Cambria Math" panose="02040503050406030204" pitchFamily="18" charset="0"/>
                                </a:rPr>
                                <m:t>2</m:t>
                              </m:r>
                            </m:sup>
                          </m:sSup>
                        </m:e>
                      </m:nary>
                    </m:oMath>
                  </m:oMathPara>
                </a14:m>
                <a:endParaRPr lang="zh-CN" altLang="en-US" i="1" dirty="0">
                  <a:solidFill>
                    <a:schemeClr val="dk1"/>
                  </a:solidFill>
                  <a:latin typeface="Cambria Math" panose="02040503050406030204" pitchFamily="18" charset="0"/>
                </a:endParaRPr>
              </a:p>
            </p:txBody>
          </p:sp>
        </mc:Choice>
        <mc:Fallback xmlns="">
          <p:sp>
            <p:nvSpPr>
              <p:cNvPr id="13" name="矩形 12">
                <a:extLst>
                  <a:ext uri="{FF2B5EF4-FFF2-40B4-BE49-F238E27FC236}">
                    <a16:creationId xmlns:a16="http://schemas.microsoft.com/office/drawing/2014/main" id="{334EE065-5172-432E-BC6A-82EF266E9291}"/>
                  </a:ext>
                </a:extLst>
              </p:cNvPr>
              <p:cNvSpPr>
                <a:spLocks noRot="1" noChangeAspect="1" noMove="1" noResize="1" noEditPoints="1" noAdjustHandles="1" noChangeArrowheads="1" noChangeShapeType="1" noTextEdit="1"/>
              </p:cNvSpPr>
              <p:nvPr/>
            </p:nvSpPr>
            <p:spPr>
              <a:xfrm>
                <a:off x="7795770" y="2839129"/>
                <a:ext cx="2433936" cy="764568"/>
              </a:xfrm>
              <a:prstGeom prst="rect">
                <a:avLst/>
              </a:prstGeom>
              <a:blipFill>
                <a:blip r:embed="rId10"/>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630421E-37B4-4F6B-A4CC-80957F70BDF0}"/>
                  </a:ext>
                </a:extLst>
              </p:cNvPr>
              <p:cNvSpPr/>
              <p:nvPr/>
            </p:nvSpPr>
            <p:spPr>
              <a:xfrm>
                <a:off x="7795771" y="3773718"/>
                <a:ext cx="2433935" cy="61100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r>
                        <a:rPr lang="en-US" altLang="zh-CN" i="1">
                          <a:solidFill>
                            <a:schemeClr val="dk1"/>
                          </a:solidFill>
                          <a:latin typeface="Cambria Math" panose="02040503050406030204" pitchFamily="18" charset="0"/>
                        </a:rPr>
                        <m:t> </m:t>
                      </m:r>
                      <m:f>
                        <m:fPr>
                          <m:ctrlPr>
                            <a:rPr lang="en-US" altLang="zh-CN" i="1" smtClean="0">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r>
                        <a:rPr lang="en-US" altLang="zh-CN" i="1" smtClean="0">
                          <a:solidFill>
                            <a:srgbClr val="C00000"/>
                          </a:solidFill>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𝒑</m:t>
                          </m:r>
                        </m:e>
                        <m:sup>
                          <m:r>
                            <a:rPr lang="en-US" altLang="zh-CN" i="1">
                              <a:solidFill>
                                <a:srgbClr val="C00000"/>
                              </a:solidFill>
                              <a:latin typeface="Cambria Math" panose="02040503050406030204" pitchFamily="18" charset="0"/>
                            </a:rPr>
                            <m:t>𝑇</m:t>
                          </m:r>
                        </m:sup>
                      </m:sSup>
                      <m:r>
                        <a:rPr lang="en-US" altLang="zh-CN" i="1">
                          <a:solidFill>
                            <a:schemeClr val="dk1"/>
                          </a:solidFill>
                          <a:latin typeface="Cambria Math" panose="02040503050406030204" pitchFamily="18" charset="0"/>
                        </a:rPr>
                        <m:t>𝑴</m:t>
                      </m:r>
                      <m:r>
                        <a:rPr lang="en-US" altLang="zh-CN" i="1" smtClean="0">
                          <a:solidFill>
                            <a:srgbClr val="C00000"/>
                          </a:solidFill>
                          <a:latin typeface="Cambria Math" panose="02040503050406030204" pitchFamily="18" charset="0"/>
                        </a:rPr>
                        <m:t>∆</m:t>
                      </m:r>
                      <m:r>
                        <a:rPr lang="en-US" altLang="zh-CN" i="1" smtClean="0">
                          <a:solidFill>
                            <a:srgbClr val="C00000"/>
                          </a:solidFill>
                          <a:latin typeface="Cambria Math" panose="02040503050406030204" pitchFamily="18" charset="0"/>
                        </a:rPr>
                        <m:t>𝒑</m:t>
                      </m:r>
                    </m:oMath>
                  </m:oMathPara>
                </a14:m>
                <a:br>
                  <a:rPr lang="en-US" altLang="zh-CN" i="1" dirty="0">
                    <a:solidFill>
                      <a:schemeClr val="dk1"/>
                    </a:solidFill>
                    <a:latin typeface="Cambria Math" panose="02040503050406030204" pitchFamily="18" charset="0"/>
                  </a:rPr>
                </a:br>
                <a:endParaRPr lang="zh-CN" altLang="en-US" i="1" dirty="0">
                  <a:solidFill>
                    <a:schemeClr val="dk1"/>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D630421E-37B4-4F6B-A4CC-80957F70BDF0}"/>
                  </a:ext>
                </a:extLst>
              </p:cNvPr>
              <p:cNvSpPr>
                <a:spLocks noRot="1" noChangeAspect="1" noMove="1" noResize="1" noEditPoints="1" noAdjustHandles="1" noChangeArrowheads="1" noChangeShapeType="1" noTextEdit="1"/>
              </p:cNvSpPr>
              <p:nvPr/>
            </p:nvSpPr>
            <p:spPr>
              <a:xfrm>
                <a:off x="7795771" y="3773718"/>
                <a:ext cx="2433935" cy="611001"/>
              </a:xfrm>
              <a:prstGeom prst="rect">
                <a:avLst/>
              </a:prstGeom>
              <a:blipFill>
                <a:blip r:embed="rId11"/>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27E61471-00E8-45FB-BC10-08BEEB61DCC9}"/>
                  </a:ext>
                </a:extLst>
              </p:cNvPr>
              <p:cNvSpPr/>
              <p:nvPr/>
            </p:nvSpPr>
            <p:spPr>
              <a:xfrm>
                <a:off x="7091963" y="4549084"/>
                <a:ext cx="4661789" cy="584775"/>
              </a:xfrm>
              <a:prstGeom prst="rect">
                <a:avLst/>
              </a:prstGeom>
              <a:gradFill>
                <a:gsLst>
                  <a:gs pos="0">
                    <a:schemeClr val="accent6">
                      <a:lumMod val="110000"/>
                      <a:satMod val="105000"/>
                      <a:tint val="67000"/>
                      <a:alpha val="20000"/>
                    </a:schemeClr>
                  </a:gs>
                  <a:gs pos="50000">
                    <a:schemeClr val="accent6">
                      <a:lumMod val="105000"/>
                      <a:satMod val="103000"/>
                      <a:tint val="73000"/>
                      <a:alpha val="20000"/>
                    </a:schemeClr>
                  </a:gs>
                  <a:gs pos="100000">
                    <a:schemeClr val="accent6">
                      <a:lumMod val="105000"/>
                      <a:satMod val="109000"/>
                      <a:tint val="81000"/>
                      <a:alpha val="20000"/>
                    </a:schemeClr>
                  </a:gs>
                </a:gsLst>
              </a:gradFill>
              <a:ln w="12700"/>
            </p:spPr>
            <p:style>
              <a:lnRef idx="1">
                <a:schemeClr val="accent6"/>
              </a:lnRef>
              <a:fillRef idx="2">
                <a:schemeClr val="accent6"/>
              </a:fillRef>
              <a:effectRef idx="1">
                <a:schemeClr val="accent6"/>
              </a:effectRef>
              <a:fontRef idx="minor">
                <a:schemeClr val="dk1"/>
              </a:fontRef>
            </p:style>
            <p:txBody>
              <a:bodyPr wrap="none">
                <a:spAutoFit/>
              </a:bodyPr>
              <a:lstStyle/>
              <a:p>
                <a14:m>
                  <m:oMath xmlns:m="http://schemas.openxmlformats.org/officeDocument/2006/math">
                    <m:r>
                      <a:rPr lang="en-US" altLang="zh-CN" sz="3200" i="1" smtClean="0">
                        <a:latin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r>
                      <a:rPr lang="en-US" altLang="zh-CN" sz="3200" i="1">
                        <a:latin typeface="Cambria Math" panose="02040503050406030204" pitchFamily="18" charset="0"/>
                      </a:rPr>
                      <m:t>=0</m:t>
                    </m:r>
                  </m:oMath>
                </a14:m>
                <a:r>
                  <a:rPr lang="en-US" altLang="zh-CN" sz="3200" dirty="0">
                    <a:latin typeface="微软雅黑 Light" panose="020B0502040204020203" pitchFamily="34" charset="-122"/>
                    <a:ea typeface="微软雅黑 Light" panose="020B0502040204020203" pitchFamily="34" charset="-122"/>
                  </a:rPr>
                  <a:t> </a:t>
                </a:r>
                <a:r>
                  <a:rPr lang="en-US" altLang="zh-CN" sz="3200" dirty="0">
                    <a:latin typeface="微软雅黑 Light" panose="020B0502040204020203" pitchFamily="34" charset="-122"/>
                    <a:ea typeface="微软雅黑 Light" panose="020B0502040204020203" pitchFamily="34" charset="-122"/>
                    <a:sym typeface="Wingdings" panose="05000000000000000000" pitchFamily="2" charset="2"/>
                  </a:rPr>
                  <a:t> </a:t>
                </a:r>
                <a:r>
                  <a:rPr lang="zh-CN" altLang="en-US" sz="3200" dirty="0">
                    <a:latin typeface="微软雅黑 Light" panose="020B0502040204020203" pitchFamily="34" charset="-122"/>
                    <a:ea typeface="微软雅黑 Light" panose="020B0502040204020203" pitchFamily="34" charset="-122"/>
                  </a:rPr>
                  <a:t>𝐶</a:t>
                </a:r>
                <a:r>
                  <a:rPr lang="en-US" altLang="zh-CN" sz="3200" dirty="0">
                    <a:latin typeface="微软雅黑 Light" panose="020B0502040204020203" pitchFamily="34" charset="-122"/>
                    <a:ea typeface="微软雅黑 Light" panose="020B0502040204020203" pitchFamily="34" charset="-122"/>
                  </a:rPr>
                  <a:t>(</a:t>
                </a:r>
                <a:r>
                  <a:rPr lang="zh-CN" altLang="en-US" sz="3200" dirty="0">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a:t>
                </a:r>
                <a:r>
                  <a:rPr lang="en-US" altLang="zh-CN" sz="3200" dirty="0">
                    <a:solidFill>
                      <a:srgbClr val="C00000"/>
                    </a:solidFill>
                    <a:latin typeface="微软雅黑 Light" panose="020B0502040204020203" pitchFamily="34" charset="-122"/>
                    <a:ea typeface="微软雅黑 Light" panose="020B0502040204020203" pitchFamily="34" charset="-122"/>
                  </a:rPr>
                  <a:t>∆</a:t>
                </a:r>
                <a:r>
                  <a:rPr lang="zh-CN" altLang="en-US" sz="3200" dirty="0">
                    <a:solidFill>
                      <a:srgbClr val="C00000"/>
                    </a:solidFill>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)=0 </a:t>
                </a:r>
              </a:p>
            </p:txBody>
          </p:sp>
        </mc:Choice>
        <mc:Fallback xmlns="">
          <p:sp>
            <p:nvSpPr>
              <p:cNvPr id="18" name="矩形 17">
                <a:extLst>
                  <a:ext uri="{FF2B5EF4-FFF2-40B4-BE49-F238E27FC236}">
                    <a16:creationId xmlns:a16="http://schemas.microsoft.com/office/drawing/2014/main" id="{27E61471-00E8-45FB-BC10-08BEEB61DCC9}"/>
                  </a:ext>
                </a:extLst>
              </p:cNvPr>
              <p:cNvSpPr>
                <a:spLocks noRot="1" noChangeAspect="1" noMove="1" noResize="1" noEditPoints="1" noAdjustHandles="1" noChangeArrowheads="1" noChangeShapeType="1" noTextEdit="1"/>
              </p:cNvSpPr>
              <p:nvPr/>
            </p:nvSpPr>
            <p:spPr>
              <a:xfrm>
                <a:off x="7091963" y="4549084"/>
                <a:ext cx="4661789" cy="584775"/>
              </a:xfrm>
              <a:prstGeom prst="rect">
                <a:avLst/>
              </a:prstGeom>
              <a:blipFill>
                <a:blip r:embed="rId12"/>
                <a:stretch>
                  <a:fillRect t="-13265" r="-2216" b="-32653"/>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 grpId="0" animBg="1"/>
      <p:bldP spid="16" grpId="0" animBg="1"/>
      <p:bldP spid="13" grpId="0" animBg="1"/>
      <p:bldP spid="17" grpId="0" animBg="1"/>
      <p:bldP spid="1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7E79C-AAE0-45D1-93A4-2E24C55829D7}"/>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B397290-578B-4ECC-B878-4F3BC88EA80D}"/>
                  </a:ext>
                </a:extLst>
              </p:cNvPr>
              <p:cNvSpPr>
                <a:spLocks noGrp="1"/>
              </p:cNvSpPr>
              <p:nvPr>
                <p:ph sz="half" idx="1"/>
              </p:nvPr>
            </p:nvSpPr>
            <p:spPr/>
            <p:txBody>
              <a:bodyPr>
                <a:normAutofit/>
              </a:bodyPr>
              <a:lstStyle/>
              <a:p>
                <a14:m>
                  <m:oMath xmlns:m="http://schemas.openxmlformats.org/officeDocument/2006/math">
                    <m:f>
                      <m:fPr>
                        <m:type m:val="noBar"/>
                        <m:ctrlPr>
                          <a:rPr lang="en-US" altLang="zh-CN" i="1" smtClean="0">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b="1" i="1" smtClean="0">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den>
                    </m:f>
                  </m:oMath>
                </a14:m>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num>
                      <m:den>
                        <m:r>
                          <a:rPr lang="en-US" altLang="zh-CN" i="1" dirty="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den>
                    </m:f>
                  </m:oMath>
                </a14:m>
                <a:endParaRPr lang="en-US" altLang="zh-CN" dirty="0"/>
              </a:p>
              <a:p>
                <a:r>
                  <a:rPr lang="zh-CN" altLang="en-US" dirty="0">
                    <a:latin typeface="微软雅黑" panose="020B0503020204020204" pitchFamily="34" charset="-122"/>
                    <a:ea typeface="微软雅黑" panose="020B0503020204020204" pitchFamily="34" charset="-122"/>
                  </a:rPr>
                  <a:t>引入拉格朗日乘子</a:t>
                </a:r>
                <a:r>
                  <a:rPr lang="zh-CN" altLang="en-US" dirty="0"/>
                  <a:t> </a:t>
                </a:r>
                <a14:m>
                  <m:oMath xmlns:m="http://schemas.openxmlformats.org/officeDocument/2006/math">
                    <m:r>
                      <m:rPr>
                        <m:sty m:val="p"/>
                      </m:rPr>
                      <a:rPr lang="el-GR" altLang="zh-CN" i="1">
                        <a:latin typeface="Cambria Math" panose="02040503050406030204" pitchFamily="18" charset="0"/>
                      </a:rPr>
                      <m:t>λ</m:t>
                    </m:r>
                  </m:oMath>
                </a14:m>
                <a:endParaRPr lang="en-US" altLang="zh-CN" dirty="0"/>
              </a:p>
              <a:p>
                <a:pPr lvl="1"/>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b="1" dirty="0">
                  <a:ea typeface="Cambria Math" panose="02040503050406030204" pitchFamily="18" charset="0"/>
                </a:endParaRPr>
              </a:p>
              <a:p>
                <a:pPr lvl="1"/>
                <a14:m>
                  <m:oMath xmlns:m="http://schemas.openxmlformats.org/officeDocument/2006/math">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dirty="0"/>
              </a:p>
            </p:txBody>
          </p:sp>
        </mc:Choice>
        <mc:Fallback xmlns="">
          <p:sp>
            <p:nvSpPr>
              <p:cNvPr id="3" name="内容占位符 2">
                <a:extLst>
                  <a:ext uri="{FF2B5EF4-FFF2-40B4-BE49-F238E27FC236}">
                    <a16:creationId xmlns:a16="http://schemas.microsoft.com/office/drawing/2014/main" id="{EB397290-578B-4ECC-B878-4F3BC88EA80D}"/>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4ECA5F0-454B-4918-9C25-A92AC26F9260}"/>
                  </a:ext>
                </a:extLst>
              </p:cNvPr>
              <p:cNvSpPr>
                <a:spLocks noGrp="1"/>
              </p:cNvSpPr>
              <p:nvPr>
                <p:ph sz="half" idx="2"/>
              </p:nvPr>
            </p:nvSpPr>
            <p:spPr/>
            <p:txBody>
              <a:bodyPr>
                <a:normAutofit/>
              </a:bodyPr>
              <a:lstStyle/>
              <a:p>
                <a:r>
                  <a:rPr lang="zh-CN" altLang="en-US" dirty="0"/>
                  <a:t>拉格朗日乘子法</a:t>
                </a:r>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den>
                    </m:f>
                  </m:oMath>
                </a14:m>
                <a:endParaRPr lang="en-US" altLang="zh-CN" dirty="0"/>
              </a:p>
              <a:p>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oMath>
                </a14:m>
                <a:endParaRPr lang="zh-CN" altLang="en-US" dirty="0"/>
              </a:p>
              <a:p>
                <a14:m>
                  <m:oMath xmlns:m="http://schemas.openxmlformats.org/officeDocument/2006/math">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𝜆</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endParaRPr lang="zh-CN" altLang="en-US" dirty="0"/>
              </a:p>
            </p:txBody>
          </p:sp>
        </mc:Choice>
        <mc:Fallback xmlns="">
          <p:sp>
            <p:nvSpPr>
              <p:cNvPr id="4" name="内容占位符 3">
                <a:extLst>
                  <a:ext uri="{FF2B5EF4-FFF2-40B4-BE49-F238E27FC236}">
                    <a16:creationId xmlns:a16="http://schemas.microsoft.com/office/drawing/2014/main" id="{24ECA5F0-454B-4918-9C25-A92AC26F9260}"/>
                  </a:ext>
                </a:extLst>
              </p:cNvPr>
              <p:cNvSpPr>
                <a:spLocks noGrp="1" noRot="1" noChangeAspect="1" noMove="1" noResize="1" noEditPoints="1" noAdjustHandles="1" noChangeArrowheads="1" noChangeShapeType="1" noTextEdit="1"/>
              </p:cNvSpPr>
              <p:nvPr>
                <p:ph sz="half" idx="2"/>
              </p:nvPr>
            </p:nvSpPr>
            <p:spPr>
              <a:blipFill>
                <a:blip r:embed="rId4"/>
                <a:stretch>
                  <a:fillRect l="-2118" t="-1401"/>
                </a:stretch>
              </a:blipFill>
            </p:spPr>
            <p:txBody>
              <a:bodyPr/>
              <a:lstStyle/>
              <a:p>
                <a:r>
                  <a:rPr lang="zh-CN" altLang="en-US">
                    <a:noFill/>
                  </a:rPr>
                  <a:t> </a:t>
                </a:r>
              </a:p>
            </p:txBody>
          </p:sp>
        </mc:Fallback>
      </mc:AlternateContent>
      <p:sp>
        <p:nvSpPr>
          <p:cNvPr id="50" name="文本框 49">
            <a:extLst>
              <a:ext uri="{FF2B5EF4-FFF2-40B4-BE49-F238E27FC236}">
                <a16:creationId xmlns:a16="http://schemas.microsoft.com/office/drawing/2014/main" id="{E8DCF8CE-1CA4-4343-9C6B-C6DD596822A7}"/>
              </a:ext>
            </a:extLst>
          </p:cNvPr>
          <p:cNvSpPr txBox="1"/>
          <p:nvPr/>
        </p:nvSpPr>
        <p:spPr>
          <a:xfrm>
            <a:off x="6820118" y="4285043"/>
            <a:ext cx="534121" cy="369332"/>
          </a:xfrm>
          <a:prstGeom prst="rect">
            <a:avLst/>
          </a:prstGeom>
          <a:noFill/>
        </p:spPr>
        <p:txBody>
          <a:bodyPr wrap="none" rtlCol="0">
            <a:spAutoFit/>
          </a:bodyPr>
          <a:lstStyle/>
          <a:p>
            <a:r>
              <a:rPr lang="en-US" altLang="zh-CN" b="1" dirty="0">
                <a:solidFill>
                  <a:schemeClr val="accent1"/>
                </a:solidFill>
              </a:rPr>
              <a:t>f(x)</a:t>
            </a:r>
            <a:endParaRPr lang="zh-CN" altLang="en-US" b="1" dirty="0">
              <a:solidFill>
                <a:schemeClr val="accent1"/>
              </a:solidFill>
            </a:endParaRPr>
          </a:p>
        </p:txBody>
      </p:sp>
      <p:sp>
        <p:nvSpPr>
          <p:cNvPr id="6" name="椭圆 5">
            <a:extLst>
              <a:ext uri="{FF2B5EF4-FFF2-40B4-BE49-F238E27FC236}">
                <a16:creationId xmlns:a16="http://schemas.microsoft.com/office/drawing/2014/main" id="{33FC11BA-F585-4FA1-A555-1FFB509603CF}"/>
              </a:ext>
            </a:extLst>
          </p:cNvPr>
          <p:cNvSpPr/>
          <p:nvPr/>
        </p:nvSpPr>
        <p:spPr>
          <a:xfrm>
            <a:off x="6391174" y="4506528"/>
            <a:ext cx="3696101" cy="18053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EC5659A-8C91-4B09-BC02-6C0437A1AD60}"/>
              </a:ext>
            </a:extLst>
          </p:cNvPr>
          <p:cNvSpPr/>
          <p:nvPr/>
        </p:nvSpPr>
        <p:spPr>
          <a:xfrm>
            <a:off x="6649252" y="4727517"/>
            <a:ext cx="2831632" cy="135716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8" name="椭圆 7">
            <a:extLst>
              <a:ext uri="{FF2B5EF4-FFF2-40B4-BE49-F238E27FC236}">
                <a16:creationId xmlns:a16="http://schemas.microsoft.com/office/drawing/2014/main" id="{8B2B1B87-2E69-4DA2-B946-67D62561DA07}"/>
              </a:ext>
            </a:extLst>
          </p:cNvPr>
          <p:cNvSpPr/>
          <p:nvPr/>
        </p:nvSpPr>
        <p:spPr>
          <a:xfrm>
            <a:off x="6936205" y="4911909"/>
            <a:ext cx="2063418" cy="98837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0" name="任意多边形: 形状 9">
            <a:extLst>
              <a:ext uri="{FF2B5EF4-FFF2-40B4-BE49-F238E27FC236}">
                <a16:creationId xmlns:a16="http://schemas.microsoft.com/office/drawing/2014/main" id="{2D5B5645-4B6C-4E73-A42F-AC9251B69598}"/>
              </a:ext>
            </a:extLst>
          </p:cNvPr>
          <p:cNvSpPr/>
          <p:nvPr/>
        </p:nvSpPr>
        <p:spPr>
          <a:xfrm>
            <a:off x="9495126" y="4360244"/>
            <a:ext cx="850225" cy="2310063"/>
          </a:xfrm>
          <a:custGeom>
            <a:avLst/>
            <a:gdLst>
              <a:gd name="connsiteX0" fmla="*/ 722734 w 850225"/>
              <a:gd name="connsiteY0" fmla="*/ 0 h 2310063"/>
              <a:gd name="connsiteX1" fmla="*/ 839 w 850225"/>
              <a:gd name="connsiteY1" fmla="*/ 1049154 h 2310063"/>
              <a:gd name="connsiteX2" fmla="*/ 847863 w 850225"/>
              <a:gd name="connsiteY2" fmla="*/ 1780674 h 2310063"/>
              <a:gd name="connsiteX3" fmla="*/ 251096 w 850225"/>
              <a:gd name="connsiteY3" fmla="*/ 2310063 h 2310063"/>
            </a:gdLst>
            <a:ahLst/>
            <a:cxnLst>
              <a:cxn ang="0">
                <a:pos x="connsiteX0" y="connsiteY0"/>
              </a:cxn>
              <a:cxn ang="0">
                <a:pos x="connsiteX1" y="connsiteY1"/>
              </a:cxn>
              <a:cxn ang="0">
                <a:pos x="connsiteX2" y="connsiteY2"/>
              </a:cxn>
              <a:cxn ang="0">
                <a:pos x="connsiteX3" y="connsiteY3"/>
              </a:cxn>
            </a:cxnLst>
            <a:rect l="l" t="t" r="r" b="b"/>
            <a:pathLst>
              <a:path w="850225" h="2310063">
                <a:moveTo>
                  <a:pt x="722734" y="0"/>
                </a:moveTo>
                <a:cubicBezTo>
                  <a:pt x="351359" y="376187"/>
                  <a:pt x="-20016" y="752375"/>
                  <a:pt x="839" y="1049154"/>
                </a:cubicBezTo>
                <a:cubicBezTo>
                  <a:pt x="21694" y="1345933"/>
                  <a:pt x="806153" y="1570522"/>
                  <a:pt x="847863" y="1780674"/>
                </a:cubicBezTo>
                <a:cubicBezTo>
                  <a:pt x="889573" y="1990826"/>
                  <a:pt x="366599" y="2226644"/>
                  <a:pt x="251096" y="2310063"/>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68E3A223-0BCB-4C43-A6B3-8C4C664DBE93}"/>
              </a:ext>
            </a:extLst>
          </p:cNvPr>
          <p:cNvCxnSpPr>
            <a:cxnSpLocks/>
            <a:stCxn id="10" idx="1"/>
          </p:cNvCxnSpPr>
          <p:nvPr/>
        </p:nvCxnSpPr>
        <p:spPr>
          <a:xfrm>
            <a:off x="9495965" y="5409398"/>
            <a:ext cx="311587" cy="31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65EF5FDF-443C-4040-8BA6-17B8CDA29098}"/>
              </a:ext>
            </a:extLst>
          </p:cNvPr>
          <p:cNvCxnSpPr>
            <a:cxnSpLocks/>
            <a:stCxn id="7" idx="5"/>
          </p:cNvCxnSpPr>
          <p:nvPr/>
        </p:nvCxnSpPr>
        <p:spPr>
          <a:xfrm flipH="1" flipV="1">
            <a:off x="8966320" y="5720417"/>
            <a:ext cx="99881" cy="1655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463C991-5217-4F14-8286-2B982A35F5BF}"/>
              </a:ext>
            </a:extLst>
          </p:cNvPr>
          <p:cNvCxnSpPr>
            <a:stCxn id="6" idx="6"/>
          </p:cNvCxnSpPr>
          <p:nvPr/>
        </p:nvCxnSpPr>
        <p:spPr>
          <a:xfrm flipH="1">
            <a:off x="9851078" y="5409214"/>
            <a:ext cx="236197" cy="3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B780DCFD-8A74-4EE5-9307-D84BB3ED1712}"/>
              </a:ext>
            </a:extLst>
          </p:cNvPr>
          <p:cNvCxnSpPr/>
          <p:nvPr/>
        </p:nvCxnSpPr>
        <p:spPr>
          <a:xfrm flipH="1">
            <a:off x="8679681" y="5418439"/>
            <a:ext cx="317633" cy="64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AE8615C-B6A7-496C-AD90-AB0D2DE4F35C}"/>
              </a:ext>
            </a:extLst>
          </p:cNvPr>
          <p:cNvCxnSpPr>
            <a:cxnSpLocks/>
            <a:stCxn id="8" idx="2"/>
          </p:cNvCxnSpPr>
          <p:nvPr/>
        </p:nvCxnSpPr>
        <p:spPr>
          <a:xfrm>
            <a:off x="6936205" y="5406098"/>
            <a:ext cx="35507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6496D4D-5A21-4BFD-8FB0-F98C0D465ED6}"/>
              </a:ext>
            </a:extLst>
          </p:cNvPr>
          <p:cNvCxnSpPr>
            <a:stCxn id="8" idx="0"/>
          </p:cNvCxnSpPr>
          <p:nvPr/>
        </p:nvCxnSpPr>
        <p:spPr>
          <a:xfrm>
            <a:off x="7967914" y="4911909"/>
            <a:ext cx="0" cy="2279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A37A854-B726-4120-AE01-C02B6F4E0AEE}"/>
              </a:ext>
            </a:extLst>
          </p:cNvPr>
          <p:cNvCxnSpPr>
            <a:stCxn id="8" idx="4"/>
          </p:cNvCxnSpPr>
          <p:nvPr/>
        </p:nvCxnSpPr>
        <p:spPr>
          <a:xfrm flipV="1">
            <a:off x="7967914" y="5659655"/>
            <a:ext cx="0" cy="2406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3BE8393-A8A3-4CDA-898E-5B08C524E768}"/>
              </a:ext>
            </a:extLst>
          </p:cNvPr>
          <p:cNvCxnSpPr>
            <a:cxnSpLocks/>
            <a:stCxn id="7" idx="7"/>
          </p:cNvCxnSpPr>
          <p:nvPr/>
        </p:nvCxnSpPr>
        <p:spPr>
          <a:xfrm flipH="1">
            <a:off x="8966320" y="4926269"/>
            <a:ext cx="99881" cy="1569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CAE5720-A29C-4EC8-853E-69422258DDB4}"/>
              </a:ext>
            </a:extLst>
          </p:cNvPr>
          <p:cNvCxnSpPr>
            <a:cxnSpLocks/>
            <a:stCxn id="7" idx="1"/>
          </p:cNvCxnSpPr>
          <p:nvPr/>
        </p:nvCxnSpPr>
        <p:spPr>
          <a:xfrm>
            <a:off x="7063935" y="4926269"/>
            <a:ext cx="65779" cy="1214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35B4BB4-211C-41D9-8669-97D16EC884D6}"/>
              </a:ext>
            </a:extLst>
          </p:cNvPr>
          <p:cNvCxnSpPr>
            <a:stCxn id="6" idx="2"/>
          </p:cNvCxnSpPr>
          <p:nvPr/>
        </p:nvCxnSpPr>
        <p:spPr>
          <a:xfrm flipV="1">
            <a:off x="6391174" y="5406098"/>
            <a:ext cx="171551" cy="31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3B77170-AD97-4476-914D-3938BDC7A378}"/>
              </a:ext>
            </a:extLst>
          </p:cNvPr>
          <p:cNvCxnSpPr>
            <a:stCxn id="6" idx="0"/>
          </p:cNvCxnSpPr>
          <p:nvPr/>
        </p:nvCxnSpPr>
        <p:spPr>
          <a:xfrm flipH="1">
            <a:off x="8239224" y="4506528"/>
            <a:ext cx="1" cy="1797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2A2A9764-7642-4032-AACD-DA3253E960E7}"/>
              </a:ext>
            </a:extLst>
          </p:cNvPr>
          <p:cNvCxnSpPr>
            <a:cxnSpLocks/>
            <a:stCxn id="7" idx="3"/>
          </p:cNvCxnSpPr>
          <p:nvPr/>
        </p:nvCxnSpPr>
        <p:spPr>
          <a:xfrm flipV="1">
            <a:off x="7063935" y="5764506"/>
            <a:ext cx="65779" cy="1214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4A0CDE4-8146-44EC-89F5-5FE3BDD6905E}"/>
              </a:ext>
            </a:extLst>
          </p:cNvPr>
          <p:cNvCxnSpPr>
            <a:stCxn id="6" idx="4"/>
          </p:cNvCxnSpPr>
          <p:nvPr/>
        </p:nvCxnSpPr>
        <p:spPr>
          <a:xfrm flipH="1" flipV="1">
            <a:off x="8239224" y="6136447"/>
            <a:ext cx="1" cy="1754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FE15D52-B39E-49A3-8681-7BAB00D0F069}"/>
              </a:ext>
            </a:extLst>
          </p:cNvPr>
          <p:cNvCxnSpPr>
            <a:stCxn id="10" idx="1"/>
          </p:cNvCxnSpPr>
          <p:nvPr/>
        </p:nvCxnSpPr>
        <p:spPr>
          <a:xfrm flipH="1">
            <a:off x="9237050" y="5409398"/>
            <a:ext cx="258915" cy="3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AD623B16-17C6-40FA-93FC-68A5EDFB1C62}"/>
              </a:ext>
            </a:extLst>
          </p:cNvPr>
          <p:cNvSpPr txBox="1"/>
          <p:nvPr/>
        </p:nvSpPr>
        <p:spPr>
          <a:xfrm>
            <a:off x="10098001" y="4380088"/>
            <a:ext cx="593432" cy="369332"/>
          </a:xfrm>
          <a:prstGeom prst="rect">
            <a:avLst/>
          </a:prstGeom>
          <a:noFill/>
        </p:spPr>
        <p:txBody>
          <a:bodyPr wrap="none" rtlCol="0">
            <a:spAutoFit/>
          </a:bodyPr>
          <a:lstStyle/>
          <a:p>
            <a:r>
              <a:rPr lang="en-US" altLang="zh-CN" b="1" dirty="0"/>
              <a:t>g(x)</a:t>
            </a:r>
            <a:endParaRPr lang="zh-CN" altLang="en-US" b="1" dirty="0"/>
          </a:p>
        </p:txBody>
      </p:sp>
      <p:sp>
        <p:nvSpPr>
          <p:cNvPr id="53" name="文本框 52">
            <a:extLst>
              <a:ext uri="{FF2B5EF4-FFF2-40B4-BE49-F238E27FC236}">
                <a16:creationId xmlns:a16="http://schemas.microsoft.com/office/drawing/2014/main" id="{03D51740-1564-4620-9CEA-4D8C75447F0E}"/>
              </a:ext>
            </a:extLst>
          </p:cNvPr>
          <p:cNvSpPr txBox="1"/>
          <p:nvPr/>
        </p:nvSpPr>
        <p:spPr>
          <a:xfrm>
            <a:off x="1864568" y="5931247"/>
            <a:ext cx="3416320" cy="369332"/>
          </a:xfrm>
          <a:prstGeom prst="rect">
            <a:avLst/>
          </a:prstGeom>
          <a:noFill/>
        </p:spPr>
        <p:txBody>
          <a:bodyPr wrap="none" rtlCol="0">
            <a:spAutoFit/>
          </a:bodyPr>
          <a:lstStyle/>
          <a:p>
            <a:r>
              <a:rPr lang="zh-CN" altLang="en-US" dirty="0"/>
              <a:t>一个方程两个未知数，怎么解？</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0BECFA6-59F7-4874-A41D-DA7ECA2BD4B3}"/>
                  </a:ext>
                </a:extLst>
              </p:cNvPr>
              <p:cNvSpPr/>
              <p:nvPr/>
            </p:nvSpPr>
            <p:spPr>
              <a:xfrm>
                <a:off x="1651920" y="5184387"/>
                <a:ext cx="3841616"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5" name="矩形 4">
                <a:extLst>
                  <a:ext uri="{FF2B5EF4-FFF2-40B4-BE49-F238E27FC236}">
                    <a16:creationId xmlns:a16="http://schemas.microsoft.com/office/drawing/2014/main" id="{C0BECFA6-59F7-4874-A41D-DA7ECA2BD4B3}"/>
                  </a:ext>
                </a:extLst>
              </p:cNvPr>
              <p:cNvSpPr>
                <a:spLocks noRot="1" noChangeAspect="1" noMove="1" noResize="1" noEditPoints="1" noAdjustHandles="1" noChangeArrowheads="1" noChangeShapeType="1" noTextEdit="1"/>
              </p:cNvSpPr>
              <p:nvPr/>
            </p:nvSpPr>
            <p:spPr>
              <a:xfrm>
                <a:off x="1651920" y="5184387"/>
                <a:ext cx="3841616" cy="584775"/>
              </a:xfrm>
              <a:prstGeom prst="rect">
                <a:avLst/>
              </a:prstGeom>
              <a:blipFill>
                <a:blip r:embed="rId5"/>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64730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
                                            <p:txEl>
                                              <p:pRg st="3" end="3"/>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 grpId="0" animBg="1"/>
      <p:bldP spid="7" grpId="0" animBg="1"/>
      <p:bldP spid="8" grpId="0" animBg="1"/>
      <p:bldP spid="10" grpId="0" animBg="1"/>
      <p:bldP spid="51" grpId="0"/>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49E43-661B-4E66-B711-958EA9705F6C}"/>
              </a:ext>
            </a:extLst>
          </p:cNvPr>
          <p:cNvSpPr>
            <a:spLocks noGrp="1"/>
          </p:cNvSpPr>
          <p:nvPr>
            <p:ph type="title"/>
          </p:nvPr>
        </p:nvSpPr>
        <p:spPr/>
        <p:txBody>
          <a:bodyPr/>
          <a:lstStyle/>
          <a:p>
            <a:r>
              <a:rPr lang="zh-CN" altLang="en-US" dirty="0"/>
              <a:t>观察流体</a:t>
            </a:r>
            <a:r>
              <a:rPr lang="en-US" altLang="zh-CN" dirty="0"/>
              <a:t>——</a:t>
            </a:r>
            <a:r>
              <a:rPr lang="zh-CN" altLang="en-US" dirty="0"/>
              <a:t>两种不同的视角</a:t>
            </a:r>
          </a:p>
        </p:txBody>
      </p:sp>
      <p:sp>
        <p:nvSpPr>
          <p:cNvPr id="3" name="内容占位符 2">
            <a:extLst>
              <a:ext uri="{FF2B5EF4-FFF2-40B4-BE49-F238E27FC236}">
                <a16:creationId xmlns:a16="http://schemas.microsoft.com/office/drawing/2014/main" id="{CFB408DD-12F6-4268-83FF-3DB6B2EFC393}"/>
              </a:ext>
            </a:extLst>
          </p:cNvPr>
          <p:cNvSpPr>
            <a:spLocks noGrp="1"/>
          </p:cNvSpPr>
          <p:nvPr>
            <p:ph sz="half" idx="1"/>
          </p:nvPr>
        </p:nvSpPr>
        <p:spPr/>
        <p:txBody>
          <a:bodyPr/>
          <a:lstStyle/>
          <a:p>
            <a:r>
              <a:rPr lang="zh-CN" altLang="en-US" dirty="0">
                <a:solidFill>
                  <a:srgbClr val="C00000"/>
                </a:solidFill>
              </a:rPr>
              <a:t>欧拉</a:t>
            </a:r>
            <a:r>
              <a:rPr lang="zh-CN" altLang="en-US" dirty="0"/>
              <a:t>视角</a:t>
            </a:r>
            <a:endParaRPr lang="en-US" altLang="zh-CN" dirty="0"/>
          </a:p>
          <a:p>
            <a:pPr marL="0" lvl="1" indent="0">
              <a:buNone/>
            </a:pPr>
            <a:r>
              <a:rPr lang="en-US" altLang="zh-CN" dirty="0">
                <a:solidFill>
                  <a:srgbClr val="C00000"/>
                </a:solidFill>
              </a:rPr>
              <a:t>   </a:t>
            </a:r>
            <a:r>
              <a:rPr lang="zh-CN" altLang="en-US" dirty="0">
                <a:solidFill>
                  <a:srgbClr val="C00000"/>
                </a:solidFill>
              </a:rPr>
              <a:t>固定位置</a:t>
            </a:r>
            <a:endParaRPr lang="en-US" altLang="zh-CN" dirty="0">
              <a:solidFill>
                <a:srgbClr val="C00000"/>
              </a:solidFill>
            </a:endParaRPr>
          </a:p>
          <a:p>
            <a:pPr marL="0" lvl="1" indent="0">
              <a:buNone/>
            </a:pPr>
            <a:r>
              <a:rPr lang="zh-CN" altLang="en-US" dirty="0"/>
              <a:t>   流体流过时测量</a:t>
            </a:r>
            <a:endParaRPr lang="en-US" altLang="zh-CN" dirty="0"/>
          </a:p>
          <a:p>
            <a:pPr marL="0" lvl="1" indent="0">
              <a:buNone/>
            </a:pPr>
            <a:r>
              <a:rPr lang="en-US" altLang="zh-CN" dirty="0"/>
              <a:t>   </a:t>
            </a:r>
            <a:r>
              <a:rPr lang="zh-CN" altLang="en-US" dirty="0">
                <a:solidFill>
                  <a:schemeClr val="accent1"/>
                </a:solidFill>
              </a:rPr>
              <a:t>“岿然不动”</a:t>
            </a:r>
            <a:endParaRPr lang="en-US" altLang="zh-CN" dirty="0">
              <a:solidFill>
                <a:schemeClr val="accent1"/>
              </a:solidFill>
            </a:endParaRPr>
          </a:p>
        </p:txBody>
      </p:sp>
      <p:sp>
        <p:nvSpPr>
          <p:cNvPr id="4" name="内容占位符 3">
            <a:extLst>
              <a:ext uri="{FF2B5EF4-FFF2-40B4-BE49-F238E27FC236}">
                <a16:creationId xmlns:a16="http://schemas.microsoft.com/office/drawing/2014/main" id="{70ACDD5A-25F7-43ED-9F1E-B6DA98116664}"/>
              </a:ext>
            </a:extLst>
          </p:cNvPr>
          <p:cNvSpPr>
            <a:spLocks noGrp="1"/>
          </p:cNvSpPr>
          <p:nvPr>
            <p:ph sz="half" idx="2"/>
          </p:nvPr>
        </p:nvSpPr>
        <p:spPr/>
        <p:txBody>
          <a:bodyPr/>
          <a:lstStyle/>
          <a:p>
            <a:r>
              <a:rPr lang="zh-CN" altLang="en-US" dirty="0">
                <a:solidFill>
                  <a:srgbClr val="C00000"/>
                </a:solidFill>
              </a:rPr>
              <a:t>拉格朗日</a:t>
            </a:r>
            <a:r>
              <a:rPr lang="zh-CN" altLang="en-US" dirty="0"/>
              <a:t>视角</a:t>
            </a:r>
            <a:endParaRPr lang="en-US" altLang="zh-CN" dirty="0"/>
          </a:p>
          <a:p>
            <a:pPr marL="0" lvl="1" indent="0">
              <a:buNone/>
            </a:pPr>
            <a:r>
              <a:rPr lang="zh-CN" altLang="en-US" dirty="0">
                <a:solidFill>
                  <a:srgbClr val="C00000"/>
                </a:solidFill>
              </a:rPr>
              <a:t>   运动的粒子</a:t>
            </a:r>
            <a:endParaRPr lang="en-US" altLang="zh-CN" dirty="0">
              <a:solidFill>
                <a:srgbClr val="C00000"/>
              </a:solidFill>
            </a:endParaRPr>
          </a:p>
          <a:p>
            <a:pPr marL="0" lvl="1" indent="0">
              <a:buNone/>
            </a:pPr>
            <a:r>
              <a:rPr lang="zh-CN" altLang="en-US" dirty="0"/>
              <a:t>   粒子携带物理量</a:t>
            </a:r>
            <a:endParaRPr lang="en-US" altLang="zh-CN" dirty="0"/>
          </a:p>
          <a:p>
            <a:pPr marL="0" lvl="1" indent="0">
              <a:buNone/>
            </a:pPr>
            <a:r>
              <a:rPr lang="zh-CN" altLang="en-US" dirty="0"/>
              <a:t>   </a:t>
            </a:r>
            <a:r>
              <a:rPr lang="zh-CN" altLang="en-US" dirty="0">
                <a:solidFill>
                  <a:schemeClr val="accent1"/>
                </a:solidFill>
              </a:rPr>
              <a:t>“随波逐流”</a:t>
            </a:r>
            <a:endParaRPr lang="en-US" altLang="zh-CN" dirty="0">
              <a:solidFill>
                <a:schemeClr val="accent1"/>
              </a:solidFill>
            </a:endParaRPr>
          </a:p>
          <a:p>
            <a:pPr lvl="1"/>
            <a:endParaRPr lang="zh-CN" altLang="en-US" dirty="0"/>
          </a:p>
        </p:txBody>
      </p:sp>
      <p:grpSp>
        <p:nvGrpSpPr>
          <p:cNvPr id="147" name="组合 146">
            <a:extLst>
              <a:ext uri="{FF2B5EF4-FFF2-40B4-BE49-F238E27FC236}">
                <a16:creationId xmlns:a16="http://schemas.microsoft.com/office/drawing/2014/main" id="{667DA24B-ABC1-4376-9A8A-1C20BC09442E}"/>
              </a:ext>
            </a:extLst>
          </p:cNvPr>
          <p:cNvGrpSpPr/>
          <p:nvPr/>
        </p:nvGrpSpPr>
        <p:grpSpPr>
          <a:xfrm>
            <a:off x="8750300" y="1857487"/>
            <a:ext cx="2217565" cy="1432997"/>
            <a:chOff x="-4851773" y="4001294"/>
            <a:chExt cx="5689973" cy="3676879"/>
          </a:xfrm>
        </p:grpSpPr>
        <p:grpSp>
          <p:nvGrpSpPr>
            <p:cNvPr id="48" name="组合 47">
              <a:extLst>
                <a:ext uri="{FF2B5EF4-FFF2-40B4-BE49-F238E27FC236}">
                  <a16:creationId xmlns:a16="http://schemas.microsoft.com/office/drawing/2014/main" id="{44448C1E-9869-433F-907D-50440B124B17}"/>
                </a:ext>
              </a:extLst>
            </p:cNvPr>
            <p:cNvGrpSpPr/>
            <p:nvPr/>
          </p:nvGrpSpPr>
          <p:grpSpPr>
            <a:xfrm>
              <a:off x="-4851773" y="4136727"/>
              <a:ext cx="5689973" cy="3541446"/>
              <a:chOff x="1130299" y="2936001"/>
              <a:chExt cx="3636135" cy="2524998"/>
            </a:xfrm>
          </p:grpSpPr>
          <p:grpSp>
            <p:nvGrpSpPr>
              <p:cNvPr id="69" name="组合 68">
                <a:extLst>
                  <a:ext uri="{FF2B5EF4-FFF2-40B4-BE49-F238E27FC236}">
                    <a16:creationId xmlns:a16="http://schemas.microsoft.com/office/drawing/2014/main" id="{76276A8B-0431-4EBF-88BD-ECD8548F56B7}"/>
                  </a:ext>
                </a:extLst>
              </p:cNvPr>
              <p:cNvGrpSpPr/>
              <p:nvPr/>
            </p:nvGrpSpPr>
            <p:grpSpPr>
              <a:xfrm>
                <a:off x="1130299" y="2940766"/>
                <a:ext cx="3636135" cy="2520233"/>
                <a:chOff x="1409700" y="4441970"/>
                <a:chExt cx="1955800" cy="1355580"/>
              </a:xfrm>
            </p:grpSpPr>
            <p:sp>
              <p:nvSpPr>
                <p:cNvPr id="92" name="波形 91">
                  <a:extLst>
                    <a:ext uri="{FF2B5EF4-FFF2-40B4-BE49-F238E27FC236}">
                      <a16:creationId xmlns:a16="http://schemas.microsoft.com/office/drawing/2014/main" id="{254F8394-A5B4-4182-84A6-594A1FD0DAE8}"/>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07A7D687-422D-4140-A3A7-8B986D41278B}"/>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矩形 93">
                  <a:extLst>
                    <a:ext uri="{FF2B5EF4-FFF2-40B4-BE49-F238E27FC236}">
                      <a16:creationId xmlns:a16="http://schemas.microsoft.com/office/drawing/2014/main" id="{B4277FC7-0759-4317-B1A6-835A45719EC2}"/>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a:extLst>
                  <a:ext uri="{FF2B5EF4-FFF2-40B4-BE49-F238E27FC236}">
                    <a16:creationId xmlns:a16="http://schemas.microsoft.com/office/drawing/2014/main" id="{3D64D33E-D9D3-45A3-95E2-B6A0424BA454}"/>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4F805FB-8FE9-4499-9A43-86CA2790E281}"/>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66DABB2-B973-49AE-AA90-066076D503CB}"/>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E87FCDA-8B5A-4459-8A6A-A327D56935D2}"/>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0DC8C3F-0F8D-4058-AB58-5F7DB5446264}"/>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3A1DEC0-CBFC-4BD4-86E2-F8812231782E}"/>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B3D803F-0EE4-4299-A184-6E77F97F653F}"/>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23D8837-496B-4509-8F39-0402752E3F5A}"/>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DD526D5-89FD-48D3-A059-F692DE156200}"/>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BC86144-FDAC-48D9-9607-29E4F0189034}"/>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8066961-B080-4077-AC76-C6C9418F31C0}"/>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339D827-2416-47F5-BBA9-F678D18D1B56}"/>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114EE5F-79DC-41DC-B00A-84400FC0A549}"/>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61DB2E5-DCAC-418F-BE98-C4E0108120E3}"/>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3A85A53-E763-479E-B7CA-6B8064FF988A}"/>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13BDC3F-BCEC-40DC-91A6-8F1549624666}"/>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E518951-330D-4A8C-B16A-E5CAA6FADCA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87B06EE-CAEE-4358-9AB0-5CDA76068A81}"/>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3EA3A8C-88DC-4C3E-9D46-CCBF081A2482}"/>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D8625D4-653F-4FE9-897C-35C2342EFCD3}"/>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EBD9179-B2E1-49DB-9F96-AF3DFA60ABBE}"/>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1" name="直接箭头连接符 90">
                <a:extLst>
                  <a:ext uri="{FF2B5EF4-FFF2-40B4-BE49-F238E27FC236}">
                    <a16:creationId xmlns:a16="http://schemas.microsoft.com/office/drawing/2014/main" id="{D64B756A-F186-4260-BC6E-A693EF2B956F}"/>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49" name="直接箭头连接符 48">
              <a:extLst>
                <a:ext uri="{FF2B5EF4-FFF2-40B4-BE49-F238E27FC236}">
                  <a16:creationId xmlns:a16="http://schemas.microsoft.com/office/drawing/2014/main" id="{6E0069F9-6E08-4BB4-9C97-5510195ABAC8}"/>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0" name="直接箭头连接符 49">
              <a:extLst>
                <a:ext uri="{FF2B5EF4-FFF2-40B4-BE49-F238E27FC236}">
                  <a16:creationId xmlns:a16="http://schemas.microsoft.com/office/drawing/2014/main" id="{E3DA9909-B86D-4313-A12F-0D28306A967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1" name="直接箭头连接符 50">
              <a:extLst>
                <a:ext uri="{FF2B5EF4-FFF2-40B4-BE49-F238E27FC236}">
                  <a16:creationId xmlns:a16="http://schemas.microsoft.com/office/drawing/2014/main" id="{FF47DC0D-CF2D-486A-BB20-29A4939042C0}"/>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2" name="直接箭头连接符 51">
              <a:extLst>
                <a:ext uri="{FF2B5EF4-FFF2-40B4-BE49-F238E27FC236}">
                  <a16:creationId xmlns:a16="http://schemas.microsoft.com/office/drawing/2014/main" id="{261993AD-F350-4897-91B6-E8D040B0CF62}"/>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3" name="直接箭头连接符 52">
              <a:extLst>
                <a:ext uri="{FF2B5EF4-FFF2-40B4-BE49-F238E27FC236}">
                  <a16:creationId xmlns:a16="http://schemas.microsoft.com/office/drawing/2014/main" id="{225F3A41-F86C-478B-A874-40A414BF4263}"/>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4" name="直接箭头连接符 53">
              <a:extLst>
                <a:ext uri="{FF2B5EF4-FFF2-40B4-BE49-F238E27FC236}">
                  <a16:creationId xmlns:a16="http://schemas.microsoft.com/office/drawing/2014/main" id="{E1EF26BF-9710-43E6-A260-F09D172C6FFA}"/>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5" name="直接箭头连接符 54">
              <a:extLst>
                <a:ext uri="{FF2B5EF4-FFF2-40B4-BE49-F238E27FC236}">
                  <a16:creationId xmlns:a16="http://schemas.microsoft.com/office/drawing/2014/main" id="{93C46798-7A60-4EF6-B1DA-B1A9B5D1CCDC}"/>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6" name="直接箭头连接符 55">
              <a:extLst>
                <a:ext uri="{FF2B5EF4-FFF2-40B4-BE49-F238E27FC236}">
                  <a16:creationId xmlns:a16="http://schemas.microsoft.com/office/drawing/2014/main" id="{F3543CAB-490C-4145-AD1E-72B3BAEE0A7F}"/>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7" name="直接箭头连接符 56">
              <a:extLst>
                <a:ext uri="{FF2B5EF4-FFF2-40B4-BE49-F238E27FC236}">
                  <a16:creationId xmlns:a16="http://schemas.microsoft.com/office/drawing/2014/main" id="{D3F7E86D-9925-4713-A374-D83212F0664C}"/>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8" name="直接箭头连接符 57">
              <a:extLst>
                <a:ext uri="{FF2B5EF4-FFF2-40B4-BE49-F238E27FC236}">
                  <a16:creationId xmlns:a16="http://schemas.microsoft.com/office/drawing/2014/main" id="{0C86EBA1-9E92-43C6-B15A-C4160262830F}"/>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9" name="直接箭头连接符 58">
              <a:extLst>
                <a:ext uri="{FF2B5EF4-FFF2-40B4-BE49-F238E27FC236}">
                  <a16:creationId xmlns:a16="http://schemas.microsoft.com/office/drawing/2014/main" id="{8A39380B-7DE1-4517-A4B2-614C59D634EA}"/>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0" name="直接箭头连接符 59">
              <a:extLst>
                <a:ext uri="{FF2B5EF4-FFF2-40B4-BE49-F238E27FC236}">
                  <a16:creationId xmlns:a16="http://schemas.microsoft.com/office/drawing/2014/main" id="{B8569098-C256-4850-8E92-B9C5FF9D8434}"/>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1" name="直接箭头连接符 60">
              <a:extLst>
                <a:ext uri="{FF2B5EF4-FFF2-40B4-BE49-F238E27FC236}">
                  <a16:creationId xmlns:a16="http://schemas.microsoft.com/office/drawing/2014/main" id="{FA679B90-50CE-4605-9F2A-00C064930C27}"/>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2" name="直接箭头连接符 61">
              <a:extLst>
                <a:ext uri="{FF2B5EF4-FFF2-40B4-BE49-F238E27FC236}">
                  <a16:creationId xmlns:a16="http://schemas.microsoft.com/office/drawing/2014/main" id="{3282EC0F-A2C9-4D1E-886B-F5E8B839DD4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AE88B54C-001E-4672-9D50-C645ABBBC1E1}"/>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4" name="直接箭头连接符 63">
              <a:extLst>
                <a:ext uri="{FF2B5EF4-FFF2-40B4-BE49-F238E27FC236}">
                  <a16:creationId xmlns:a16="http://schemas.microsoft.com/office/drawing/2014/main" id="{231E54F3-4B01-4744-8C20-0633684993E2}"/>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5" name="直接箭头连接符 64">
              <a:extLst>
                <a:ext uri="{FF2B5EF4-FFF2-40B4-BE49-F238E27FC236}">
                  <a16:creationId xmlns:a16="http://schemas.microsoft.com/office/drawing/2014/main" id="{B39A832D-0DCB-45E4-BAB2-FFF6684FE9C8}"/>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6674A7A8-23B7-4B50-8CC7-03F9035DA4FC}"/>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B6D53220-7973-42BD-A567-49CD5EEB187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8" name="直接箭头连接符 67">
              <a:extLst>
                <a:ext uri="{FF2B5EF4-FFF2-40B4-BE49-F238E27FC236}">
                  <a16:creationId xmlns:a16="http://schemas.microsoft.com/office/drawing/2014/main" id="{87F0D2B5-00CA-4149-AFD5-E8252E888D9A}"/>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146" name="组合 145">
            <a:extLst>
              <a:ext uri="{FF2B5EF4-FFF2-40B4-BE49-F238E27FC236}">
                <a16:creationId xmlns:a16="http://schemas.microsoft.com/office/drawing/2014/main" id="{CF23CA5E-A937-4BCF-BFC5-1383CEB01823}"/>
              </a:ext>
            </a:extLst>
          </p:cNvPr>
          <p:cNvGrpSpPr/>
          <p:nvPr/>
        </p:nvGrpSpPr>
        <p:grpSpPr>
          <a:xfrm>
            <a:off x="3463538" y="1811526"/>
            <a:ext cx="2217572" cy="1485900"/>
            <a:chOff x="-1345338" y="3610433"/>
            <a:chExt cx="4846702" cy="3247567"/>
          </a:xfrm>
        </p:grpSpPr>
        <p:grpSp>
          <p:nvGrpSpPr>
            <p:cNvPr id="6" name="组合 5">
              <a:extLst>
                <a:ext uri="{FF2B5EF4-FFF2-40B4-BE49-F238E27FC236}">
                  <a16:creationId xmlns:a16="http://schemas.microsoft.com/office/drawing/2014/main" id="{BC7140CE-C1B3-478C-BEFA-9B5F5FCB39B8}"/>
                </a:ext>
              </a:extLst>
            </p:cNvPr>
            <p:cNvGrpSpPr/>
            <p:nvPr/>
          </p:nvGrpSpPr>
          <p:grpSpPr>
            <a:xfrm>
              <a:off x="-1345334" y="3831929"/>
              <a:ext cx="4846698" cy="3010898"/>
              <a:chOff x="1409700" y="4441970"/>
              <a:chExt cx="1955800" cy="1355580"/>
            </a:xfrm>
          </p:grpSpPr>
          <p:sp>
            <p:nvSpPr>
              <p:cNvPr id="44" name="波形 43">
                <a:extLst>
                  <a:ext uri="{FF2B5EF4-FFF2-40B4-BE49-F238E27FC236}">
                    <a16:creationId xmlns:a16="http://schemas.microsoft.com/office/drawing/2014/main" id="{043E08AE-D343-4792-BF68-A7AF393113FC}"/>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波形 44">
                <a:extLst>
                  <a:ext uri="{FF2B5EF4-FFF2-40B4-BE49-F238E27FC236}">
                    <a16:creationId xmlns:a16="http://schemas.microsoft.com/office/drawing/2014/main" id="{69E1839B-B8B7-4B34-9D88-D12E3BC7C62F}"/>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E458A839-CDB6-4B65-B58B-192EB6DEBF4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a:extLst>
                <a:ext uri="{FF2B5EF4-FFF2-40B4-BE49-F238E27FC236}">
                  <a16:creationId xmlns:a16="http://schemas.microsoft.com/office/drawing/2014/main" id="{2DA2CC99-D630-4330-A40C-2282D4B44619}"/>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F946E9B-4246-4E1D-BD9B-384F3A8C2CC2}"/>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C9D7110-4CF8-4B3E-9A14-12E7D47B5B06}"/>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D9D738-88B5-4054-9678-9CA75229CBC9}"/>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86B294E-5122-4A4B-B4BB-C6B6EF6D4F15}"/>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984B587-C6F8-46DE-A8E5-A1C5A0EF9577}"/>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9D0E908-16A6-48EA-946D-29494BE15325}"/>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E4E7CC0-104C-421A-B6DC-BEC5089084CA}"/>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0C7D7C3-FA18-4719-9484-4135A7383CDF}"/>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5556FF3-8EFA-4055-8911-C129C0680AE6}"/>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DE7A8EB-1FE5-4657-8230-1EFDFE699EF2}"/>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C9F9D7-6470-4A6E-8431-AFFFC1E132B4}"/>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EA905BC-A12B-4F29-989F-228490D198C9}"/>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4A93D7-4830-487D-B4EE-5A84B8F18B02}"/>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66B72007-C249-4354-A511-474BFF30F882}"/>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C8934D3A-6D67-49A3-89DB-B686C0AB1C01}"/>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0F6C2143-0413-471E-9C2F-7B2C9CD90CFC}"/>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928A0EBA-7BEE-4A15-A643-DDF58B8E3E0A}"/>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6D895FA5-3E9A-473C-AD9E-1558EA8FECDD}"/>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CABEEB3D-6265-4AF7-ABCC-8FC91B11E48B}"/>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7" name="直接箭头连接符 26">
              <a:extLst>
                <a:ext uri="{FF2B5EF4-FFF2-40B4-BE49-F238E27FC236}">
                  <a16:creationId xmlns:a16="http://schemas.microsoft.com/office/drawing/2014/main" id="{71F47DE1-5185-41C2-AC42-89E94A634D2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EC3D96FD-12FA-45E4-A99D-66F1CA5651C0}"/>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7CF3F728-397E-43EE-A01A-8CA73792EF33}"/>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504A9CDF-A18B-499A-9805-A1F53644CCE2}"/>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366D26FF-BE42-4E0B-A7D8-B3936A5BE9AC}"/>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2" name="直接箭头连接符 31">
              <a:extLst>
                <a:ext uri="{FF2B5EF4-FFF2-40B4-BE49-F238E27FC236}">
                  <a16:creationId xmlns:a16="http://schemas.microsoft.com/office/drawing/2014/main" id="{0AD1F9D5-CD0E-4F7A-AC56-C7AF12509171}"/>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3" name="直接箭头连接符 32">
              <a:extLst>
                <a:ext uri="{FF2B5EF4-FFF2-40B4-BE49-F238E27FC236}">
                  <a16:creationId xmlns:a16="http://schemas.microsoft.com/office/drawing/2014/main" id="{13ED2003-90C7-453B-8262-5D3693F1EA7F}"/>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4" name="直接箭头连接符 33">
              <a:extLst>
                <a:ext uri="{FF2B5EF4-FFF2-40B4-BE49-F238E27FC236}">
                  <a16:creationId xmlns:a16="http://schemas.microsoft.com/office/drawing/2014/main" id="{6F374DC6-FB09-4BC2-AC03-5CE46632D608}"/>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5" name="直接箭头连接符 34">
              <a:extLst>
                <a:ext uri="{FF2B5EF4-FFF2-40B4-BE49-F238E27FC236}">
                  <a16:creationId xmlns:a16="http://schemas.microsoft.com/office/drawing/2014/main" id="{7C4B4391-95A4-4645-97D0-B472D5579812}"/>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6" name="直接箭头连接符 35">
              <a:extLst>
                <a:ext uri="{FF2B5EF4-FFF2-40B4-BE49-F238E27FC236}">
                  <a16:creationId xmlns:a16="http://schemas.microsoft.com/office/drawing/2014/main" id="{12D77CC8-DBBA-459A-8591-6D9E761EA8A2}"/>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7" name="直接箭头连接符 36">
              <a:extLst>
                <a:ext uri="{FF2B5EF4-FFF2-40B4-BE49-F238E27FC236}">
                  <a16:creationId xmlns:a16="http://schemas.microsoft.com/office/drawing/2014/main" id="{5551ECEA-C684-48F1-8354-F6692E13A8BC}"/>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8" name="直接箭头连接符 37">
              <a:extLst>
                <a:ext uri="{FF2B5EF4-FFF2-40B4-BE49-F238E27FC236}">
                  <a16:creationId xmlns:a16="http://schemas.microsoft.com/office/drawing/2014/main" id="{1B524217-9895-4A1F-A54E-A5B3656936A9}"/>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9" name="直接箭头连接符 38">
              <a:extLst>
                <a:ext uri="{FF2B5EF4-FFF2-40B4-BE49-F238E27FC236}">
                  <a16:creationId xmlns:a16="http://schemas.microsoft.com/office/drawing/2014/main" id="{2ACB98EA-4719-45C2-B906-42A0A204C8D9}"/>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0" name="直接箭头连接符 39">
              <a:extLst>
                <a:ext uri="{FF2B5EF4-FFF2-40B4-BE49-F238E27FC236}">
                  <a16:creationId xmlns:a16="http://schemas.microsoft.com/office/drawing/2014/main" id="{1C0428C8-571B-42E9-A1C4-7C314DF46A06}"/>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1" name="直接箭头连接符 40">
              <a:extLst>
                <a:ext uri="{FF2B5EF4-FFF2-40B4-BE49-F238E27FC236}">
                  <a16:creationId xmlns:a16="http://schemas.microsoft.com/office/drawing/2014/main" id="{A45C5805-034A-408B-B335-90179D49048C}"/>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A5D4FE3A-5944-4052-8294-682B8847CA6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3" name="直接箭头连接符 42">
              <a:extLst>
                <a:ext uri="{FF2B5EF4-FFF2-40B4-BE49-F238E27FC236}">
                  <a16:creationId xmlns:a16="http://schemas.microsoft.com/office/drawing/2014/main" id="{0409838E-AC88-4BF6-8157-EFE43CBF8991}"/>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51" name="图片 150">
            <a:extLst>
              <a:ext uri="{FF2B5EF4-FFF2-40B4-BE49-F238E27FC236}">
                <a16:creationId xmlns:a16="http://schemas.microsoft.com/office/drawing/2014/main" id="{D73B1327-25DF-4347-A32F-0DBB10D8DC56}"/>
              </a:ext>
            </a:extLst>
          </p:cNvPr>
          <p:cNvPicPr>
            <a:picLocks noChangeAspect="1"/>
          </p:cNvPicPr>
          <p:nvPr/>
        </p:nvPicPr>
        <p:blipFill>
          <a:blip r:embed="rId3"/>
          <a:stretch>
            <a:fillRect/>
          </a:stretch>
        </p:blipFill>
        <p:spPr>
          <a:xfrm>
            <a:off x="6580207" y="3796577"/>
            <a:ext cx="4136520" cy="3008378"/>
          </a:xfrm>
          <a:prstGeom prst="rect">
            <a:avLst/>
          </a:prstGeom>
        </p:spPr>
      </p:pic>
      <p:pic>
        <p:nvPicPr>
          <p:cNvPr id="152" name="图片 151">
            <a:extLst>
              <a:ext uri="{FF2B5EF4-FFF2-40B4-BE49-F238E27FC236}">
                <a16:creationId xmlns:a16="http://schemas.microsoft.com/office/drawing/2014/main" id="{08170FAB-D4B4-4736-B693-1EA2A5792624}"/>
              </a:ext>
            </a:extLst>
          </p:cNvPr>
          <p:cNvPicPr>
            <a:picLocks noChangeAspect="1"/>
          </p:cNvPicPr>
          <p:nvPr/>
        </p:nvPicPr>
        <p:blipFill>
          <a:blip r:embed="rId4"/>
          <a:stretch>
            <a:fillRect/>
          </a:stretch>
        </p:blipFill>
        <p:spPr>
          <a:xfrm>
            <a:off x="1293450" y="3756037"/>
            <a:ext cx="4136520" cy="3008378"/>
          </a:xfrm>
          <a:prstGeom prst="rect">
            <a:avLst/>
          </a:prstGeom>
        </p:spPr>
      </p:pic>
    </p:spTree>
    <p:extLst>
      <p:ext uri="{BB962C8B-B14F-4D97-AF65-F5344CB8AC3E}">
        <p14:creationId xmlns:p14="http://schemas.microsoft.com/office/powerpoint/2010/main" val="407732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5F384-88CA-406C-9DCF-DD4B15BFEABC}"/>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B9C5CC6-3025-4AA9-91CE-F1DCAFC6CFC0}"/>
                  </a:ext>
                </a:extLst>
              </p:cNvPr>
              <p:cNvSpPr>
                <a:spLocks noGrp="1"/>
              </p:cNvSpPr>
              <p:nvPr>
                <p:ph sz="half" idx="1"/>
              </p:nvPr>
            </p:nvSpPr>
            <p:spPr>
              <a:xfrm>
                <a:off x="838199" y="1825625"/>
                <a:ext cx="6467476" cy="4351338"/>
              </a:xfrm>
            </p:spPr>
            <p:txBody>
              <a:bodyPr>
                <a:normAutofit/>
              </a:bodyPr>
              <a:lstStyle/>
              <a:p>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m:rPr>
                        <m:sty m:val="p"/>
                      </m:rPr>
                      <a:rPr lang="el-GR" altLang="zh-CN" i="1">
                        <a:solidFill>
                          <a:schemeClr val="accent6"/>
                        </a:solidFill>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b="1" i="1">
                        <a:latin typeface="Cambria Math" panose="02040503050406030204" pitchFamily="18" charset="0"/>
                      </a:rPr>
                      <m:t> </m:t>
                    </m:r>
                  </m:oMath>
                </a14:m>
                <a:endParaRPr lang="en-US" altLang="zh-CN" b="1"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=0</m:t>
                    </m:r>
                  </m:oMath>
                </a14:m>
                <a:endParaRPr lang="en-US" altLang="zh-CN"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oMath>
                </a14:m>
                <a:endParaRPr lang="en-US" altLang="zh-CN" dirty="0"/>
              </a:p>
              <a:p>
                <a:pPr>
                  <a:lnSpc>
                    <a:spcPct val="150000"/>
                  </a:lnSpc>
                </a:pPr>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      </m:t>
                            </m:r>
                          </m:e>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=0</m:t>
                            </m:r>
                          </m:e>
                        </m:eqArr>
                        <m:r>
                          <a:rPr lang="en-US" altLang="zh-CN" i="1">
                            <a:latin typeface="Cambria Math" panose="02040503050406030204" pitchFamily="18" charset="0"/>
                          </a:rPr>
                          <m:t> </m:t>
                        </m:r>
                      </m:e>
                    </m:d>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CB9C5CC6-3025-4AA9-91CE-F1DCAFC6CFC0}"/>
                  </a:ext>
                </a:extLst>
              </p:cNvPr>
              <p:cNvSpPr>
                <a:spLocks noGrp="1" noRot="1" noChangeAspect="1" noMove="1" noResize="1" noEditPoints="1" noAdjustHandles="1" noChangeArrowheads="1" noChangeShapeType="1" noTextEdit="1"/>
              </p:cNvSpPr>
              <p:nvPr>
                <p:ph sz="half" idx="1"/>
              </p:nvPr>
            </p:nvSpPr>
            <p:spPr>
              <a:xfrm>
                <a:off x="838199" y="1825625"/>
                <a:ext cx="6467476" cy="4351338"/>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A99816A-CB0A-4953-944B-2E50F26F2DD5}"/>
                  </a:ext>
                </a:extLst>
              </p:cNvPr>
              <p:cNvSpPr/>
              <p:nvPr/>
            </p:nvSpPr>
            <p:spPr>
              <a:xfrm>
                <a:off x="6555948" y="3429000"/>
                <a:ext cx="5209823" cy="191578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i="1" smtClean="0">
                              <a:latin typeface="Cambria Math" panose="02040503050406030204" pitchFamily="18" charset="0"/>
                            </a:rPr>
                          </m:ctrlPr>
                        </m:dPr>
                        <m:e>
                          <m:eqArr>
                            <m:eqArrPr>
                              <m:ctrlPr>
                                <a:rPr lang="en-US" altLang="zh-CN" sz="3200" i="1" smtClean="0">
                                  <a:latin typeface="Cambria Math" panose="02040503050406030204" pitchFamily="18" charset="0"/>
                                </a:rPr>
                              </m:ctrlPr>
                            </m:eqArrPr>
                            <m:e>
                              <m:r>
                                <m:rPr>
                                  <m:sty m:val="p"/>
                                </m:rPr>
                                <a:rPr lang="el-GR" altLang="zh-CN" sz="3200" i="1" smtClean="0">
                                  <a:solidFill>
                                    <a:schemeClr val="accent6"/>
                                  </a:solidFill>
                                  <a:latin typeface="Cambria Math" panose="02040503050406030204" pitchFamily="18" charset="0"/>
                                </a:rPr>
                                <m:t>λ</m:t>
                              </m:r>
                              <m:r>
                                <a:rPr lang="en-US" altLang="zh-CN" sz="3200" i="1" smtClean="0">
                                  <a:latin typeface="Cambria Math" panose="02040503050406030204" pitchFamily="18" charset="0"/>
                                </a:rPr>
                                <m:t>=</m:t>
                              </m:r>
                              <m:r>
                                <a:rPr lang="en-US" altLang="zh-CN" sz="3200" b="0" i="1" smtClean="0">
                                  <a:latin typeface="Cambria Math" panose="02040503050406030204" pitchFamily="18" charset="0"/>
                                </a:rPr>
                                <m:t>−</m:t>
                              </m:r>
                              <m:f>
                                <m:fPr>
                                  <m:ctrlPr>
                                    <a:rPr lang="en-US" altLang="zh-CN" sz="3200" i="1" smtClean="0">
                                      <a:latin typeface="Cambria Math" panose="02040503050406030204" pitchFamily="18" charset="0"/>
                                    </a:rPr>
                                  </m:ctrlPr>
                                </m:fPr>
                                <m:num>
                                  <m:r>
                                    <m:rPr>
                                      <m:sty m:val="p"/>
                                    </m:rPr>
                                    <a:rPr lang="en-US" altLang="zh-CN" sz="3200" i="1" smtClean="0">
                                      <a:latin typeface="Cambria Math" panose="02040503050406030204" pitchFamily="18" charset="0"/>
                                    </a:rPr>
                                    <m:t>C</m:t>
                                  </m:r>
                                  <m:r>
                                    <a:rPr lang="en-US" altLang="zh-CN" sz="3200" i="1" smtClean="0">
                                      <a:latin typeface="Cambria Math" panose="02040503050406030204" pitchFamily="18" charset="0"/>
                                    </a:rPr>
                                    <m:t>(</m:t>
                                  </m:r>
                                  <m:r>
                                    <a:rPr lang="en-US" altLang="zh-CN" sz="3200" b="1" i="1" smtClean="0">
                                      <a:latin typeface="Cambria Math" panose="02040503050406030204" pitchFamily="18" charset="0"/>
                                    </a:rPr>
                                    <m:t>𝒑</m:t>
                                  </m:r>
                                  <m:r>
                                    <a:rPr lang="en-US" altLang="zh-CN" sz="3200" i="1" smtClean="0">
                                      <a:latin typeface="Cambria Math" panose="02040503050406030204" pitchFamily="18" charset="0"/>
                                    </a:rPr>
                                    <m:t>)</m:t>
                                  </m:r>
                                </m:num>
                                <m:den>
                                  <m:sSup>
                                    <m:sSupPr>
                                      <m:ctrlPr>
                                        <a:rPr lang="en-US" altLang="zh-CN" sz="3200" i="1" smtClean="0">
                                          <a:latin typeface="Cambria Math" panose="02040503050406030204" pitchFamily="18" charset="0"/>
                                          <a:ea typeface="Cambria Math" panose="02040503050406030204" pitchFamily="18" charset="0"/>
                                        </a:rPr>
                                      </m:ctrlPr>
                                    </m:sSupPr>
                                    <m:e>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r>
                                        <a:rPr lang="en-US" altLang="zh-CN" sz="3200" i="1" smtClean="0">
                                          <a:latin typeface="Cambria Math" panose="02040503050406030204" pitchFamily="18" charset="0"/>
                                          <a:ea typeface="Cambria Math" panose="02040503050406030204" pitchFamily="18" charset="0"/>
                                        </a:rPr>
                                        <m:t>(</m:t>
                                      </m:r>
                                      <m:r>
                                        <a:rPr lang="en-US" altLang="zh-CN" sz="3200" b="1" i="1" smtClean="0">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e>
                                    <m:sup>
                                      <m:r>
                                        <a:rPr lang="en-US" altLang="zh-CN" sz="3200" i="1" smtClean="0">
                                          <a:latin typeface="Cambria Math" panose="02040503050406030204" pitchFamily="18" charset="0"/>
                                          <a:ea typeface="Cambria Math" panose="02040503050406030204" pitchFamily="18" charset="0"/>
                                        </a:rPr>
                                        <m:t>𝑇</m:t>
                                      </m:r>
                                    </m:sup>
                                  </m:sSup>
                                  <m:sSup>
                                    <m:sSupPr>
                                      <m:ctrlPr>
                                        <a:rPr lang="en-US"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den>
                              </m:f>
                              <m:r>
                                <a:rPr lang="en-US" altLang="zh-CN" sz="3200" i="1" smtClean="0">
                                  <a:latin typeface="Cambria Math" panose="02040503050406030204" pitchFamily="18" charset="0"/>
                                  <a:ea typeface="Cambria Math" panose="02040503050406030204" pitchFamily="18" charset="0"/>
                                </a:rPr>
                                <m:t>   </m:t>
                              </m:r>
                            </m:e>
                            <m:e>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smtClean="0">
                                  <a:solidFill>
                                    <a:srgbClr val="C00000"/>
                                  </a:solidFill>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r>
                                <m:rPr>
                                  <m:sty m:val="p"/>
                                </m:rPr>
                                <a:rPr lang="el-GR" altLang="zh-CN" sz="3200" i="1" smtClean="0">
                                  <a:latin typeface="Cambria Math" panose="02040503050406030204" pitchFamily="18" charset="0"/>
                                  <a:ea typeface="Cambria Math" panose="02040503050406030204" pitchFamily="18" charset="0"/>
                                </a:rPr>
                                <m:t>λ</m:t>
                              </m:r>
                              <m:sSup>
                                <m:sSupPr>
                                  <m:ctrlPr>
                                    <a:rPr lang="el-GR"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l-GR"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r>
                                <a:rPr lang="en-US" altLang="zh-CN" sz="3200" b="1" i="1" smtClean="0">
                                  <a:latin typeface="Cambria Math" panose="02040503050406030204" pitchFamily="18" charset="0"/>
                                  <a:ea typeface="Cambria Math" panose="02040503050406030204" pitchFamily="18" charset="0"/>
                                </a:rPr>
                                <m:t>                 </m:t>
                              </m:r>
                            </m:e>
                          </m:eqArr>
                        </m:e>
                      </m:d>
                    </m:oMath>
                  </m:oMathPara>
                </a14:m>
                <a:endParaRPr lang="zh-CN" altLang="en-US" sz="3200" dirty="0"/>
              </a:p>
            </p:txBody>
          </p:sp>
        </mc:Choice>
        <mc:Fallback xmlns="">
          <p:sp>
            <p:nvSpPr>
              <p:cNvPr id="7" name="矩形 6">
                <a:extLst>
                  <a:ext uri="{FF2B5EF4-FFF2-40B4-BE49-F238E27FC236}">
                    <a16:creationId xmlns:a16="http://schemas.microsoft.com/office/drawing/2014/main" id="{5A99816A-CB0A-4953-944B-2E50F26F2DD5}"/>
                  </a:ext>
                </a:extLst>
              </p:cNvPr>
              <p:cNvSpPr>
                <a:spLocks noRot="1" noChangeAspect="1" noMove="1" noResize="1" noEditPoints="1" noAdjustHandles="1" noChangeArrowheads="1" noChangeShapeType="1" noTextEdit="1"/>
              </p:cNvSpPr>
              <p:nvPr/>
            </p:nvSpPr>
            <p:spPr>
              <a:xfrm>
                <a:off x="6555948" y="3429000"/>
                <a:ext cx="5209823" cy="1915781"/>
              </a:xfrm>
              <a:prstGeom prst="rect">
                <a:avLst/>
              </a:prstGeom>
              <a:blipFill>
                <a:blip r:embed="rId3"/>
                <a:stretch>
                  <a:fillRect/>
                </a:stretch>
              </a:blipFill>
              <a:ln w="12700"/>
            </p:spPr>
            <p:txBody>
              <a:bodyPr/>
              <a:lstStyle/>
              <a:p>
                <a:r>
                  <a:rPr lang="zh-CN" altLang="en-US">
                    <a:noFill/>
                  </a:rPr>
                  <a:t> </a:t>
                </a:r>
              </a:p>
            </p:txBody>
          </p:sp>
        </mc:Fallback>
      </mc:AlternateContent>
      <p:sp>
        <p:nvSpPr>
          <p:cNvPr id="9" name="箭头: 下 8">
            <a:extLst>
              <a:ext uri="{FF2B5EF4-FFF2-40B4-BE49-F238E27FC236}">
                <a16:creationId xmlns:a16="http://schemas.microsoft.com/office/drawing/2014/main" id="{956B3B35-6D09-4790-AF59-6BD9CAA2674E}"/>
              </a:ext>
            </a:extLst>
          </p:cNvPr>
          <p:cNvSpPr/>
          <p:nvPr/>
        </p:nvSpPr>
        <p:spPr>
          <a:xfrm rot="-5400000">
            <a:off x="5600736" y="4084672"/>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99949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797E3-414A-4C75-A955-DF2BA71DA7DC}"/>
              </a:ext>
            </a:extLst>
          </p:cNvPr>
          <p:cNvSpPr>
            <a:spLocks noGrp="1"/>
          </p:cNvSpPr>
          <p:nvPr>
            <p:ph type="title"/>
          </p:nvPr>
        </p:nvSpPr>
        <p:spPr/>
        <p:txBody>
          <a:bodyPr/>
          <a:lstStyle/>
          <a:p>
            <a:r>
              <a:rPr lang="zh-CN" altLang="en-US" dirty="0"/>
              <a:t>多个约束优化求解</a:t>
            </a:r>
          </a:p>
        </p:txBody>
      </p:sp>
      <mc:AlternateContent xmlns:mc="http://schemas.openxmlformats.org/markup-compatibility/2006" xmlns:a14="http://schemas.microsoft.com/office/drawing/2010/main">
        <mc:Choice Requires="a14">
          <p:sp>
            <p:nvSpPr>
              <p:cNvPr id="27" name="内容占位符 26">
                <a:extLst>
                  <a:ext uri="{FF2B5EF4-FFF2-40B4-BE49-F238E27FC236}">
                    <a16:creationId xmlns:a16="http://schemas.microsoft.com/office/drawing/2014/main" id="{D78F39B3-BF83-4260-BEF3-853AA24769FC}"/>
                  </a:ext>
                </a:extLst>
              </p:cNvPr>
              <p:cNvSpPr>
                <a:spLocks noGrp="1"/>
              </p:cNvSpPr>
              <p:nvPr>
                <p:ph idx="1"/>
              </p:nvPr>
            </p:nvSpPr>
            <p:spPr/>
            <p:txBody>
              <a:bodyPr/>
              <a:lstStyle/>
              <a:p>
                <a14:m>
                  <m:oMath xmlns:m="http://schemas.openxmlformats.org/officeDocument/2006/math">
                    <m:r>
                      <a:rPr lang="en-US" altLang="zh-CN" i="1">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1</m:t>
                    </m:r>
                  </m:oMath>
                </a14:m>
                <a:r>
                  <a:rPr lang="zh-CN" altLang="en-US" dirty="0"/>
                  <a:t>个约束的情况</a:t>
                </a:r>
                <a:endParaRPr lang="en-US" altLang="zh-CN" b="0" i="1" dirty="0">
                  <a:latin typeface="Cambria Math" panose="02040503050406030204" pitchFamily="18" charset="0"/>
                </a:endParaRPr>
              </a:p>
              <a:p>
                <a:endParaRPr lang="en-US" altLang="zh-CN" b="0" i="1" dirty="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𝑀</m:t>
                    </m:r>
                  </m:oMath>
                </a14:m>
                <a:r>
                  <a:rPr lang="zh-CN" altLang="en-US" dirty="0"/>
                  <a:t>个约束的情况</a:t>
                </a:r>
                <a:endParaRPr lang="en-US" altLang="zh-CN" dirty="0"/>
              </a:p>
              <a:p>
                <a:pPr lvl="1"/>
                <a:r>
                  <a:rPr lang="zh-CN" altLang="en-US" dirty="0"/>
                  <a:t>解可能不存在</a:t>
                </a:r>
                <a:endParaRPr lang="en-US" altLang="zh-CN" dirty="0"/>
              </a:p>
              <a:p>
                <a:pPr lvl="1"/>
                <a:r>
                  <a:rPr lang="zh-CN" altLang="en-US" dirty="0"/>
                  <a:t>可能存在很多个解</a:t>
                </a:r>
                <a:endParaRPr lang="en-US" altLang="zh-CN" dirty="0"/>
              </a:p>
              <a:p>
                <a:pPr marL="457200" lvl="1" indent="0">
                  <a:buNone/>
                </a:pPr>
                <a:endParaRPr lang="en-US" altLang="zh-CN" dirty="0"/>
              </a:p>
              <a:p>
                <a:r>
                  <a:rPr lang="zh-CN" altLang="en-US" dirty="0"/>
                  <a:t>迭代法求解：</a:t>
                </a:r>
                <a:endParaRPr lang="en-US" altLang="zh-CN" dirty="0"/>
              </a:p>
              <a:p>
                <a:pPr lvl="1"/>
                <a:r>
                  <a:rPr lang="zh-CN" altLang="en-US" dirty="0"/>
                  <a:t>高斯</a:t>
                </a:r>
                <a:r>
                  <a:rPr lang="en-US" altLang="zh-CN" dirty="0"/>
                  <a:t>-</a:t>
                </a:r>
                <a:r>
                  <a:rPr lang="zh-CN" altLang="en-US" dirty="0"/>
                  <a:t>赛德尔迭代</a:t>
                </a:r>
                <a:endParaRPr lang="en-US" altLang="zh-CN" dirty="0"/>
              </a:p>
              <a:p>
                <a:pPr lvl="1"/>
                <a:r>
                  <a:rPr lang="zh-CN" altLang="en-US" dirty="0"/>
                  <a:t>雅可比迭代</a:t>
                </a:r>
                <a:endParaRPr lang="en-US" altLang="zh-CN" dirty="0"/>
              </a:p>
            </p:txBody>
          </p:sp>
        </mc:Choice>
        <mc:Fallback xmlns="">
          <p:sp>
            <p:nvSpPr>
              <p:cNvPr id="27" name="内容占位符 26">
                <a:extLst>
                  <a:ext uri="{FF2B5EF4-FFF2-40B4-BE49-F238E27FC236}">
                    <a16:creationId xmlns:a16="http://schemas.microsoft.com/office/drawing/2014/main" id="{D78F39B3-BF83-4260-BEF3-853AA24769FC}"/>
                  </a:ext>
                </a:extLst>
              </p:cNvPr>
              <p:cNvSpPr>
                <a:spLocks noGrp="1" noRot="1" noChangeAspect="1" noMove="1" noResize="1" noEditPoints="1" noAdjustHandles="1" noChangeArrowheads="1" noChangeShapeType="1" noTextEdit="1"/>
              </p:cNvSpPr>
              <p:nvPr>
                <p:ph idx="1"/>
              </p:nvPr>
            </p:nvSpPr>
            <p:spPr>
              <a:blipFill>
                <a:blip r:embed="rId3"/>
                <a:stretch>
                  <a:fillRect l="-1043" t="-1401" b="-2521"/>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2D30F0F3-D4E5-4610-AAFD-1A1B079769AD}"/>
              </a:ext>
            </a:extLst>
          </p:cNvPr>
          <p:cNvGrpSpPr/>
          <p:nvPr/>
        </p:nvGrpSpPr>
        <p:grpSpPr>
          <a:xfrm>
            <a:off x="8906289" y="3090148"/>
            <a:ext cx="2731871" cy="2195106"/>
            <a:chOff x="8799464" y="1696796"/>
            <a:chExt cx="2731871" cy="2195106"/>
          </a:xfrm>
        </p:grpSpPr>
        <p:grpSp>
          <p:nvGrpSpPr>
            <p:cNvPr id="10" name="组合 9">
              <a:extLst>
                <a:ext uri="{FF2B5EF4-FFF2-40B4-BE49-F238E27FC236}">
                  <a16:creationId xmlns:a16="http://schemas.microsoft.com/office/drawing/2014/main" id="{BA915AFA-8603-4759-8199-DC4EBD163668}"/>
                </a:ext>
              </a:extLst>
            </p:cNvPr>
            <p:cNvGrpSpPr/>
            <p:nvPr/>
          </p:nvGrpSpPr>
          <p:grpSpPr>
            <a:xfrm>
              <a:off x="9077191" y="1870540"/>
              <a:ext cx="1800000" cy="1800000"/>
              <a:chOff x="8600535" y="1633763"/>
              <a:chExt cx="1800000" cy="1800000"/>
            </a:xfrm>
          </p:grpSpPr>
          <p:cxnSp>
            <p:nvCxnSpPr>
              <p:cNvPr id="8" name="直接箭头连接符 7">
                <a:extLst>
                  <a:ext uri="{FF2B5EF4-FFF2-40B4-BE49-F238E27FC236}">
                    <a16:creationId xmlns:a16="http://schemas.microsoft.com/office/drawing/2014/main" id="{7C4EAE75-865C-4AB6-9499-8CFAD434913C}"/>
                  </a:ext>
                </a:extLst>
              </p:cNvPr>
              <p:cNvCxnSpPr/>
              <p:nvPr/>
            </p:nvCxnSpPr>
            <p:spPr>
              <a:xfrm>
                <a:off x="8600535" y="3429000"/>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4582B87C-A768-41FF-BAD6-92FA5B9DD736}"/>
                  </a:ext>
                </a:extLst>
              </p:cNvPr>
              <p:cNvCxnSpPr>
                <a:cxnSpLocks/>
              </p:cNvCxnSpPr>
              <p:nvPr/>
            </p:nvCxnSpPr>
            <p:spPr>
              <a:xfrm rot="-5400000">
                <a:off x="7705298" y="2533763"/>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D3A3DD61-2E75-4404-9086-11959CFADF6A}"/>
                </a:ext>
              </a:extLst>
            </p:cNvPr>
            <p:cNvCxnSpPr/>
            <p:nvPr/>
          </p:nvCxnSpPr>
          <p:spPr>
            <a:xfrm flipH="1">
              <a:off x="9224761" y="2318843"/>
              <a:ext cx="1509623" cy="785004"/>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41C05360-675E-4B28-862C-2EB3745D64F4}"/>
                </a:ext>
              </a:extLst>
            </p:cNvPr>
            <p:cNvCxnSpPr>
              <a:cxnSpLocks/>
            </p:cNvCxnSpPr>
            <p:nvPr/>
          </p:nvCxnSpPr>
          <p:spPr>
            <a:xfrm flipH="1" flipV="1">
              <a:off x="9342658" y="2578654"/>
              <a:ext cx="1270957" cy="82776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1F465EB-0D0D-4222-B5E4-FD829BCEF58B}"/>
                </a:ext>
              </a:extLst>
            </p:cNvPr>
            <p:cNvCxnSpPr>
              <a:cxnSpLocks/>
            </p:cNvCxnSpPr>
            <p:nvPr/>
          </p:nvCxnSpPr>
          <p:spPr>
            <a:xfrm flipV="1">
              <a:off x="10159290" y="2314082"/>
              <a:ext cx="0" cy="1114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C00ED60-1E0D-4CC8-89F1-89605BC7ADBD}"/>
                    </a:ext>
                  </a:extLst>
                </p:cNvPr>
                <p:cNvSpPr/>
                <p:nvPr/>
              </p:nvSpPr>
              <p:spPr>
                <a:xfrm>
                  <a:off x="10770453" y="3522570"/>
                  <a:ext cx="3776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𝑥</m:t>
                        </m:r>
                      </m:oMath>
                    </m:oMathPara>
                  </a14:m>
                  <a:endParaRPr lang="zh-CN" altLang="en-US" dirty="0">
                    <a:solidFill>
                      <a:schemeClr val="tx1"/>
                    </a:solidFill>
                  </a:endParaRPr>
                </a:p>
              </p:txBody>
            </p:sp>
          </mc:Choice>
          <mc:Fallback xmlns="">
            <p:sp>
              <p:nvSpPr>
                <p:cNvPr id="17" name="矩形 16">
                  <a:extLst>
                    <a:ext uri="{FF2B5EF4-FFF2-40B4-BE49-F238E27FC236}">
                      <a16:creationId xmlns:a16="http://schemas.microsoft.com/office/drawing/2014/main" id="{EC00ED60-1E0D-4CC8-89F1-89605BC7ADBD}"/>
                    </a:ext>
                  </a:extLst>
                </p:cNvPr>
                <p:cNvSpPr>
                  <a:spLocks noRot="1" noChangeAspect="1" noMove="1" noResize="1" noEditPoints="1" noAdjustHandles="1" noChangeArrowheads="1" noChangeShapeType="1" noTextEdit="1"/>
                </p:cNvSpPr>
                <p:nvPr/>
              </p:nvSpPr>
              <p:spPr>
                <a:xfrm>
                  <a:off x="10770453" y="3522570"/>
                  <a:ext cx="37760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002FE161-7CE6-4CB8-BDEB-3DB8510EA64E}"/>
                    </a:ext>
                  </a:extLst>
                </p:cNvPr>
                <p:cNvSpPr/>
                <p:nvPr/>
              </p:nvSpPr>
              <p:spPr>
                <a:xfrm>
                  <a:off x="8799464" y="1696796"/>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𝑦</m:t>
                        </m:r>
                      </m:oMath>
                    </m:oMathPara>
                  </a14:m>
                  <a:endParaRPr lang="zh-CN" altLang="en-US" dirty="0">
                    <a:solidFill>
                      <a:schemeClr val="tx1"/>
                    </a:solidFill>
                  </a:endParaRPr>
                </a:p>
              </p:txBody>
            </p:sp>
          </mc:Choice>
          <mc:Fallback xmlns="">
            <p:sp>
              <p:nvSpPr>
                <p:cNvPr id="18" name="矩形 17">
                  <a:extLst>
                    <a:ext uri="{FF2B5EF4-FFF2-40B4-BE49-F238E27FC236}">
                      <a16:creationId xmlns:a16="http://schemas.microsoft.com/office/drawing/2014/main" id="{002FE161-7CE6-4CB8-BDEB-3DB8510EA64E}"/>
                    </a:ext>
                  </a:extLst>
                </p:cNvPr>
                <p:cNvSpPr>
                  <a:spLocks noRot="1" noChangeAspect="1" noMove="1" noResize="1" noEditPoints="1" noAdjustHandles="1" noChangeArrowheads="1" noChangeShapeType="1" noTextEdit="1"/>
                </p:cNvSpPr>
                <p:nvPr/>
              </p:nvSpPr>
              <p:spPr>
                <a:xfrm>
                  <a:off x="8799464" y="1696796"/>
                  <a:ext cx="381002" cy="369332"/>
                </a:xfrm>
                <a:prstGeom prst="rect">
                  <a:avLst/>
                </a:prstGeom>
                <a:blipFill>
                  <a:blip r:embed="rId5"/>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5532EC3C-86AB-4394-AC83-7CA1DB5ABA33}"/>
                    </a:ext>
                  </a:extLst>
                </p:cNvPr>
                <p:cNvSpPr/>
                <p:nvPr/>
              </p:nvSpPr>
              <p:spPr>
                <a:xfrm>
                  <a:off x="8971010" y="2215968"/>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6"/>
                                </a:solidFill>
                                <a:latin typeface="Cambria Math" panose="02040503050406030204" pitchFamily="18" charset="0"/>
                              </a:rPr>
                            </m:ctrlPr>
                          </m:sSubPr>
                          <m:e>
                            <m:r>
                              <a:rPr lang="en-US" altLang="zh-CN" b="0" i="1" smtClean="0">
                                <a:solidFill>
                                  <a:schemeClr val="accent6"/>
                                </a:solidFill>
                                <a:latin typeface="Cambria Math" panose="02040503050406030204" pitchFamily="18" charset="0"/>
                              </a:rPr>
                              <m:t>𝐶</m:t>
                            </m:r>
                          </m:e>
                          <m:sub>
                            <m:r>
                              <a:rPr lang="en-US" altLang="zh-CN" b="0" i="1" smtClean="0">
                                <a:solidFill>
                                  <a:schemeClr val="accent6"/>
                                </a:solidFill>
                                <a:latin typeface="Cambria Math" panose="02040503050406030204" pitchFamily="18" charset="0"/>
                              </a:rPr>
                              <m:t>1</m:t>
                            </m:r>
                          </m:sub>
                        </m:sSub>
                        <m:r>
                          <a:rPr lang="en-US" altLang="zh-CN" b="0" i="1" smtClean="0">
                            <a:solidFill>
                              <a:schemeClr val="accent6"/>
                            </a:solidFill>
                            <a:latin typeface="Cambria Math" panose="02040503050406030204" pitchFamily="18" charset="0"/>
                          </a:rPr>
                          <m:t>=0</m:t>
                        </m:r>
                      </m:oMath>
                    </m:oMathPara>
                  </a14:m>
                  <a:endParaRPr lang="zh-CN" altLang="en-US" dirty="0">
                    <a:solidFill>
                      <a:schemeClr val="accent6"/>
                    </a:solidFill>
                  </a:endParaRPr>
                </a:p>
              </p:txBody>
            </p:sp>
          </mc:Choice>
          <mc:Fallback xmlns="">
            <p:sp>
              <p:nvSpPr>
                <p:cNvPr id="20" name="矩形 19">
                  <a:extLst>
                    <a:ext uri="{FF2B5EF4-FFF2-40B4-BE49-F238E27FC236}">
                      <a16:creationId xmlns:a16="http://schemas.microsoft.com/office/drawing/2014/main" id="{5532EC3C-86AB-4394-AC83-7CA1DB5ABA33}"/>
                    </a:ext>
                  </a:extLst>
                </p:cNvPr>
                <p:cNvSpPr>
                  <a:spLocks noRot="1" noChangeAspect="1" noMove="1" noResize="1" noEditPoints="1" noAdjustHandles="1" noChangeArrowheads="1" noChangeShapeType="1" noTextEdit="1"/>
                </p:cNvSpPr>
                <p:nvPr/>
              </p:nvSpPr>
              <p:spPr>
                <a:xfrm>
                  <a:off x="8971010" y="2215968"/>
                  <a:ext cx="903132"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655F9CAE-9332-40D1-8792-9EFB2913D458}"/>
                    </a:ext>
                  </a:extLst>
                </p:cNvPr>
                <p:cNvSpPr/>
                <p:nvPr/>
              </p:nvSpPr>
              <p:spPr>
                <a:xfrm>
                  <a:off x="9831252" y="1939839"/>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𝐶</m:t>
                            </m:r>
                          </m:e>
                          <m:sub>
                            <m:r>
                              <a:rPr lang="en-US" altLang="zh-CN" b="0" i="1" smtClean="0">
                                <a:solidFill>
                                  <a:schemeClr val="accent1"/>
                                </a:solidFill>
                                <a:latin typeface="Cambria Math" panose="02040503050406030204" pitchFamily="18" charset="0"/>
                              </a:rPr>
                              <m:t>2</m:t>
                            </m:r>
                          </m:sub>
                        </m:sSub>
                        <m:r>
                          <a:rPr lang="en-US" altLang="zh-CN" b="0" i="1" smtClean="0">
                            <a:solidFill>
                              <a:schemeClr val="accent1"/>
                            </a:solidFill>
                            <a:latin typeface="Cambria Math" panose="02040503050406030204" pitchFamily="18" charset="0"/>
                          </a:rPr>
                          <m:t>=0</m:t>
                        </m:r>
                      </m:oMath>
                    </m:oMathPara>
                  </a14:m>
                  <a:endParaRPr lang="zh-CN" altLang="en-US" dirty="0">
                    <a:solidFill>
                      <a:schemeClr val="accent1"/>
                    </a:solidFill>
                  </a:endParaRPr>
                </a:p>
              </p:txBody>
            </p:sp>
          </mc:Choice>
          <mc:Fallback xmlns="">
            <p:sp>
              <p:nvSpPr>
                <p:cNvPr id="21" name="矩形 20">
                  <a:extLst>
                    <a:ext uri="{FF2B5EF4-FFF2-40B4-BE49-F238E27FC236}">
                      <a16:creationId xmlns:a16="http://schemas.microsoft.com/office/drawing/2014/main" id="{655F9CAE-9332-40D1-8792-9EFB2913D458}"/>
                    </a:ext>
                  </a:extLst>
                </p:cNvPr>
                <p:cNvSpPr>
                  <a:spLocks noRot="1" noChangeAspect="1" noMove="1" noResize="1" noEditPoints="1" noAdjustHandles="1" noChangeArrowheads="1" noChangeShapeType="1" noTextEdit="1"/>
                </p:cNvSpPr>
                <p:nvPr/>
              </p:nvSpPr>
              <p:spPr>
                <a:xfrm>
                  <a:off x="9831252" y="1939839"/>
                  <a:ext cx="903132"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B386287-010C-418F-9A86-1AA7B29BF277}"/>
                    </a:ext>
                  </a:extLst>
                </p:cNvPr>
                <p:cNvSpPr/>
                <p:nvPr/>
              </p:nvSpPr>
              <p:spPr>
                <a:xfrm>
                  <a:off x="10628203" y="2093547"/>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𝐶</m:t>
                            </m:r>
                          </m:e>
                          <m:sub>
                            <m:r>
                              <a:rPr lang="en-US" altLang="zh-CN" b="0" i="1" smtClean="0">
                                <a:solidFill>
                                  <a:schemeClr val="accent2"/>
                                </a:solidFill>
                                <a:latin typeface="Cambria Math" panose="02040503050406030204" pitchFamily="18" charset="0"/>
                              </a:rPr>
                              <m:t>3</m:t>
                            </m:r>
                          </m:sub>
                        </m:sSub>
                        <m:r>
                          <a:rPr lang="en-US" altLang="zh-CN" b="0" i="1" smtClean="0">
                            <a:solidFill>
                              <a:schemeClr val="accent2"/>
                            </a:solidFill>
                            <a:latin typeface="Cambria Math" panose="02040503050406030204" pitchFamily="18" charset="0"/>
                          </a:rPr>
                          <m:t>=0</m:t>
                        </m:r>
                      </m:oMath>
                    </m:oMathPara>
                  </a14:m>
                  <a:endParaRPr lang="zh-CN" altLang="en-US" dirty="0">
                    <a:solidFill>
                      <a:schemeClr val="accent2"/>
                    </a:solidFill>
                  </a:endParaRPr>
                </a:p>
              </p:txBody>
            </p:sp>
          </mc:Choice>
          <mc:Fallback xmlns="">
            <p:sp>
              <p:nvSpPr>
                <p:cNvPr id="22" name="矩形 21">
                  <a:extLst>
                    <a:ext uri="{FF2B5EF4-FFF2-40B4-BE49-F238E27FC236}">
                      <a16:creationId xmlns:a16="http://schemas.microsoft.com/office/drawing/2014/main" id="{5B386287-010C-418F-9A86-1AA7B29BF277}"/>
                    </a:ext>
                  </a:extLst>
                </p:cNvPr>
                <p:cNvSpPr>
                  <a:spLocks noRot="1" noChangeAspect="1" noMove="1" noResize="1" noEditPoints="1" noAdjustHandles="1" noChangeArrowheads="1" noChangeShapeType="1" noTextEdit="1"/>
                </p:cNvSpPr>
                <p:nvPr/>
              </p:nvSpPr>
              <p:spPr>
                <a:xfrm>
                  <a:off x="10628203" y="2093547"/>
                  <a:ext cx="903132" cy="369332"/>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2E1131BE-9A9D-4B96-A297-3BE5BD32E87F}"/>
                  </a:ext>
                </a:extLst>
              </p:cNvPr>
              <p:cNvSpPr/>
              <p:nvPr/>
            </p:nvSpPr>
            <p:spPr>
              <a:xfrm>
                <a:off x="5678977" y="3061349"/>
                <a:ext cx="3045941" cy="1344086"/>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altLang="zh-CN" sz="2000" b="1" i="1" smtClean="0">
                              <a:solidFill>
                                <a:srgbClr val="C00000"/>
                              </a:solidFill>
                              <a:latin typeface="Cambria Math" panose="02040503050406030204" pitchFamily="18" charset="0"/>
                              <a:ea typeface="Cambria Math" panose="02040503050406030204" pitchFamily="18" charset="0"/>
                            </a:rPr>
                          </m:ctrlPr>
                        </m:eqArrPr>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𝟏</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i="1" smtClean="0">
                                  <a:latin typeface="Cambria Math" panose="02040503050406030204" pitchFamily="18" charset="0"/>
                                  <a:ea typeface="Cambria Math" panose="02040503050406030204" pitchFamily="18" charset="0"/>
                                </a:rPr>
                                <m:t>1</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1</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𝟐</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2</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2</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r>
                            <a:rPr lang="en-US" altLang="zh-CN" sz="2000" i="1" smtClean="0">
                              <a:solidFill>
                                <a:schemeClr val="tx1"/>
                              </a:solidFill>
                              <a:latin typeface="Cambria Math" panose="02040503050406030204" pitchFamily="18" charset="0"/>
                              <a:ea typeface="Cambria Math" panose="02040503050406030204" pitchFamily="18" charset="0"/>
                            </a:rPr>
                            <m:t>⋮</m:t>
                          </m:r>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𝑴</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𝑀</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b="0" i="1" smtClean="0">
                                  <a:latin typeface="Cambria Math" panose="02040503050406030204" pitchFamily="18" charset="0"/>
                                  <a:ea typeface="Cambria Math" panose="02040503050406030204" pitchFamily="18" charset="0"/>
                                </a:rPr>
                                <m:t>𝑀</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qArr>
                    </m:oMath>
                  </m:oMathPara>
                </a14:m>
                <a:endParaRPr lang="zh-CN" altLang="en-US" sz="2000" dirty="0"/>
              </a:p>
            </p:txBody>
          </p:sp>
        </mc:Choice>
        <mc:Fallback xmlns="">
          <p:sp>
            <p:nvSpPr>
              <p:cNvPr id="25" name="矩形 24">
                <a:extLst>
                  <a:ext uri="{FF2B5EF4-FFF2-40B4-BE49-F238E27FC236}">
                    <a16:creationId xmlns:a16="http://schemas.microsoft.com/office/drawing/2014/main" id="{2E1131BE-9A9D-4B96-A297-3BE5BD32E87F}"/>
                  </a:ext>
                </a:extLst>
              </p:cNvPr>
              <p:cNvSpPr>
                <a:spLocks noRot="1" noChangeAspect="1" noMove="1" noResize="1" noEditPoints="1" noAdjustHandles="1" noChangeArrowheads="1" noChangeShapeType="1" noTextEdit="1"/>
              </p:cNvSpPr>
              <p:nvPr/>
            </p:nvSpPr>
            <p:spPr>
              <a:xfrm>
                <a:off x="5678977" y="3061349"/>
                <a:ext cx="3045941" cy="1344086"/>
              </a:xfrm>
              <a:prstGeom prst="rect">
                <a:avLst/>
              </a:prstGeom>
              <a:blipFill>
                <a:blip r:embed="rId9"/>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23ED4BF2-4B57-4709-8A13-FFDA876A62DF}"/>
                  </a:ext>
                </a:extLst>
              </p:cNvPr>
              <p:cNvSpPr/>
              <p:nvPr/>
            </p:nvSpPr>
            <p:spPr>
              <a:xfrm>
                <a:off x="8906289" y="1893228"/>
                <a:ext cx="1133831" cy="777072"/>
              </a:xfrm>
              <a:prstGeom prst="rect">
                <a:avLst/>
              </a:prstGeom>
              <a:noFill/>
              <a:ln w="9525" cap="flat" cmpd="sng" algn="ctr">
                <a:solidFill>
                  <a:srgbClr val="C00000"/>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chemeClr val="tx1"/>
                          </a:solidFill>
                          <a:latin typeface="Cambria Math" panose="02040503050406030204" pitchFamily="18" charset="0"/>
                          <a:ea typeface="Cambria Math" panose="02040503050406030204" pitchFamily="18" charset="0"/>
                        </a:rPr>
                        <m:t>∆</m:t>
                      </m:r>
                      <m:r>
                        <a:rPr lang="en-US" altLang="zh-CN" sz="1400" b="1" i="1">
                          <a:solidFill>
                            <a:schemeClr val="tx1"/>
                          </a:solidFill>
                          <a:latin typeface="Cambria Math" panose="02040503050406030204" pitchFamily="18" charset="0"/>
                          <a:ea typeface="Cambria Math" panose="02040503050406030204" pitchFamily="18" charset="0"/>
                        </a:rPr>
                        <m:t>𝒑</m:t>
                      </m:r>
                      <m:r>
                        <a:rPr lang="en-US" altLang="zh-CN" sz="1400" b="1" i="1">
                          <a:solidFill>
                            <a:schemeClr val="tx1"/>
                          </a:solidFill>
                          <a:latin typeface="Cambria Math" panose="02040503050406030204" pitchFamily="18" charset="0"/>
                          <a:ea typeface="Cambria Math" panose="02040503050406030204" pitchFamily="18" charset="0"/>
                        </a:rPr>
                        <m:t>=</m:t>
                      </m:r>
                      <m:d>
                        <m:dPr>
                          <m:begChr m:val="["/>
                          <m:endChr m:val="]"/>
                          <m:ctrlPr>
                            <a:rPr lang="en-US" altLang="zh-CN" sz="1400" b="1" i="1">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1400" b="1" i="1">
                                  <a:solidFill>
                                    <a:schemeClr val="tx1"/>
                                  </a:solidFill>
                                  <a:latin typeface="Cambria Math" panose="02040503050406030204" pitchFamily="18" charset="0"/>
                                  <a:ea typeface="Cambria Math" panose="02040503050406030204" pitchFamily="18" charset="0"/>
                                </a:rPr>
                              </m:ctrlPr>
                            </m:mP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1</m:t>
                                    </m:r>
                                  </m:sub>
                                </m:sSub>
                              </m:e>
                            </m:mr>
                            <m:mr>
                              <m:e>
                                <m:r>
                                  <a:rPr lang="en-US" altLang="zh-CN" sz="1400" i="1">
                                    <a:solidFill>
                                      <a:schemeClr val="tx1"/>
                                    </a:solidFill>
                                    <a:latin typeface="Cambria Math" panose="02040503050406030204" pitchFamily="18" charset="0"/>
                                    <a:ea typeface="Cambria Math" panose="02040503050406030204" pitchFamily="18" charset="0"/>
                                  </a:rPr>
                                  <m:t>⋮</m:t>
                                </m:r>
                              </m:e>
                            </m:m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𝑛</m:t>
                                    </m:r>
                                  </m:sub>
                                </m:sSub>
                              </m:e>
                            </m:mr>
                          </m:m>
                        </m:e>
                      </m:d>
                    </m:oMath>
                  </m:oMathPara>
                </a14:m>
                <a:endParaRPr lang="zh-CN" altLang="en-US" sz="1400" b="1" dirty="0">
                  <a:solidFill>
                    <a:schemeClr val="tx1"/>
                  </a:solidFill>
                </a:endParaRPr>
              </a:p>
            </p:txBody>
          </p:sp>
        </mc:Choice>
        <mc:Fallback xmlns="">
          <p:sp>
            <p:nvSpPr>
              <p:cNvPr id="30" name="矩形 29">
                <a:extLst>
                  <a:ext uri="{FF2B5EF4-FFF2-40B4-BE49-F238E27FC236}">
                    <a16:creationId xmlns:a16="http://schemas.microsoft.com/office/drawing/2014/main" id="{23ED4BF2-4B57-4709-8A13-FFDA876A62DF}"/>
                  </a:ext>
                </a:extLst>
              </p:cNvPr>
              <p:cNvSpPr>
                <a:spLocks noRot="1" noChangeAspect="1" noMove="1" noResize="1" noEditPoints="1" noAdjustHandles="1" noChangeArrowheads="1" noChangeShapeType="1" noTextEdit="1"/>
              </p:cNvSpPr>
              <p:nvPr/>
            </p:nvSpPr>
            <p:spPr>
              <a:xfrm>
                <a:off x="8906289" y="1893228"/>
                <a:ext cx="1133831" cy="777072"/>
              </a:xfrm>
              <a:prstGeom prst="rect">
                <a:avLst/>
              </a:prstGeom>
              <a:blipFill>
                <a:blip r:embed="rId10"/>
                <a:stretch>
                  <a:fillRect/>
                </a:stretch>
              </a:blipFill>
              <a:ln w="9525" cap="flat" cmpd="sng" algn="ctr">
                <a:solidFill>
                  <a:srgbClr val="C00000"/>
                </a:solidFill>
                <a:prstDash val="lgDash"/>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84647F0A-777D-47C3-AC65-924D66AE092D}"/>
                  </a:ext>
                </a:extLst>
              </p:cNvPr>
              <p:cNvSpPr/>
              <p:nvPr/>
            </p:nvSpPr>
            <p:spPr>
              <a:xfrm>
                <a:off x="5670938" y="1901801"/>
                <a:ext cx="3045940" cy="400110"/>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m:t>
                      </m:r>
                      <m:r>
                        <m:rPr>
                          <m:sty m:val="p"/>
                        </m:rPr>
                        <a:rPr lang="el-GR" altLang="zh-CN" sz="2000" i="1">
                          <a:latin typeface="Cambria Math" panose="02040503050406030204" pitchFamily="18" charset="0"/>
                          <a:ea typeface="Cambria Math" panose="02040503050406030204" pitchFamily="18" charset="0"/>
                        </a:rPr>
                        <m:t>λ</m:t>
                      </m:r>
                      <m:sSup>
                        <m:sSupPr>
                          <m:ctrlPr>
                            <a:rPr lang="el-GR" altLang="zh-CN" sz="2000" i="1">
                              <a:latin typeface="Cambria Math" panose="02040503050406030204" pitchFamily="18" charset="0"/>
                              <a:ea typeface="Cambria Math" panose="02040503050406030204" pitchFamily="18" charset="0"/>
                            </a:rPr>
                          </m:ctrlPr>
                        </m:sSupPr>
                        <m:e>
                          <m:r>
                            <a:rPr lang="en-US" altLang="zh-CN" sz="2000" b="1" i="1">
                              <a:latin typeface="Cambria Math" panose="02040503050406030204" pitchFamily="18" charset="0"/>
                              <a:ea typeface="Cambria Math" panose="02040503050406030204" pitchFamily="18" charset="0"/>
                            </a:rPr>
                            <m:t>𝑴</m:t>
                          </m:r>
                        </m:e>
                        <m:sup>
                          <m:r>
                            <a:rPr lang="en-US" altLang="zh-CN" sz="2000" i="1">
                              <a:latin typeface="Cambria Math" panose="02040503050406030204" pitchFamily="18" charset="0"/>
                              <a:ea typeface="Cambria Math" panose="02040503050406030204" pitchFamily="18" charset="0"/>
                            </a:rPr>
                            <m:t>−1</m:t>
                          </m:r>
                        </m:sup>
                      </m:sSup>
                      <m:r>
                        <m:rPr>
                          <m:sty m:val="p"/>
                        </m:rPr>
                        <a:rPr lang="el-GR"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𝐶</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𝒑</m:t>
                          </m:r>
                        </m:e>
                      </m:d>
                    </m:oMath>
                  </m:oMathPara>
                </a14:m>
                <a:endParaRPr lang="zh-CN" altLang="en-US" sz="2000" dirty="0"/>
              </a:p>
            </p:txBody>
          </p:sp>
        </mc:Choice>
        <mc:Fallback xmlns="">
          <p:sp>
            <p:nvSpPr>
              <p:cNvPr id="37" name="矩形 36">
                <a:extLst>
                  <a:ext uri="{FF2B5EF4-FFF2-40B4-BE49-F238E27FC236}">
                    <a16:creationId xmlns:a16="http://schemas.microsoft.com/office/drawing/2014/main" id="{84647F0A-777D-47C3-AC65-924D66AE092D}"/>
                  </a:ext>
                </a:extLst>
              </p:cNvPr>
              <p:cNvSpPr>
                <a:spLocks noRot="1" noChangeAspect="1" noMove="1" noResize="1" noEditPoints="1" noAdjustHandles="1" noChangeArrowheads="1" noChangeShapeType="1" noTextEdit="1"/>
              </p:cNvSpPr>
              <p:nvPr/>
            </p:nvSpPr>
            <p:spPr>
              <a:xfrm>
                <a:off x="5670938" y="1901801"/>
                <a:ext cx="3045940" cy="400110"/>
              </a:xfrm>
              <a:prstGeom prst="rect">
                <a:avLst/>
              </a:prstGeom>
              <a:blipFill>
                <a:blip r:embed="rId11"/>
                <a:stretch>
                  <a:fillRect b="-58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51061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P spid="3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约束求解器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a:xfrm>
                <a:off x="755377" y="1834418"/>
                <a:ext cx="7045597" cy="4351338"/>
              </a:xfrm>
            </p:spPr>
            <p:txBody>
              <a:bodyPr>
                <a:normAutofit fontScale="925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a14:m>
                <a:r>
                  <a:rPr lang="zh-CN" altLang="en-US" sz="1900" dirty="0"/>
                  <a:t>（</a:t>
                </a:r>
                <a:r>
                  <a:rPr lang="en-US" altLang="zh-CN" sz="1900" dirty="0"/>
                  <a:t> </a:t>
                </a:r>
                <a14:m>
                  <m:oMath xmlns:m="http://schemas.openxmlformats.org/officeDocument/2006/math">
                    <m:sSub>
                      <m:sSubPr>
                        <m:ctrlPr>
                          <a:rPr lang="en-US" altLang="zh-CN" sz="1900" i="1" smtClean="0">
                            <a:solidFill>
                              <a:srgbClr val="C00000"/>
                            </a:solidFill>
                            <a:latin typeface="Cambria Math" panose="02040503050406030204" pitchFamily="18" charset="0"/>
                          </a:rPr>
                        </m:ctrlPr>
                      </m:sSubPr>
                      <m:e>
                        <m:r>
                          <a:rPr lang="en-US" altLang="zh-CN" sz="1900" i="1">
                            <a:solidFill>
                              <a:srgbClr val="C00000"/>
                            </a:solidFill>
                            <a:latin typeface="Cambria Math" panose="02040503050406030204" pitchFamily="18" charset="0"/>
                          </a:rPr>
                          <m:t>𝑛</m:t>
                        </m:r>
                      </m:e>
                      <m:sub>
                        <m:r>
                          <a:rPr lang="en-US" altLang="zh-CN" sz="1900" i="1">
                            <a:solidFill>
                              <a:srgbClr val="C00000"/>
                            </a:solidFill>
                            <a:latin typeface="Cambria Math" panose="02040503050406030204" pitchFamily="18" charset="0"/>
                          </a:rPr>
                          <m:t>𝑖</m:t>
                        </m:r>
                      </m:sub>
                    </m:sSub>
                  </m:oMath>
                </a14:m>
                <a:r>
                  <a:rPr lang="zh-CN" altLang="en-US" sz="1900" dirty="0"/>
                  <a:t>为影响</a:t>
                </a:r>
                <a14:m>
                  <m:oMath xmlns:m="http://schemas.openxmlformats.org/officeDocument/2006/math">
                    <m:r>
                      <a:rPr lang="en-US" altLang="zh-CN" sz="2000" i="1">
                        <a:latin typeface="Cambria Math" panose="02040503050406030204" pitchFamily="18" charset="0"/>
                      </a:rPr>
                      <m:t>𝑖</m:t>
                    </m:r>
                  </m:oMath>
                </a14:m>
                <a:r>
                  <a:rPr lang="zh-CN" altLang="en-US" sz="1900" dirty="0"/>
                  <a:t>的粒子数）</a:t>
                </a:r>
                <a:endParaRPr lang="en-US" altLang="zh-CN" sz="1900"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solidFill>
                              <a:srgbClr val="C00000"/>
                            </a:solidFill>
                            <a:latin typeface="Cambria Math" panose="02040503050406030204" pitchFamily="18" charset="0"/>
                          </a:rPr>
                        </m:ctrlPr>
                      </m:fPr>
                      <m:num>
                        <m:r>
                          <m:rPr>
                            <m:sty m:val="p"/>
                          </m:rPr>
                          <a:rPr lang="el-GR" altLang="zh-CN" b="0" i="1" smtClean="0">
                            <a:solidFill>
                              <a:srgbClr val="C00000"/>
                            </a:solidFill>
                            <a:latin typeface="Cambria Math" panose="02040503050406030204" pitchFamily="18" charset="0"/>
                          </a:rPr>
                          <m:t>ω</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solidFill>
                          <a:srgbClr val="C00000"/>
                        </a:solidFill>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xmlns="">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xfrm>
                <a:off x="755377" y="1834418"/>
                <a:ext cx="7045597" cy="4351338"/>
              </a:xfrm>
              <a:blipFill>
                <a:blip r:embed="rId3"/>
                <a:stretch>
                  <a:fillRect l="-1384" t="-1261" r="-389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3251803-4B6B-44CB-B459-91BD85CE542E}"/>
              </a:ext>
            </a:extLst>
          </p:cNvPr>
          <p:cNvPicPr>
            <a:picLocks noChangeAspect="1"/>
          </p:cNvPicPr>
          <p:nvPr/>
        </p:nvPicPr>
        <p:blipFill>
          <a:blip r:embed="rId4"/>
          <a:stretch>
            <a:fillRect/>
          </a:stretch>
        </p:blipFill>
        <p:spPr>
          <a:xfrm>
            <a:off x="7883797" y="4094521"/>
            <a:ext cx="3552826" cy="1849534"/>
          </a:xfrm>
          <a:prstGeom prst="rect">
            <a:avLst/>
          </a:prstGeom>
        </p:spPr>
      </p:pic>
      <p:pic>
        <p:nvPicPr>
          <p:cNvPr id="5" name="图片 4">
            <a:extLst>
              <a:ext uri="{FF2B5EF4-FFF2-40B4-BE49-F238E27FC236}">
                <a16:creationId xmlns:a16="http://schemas.microsoft.com/office/drawing/2014/main" id="{66AD1D42-CB37-4C58-8C1A-1F30B67EAD03}"/>
              </a:ext>
            </a:extLst>
          </p:cNvPr>
          <p:cNvPicPr>
            <a:picLocks noChangeAspect="1"/>
          </p:cNvPicPr>
          <p:nvPr/>
        </p:nvPicPr>
        <p:blipFill>
          <a:blip r:embed="rId5"/>
          <a:stretch>
            <a:fillRect/>
          </a:stretch>
        </p:blipFill>
        <p:spPr>
          <a:xfrm>
            <a:off x="7883797" y="1973442"/>
            <a:ext cx="3552825" cy="1838325"/>
          </a:xfrm>
          <a:prstGeom prst="rect">
            <a:avLst/>
          </a:prstGeom>
        </p:spPr>
      </p:pic>
    </p:spTree>
    <p:extLst>
      <p:ext uri="{BB962C8B-B14F-4D97-AF65-F5344CB8AC3E}">
        <p14:creationId xmlns:p14="http://schemas.microsoft.com/office/powerpoint/2010/main" val="102590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C63F05-FDD1-45A0-A160-644150203D03}"/>
              </a:ext>
            </a:extLst>
          </p:cNvPr>
          <p:cNvSpPr>
            <a:spLocks noGrp="1"/>
          </p:cNvSpPr>
          <p:nvPr>
            <p:ph type="title"/>
          </p:nvPr>
        </p:nvSpPr>
        <p:spPr/>
        <p:txBody>
          <a:bodyPr/>
          <a:lstStyle/>
          <a:p>
            <a:r>
              <a:rPr lang="zh-CN" altLang="en-US" dirty="0"/>
              <a:t>约束求解优先级</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A9B79C-20D4-4150-B976-8CA811B779FD}"/>
                  </a:ext>
                </a:extLst>
              </p:cNvPr>
              <p:cNvSpPr>
                <a:spLocks noGrp="1"/>
              </p:cNvSpPr>
              <p:nvPr>
                <p:ph idx="1"/>
              </p:nvPr>
            </p:nvSpPr>
            <p:spPr/>
            <p:txBody>
              <a:bodyPr/>
              <a:lstStyle/>
              <a:p>
                <a:r>
                  <a:rPr lang="zh-CN" altLang="en-US" dirty="0"/>
                  <a:t>约束类型分组</a:t>
                </a:r>
                <a:endParaRPr lang="en-US" altLang="zh-CN" dirty="0"/>
              </a:p>
              <a:p>
                <a:r>
                  <a:rPr lang="zh-CN" altLang="en-US" dirty="0"/>
                  <a:t>相同类型一组</a:t>
                </a:r>
                <a:endParaRPr lang="en-US" altLang="zh-CN" dirty="0"/>
              </a:p>
              <a:p>
                <a:r>
                  <a:rPr lang="zh-CN" altLang="en-US" dirty="0"/>
                  <a:t>优先级高的先处理，把 </a:t>
                </a:r>
                <a14:m>
                  <m:oMath xmlns:m="http://schemas.openxmlformats.org/officeDocument/2006/math">
                    <m:r>
                      <a:rPr lang="zh-CN" altLang="en-US"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累加到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上，再处理低优先级</a:t>
                </a:r>
                <a:endParaRPr lang="en-US" altLang="zh-CN" dirty="0"/>
              </a:p>
              <a:p>
                <a:r>
                  <a:rPr lang="zh-CN" altLang="en-US" dirty="0"/>
                  <a:t>例：</a:t>
                </a:r>
                <a:endParaRPr lang="en-US" altLang="zh-CN" dirty="0"/>
              </a:p>
              <a:p>
                <a:pPr lvl="1"/>
                <a:r>
                  <a:rPr lang="en-US" altLang="zh-CN" dirty="0"/>
                  <a:t>Process Collision Constraint</a:t>
                </a:r>
              </a:p>
              <a:p>
                <a:pPr lvl="1"/>
                <a:r>
                  <a:rPr lang="en-US" altLang="zh-CN" dirty="0"/>
                  <a:t>Process Density Constraint</a:t>
                </a:r>
                <a:endParaRPr lang="zh-CN" altLang="en-US" dirty="0"/>
              </a:p>
            </p:txBody>
          </p:sp>
        </mc:Choice>
        <mc:Fallback xmlns="">
          <p:sp>
            <p:nvSpPr>
              <p:cNvPr id="3" name="内容占位符 2">
                <a:extLst>
                  <a:ext uri="{FF2B5EF4-FFF2-40B4-BE49-F238E27FC236}">
                    <a16:creationId xmlns:a16="http://schemas.microsoft.com/office/drawing/2014/main" id="{34A9B79C-20D4-4150-B976-8CA811B779F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401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a:p>
            <a:pPr lvl="1"/>
            <a:r>
              <a:rPr kumimoji="1" lang="en-US" altLang="zh-CN" dirty="0">
                <a:solidFill>
                  <a:schemeClr val="accent3"/>
                </a:solidFill>
              </a:rPr>
              <a:t>Position</a:t>
            </a:r>
            <a:r>
              <a:rPr kumimoji="1" lang="zh-CN" altLang="en-US" dirty="0">
                <a:solidFill>
                  <a:schemeClr val="accent3"/>
                </a:solidFill>
              </a:rPr>
              <a:t> </a:t>
            </a:r>
            <a:r>
              <a:rPr kumimoji="1" lang="en-US" altLang="zh-CN" dirty="0">
                <a:solidFill>
                  <a:schemeClr val="accent3"/>
                </a:solidFill>
              </a:rPr>
              <a:t>Based</a:t>
            </a:r>
            <a:r>
              <a:rPr kumimoji="1" lang="zh-CN" altLang="en-US" dirty="0">
                <a:solidFill>
                  <a:schemeClr val="accent3"/>
                </a:solidFill>
              </a:rPr>
              <a:t> </a:t>
            </a:r>
            <a:r>
              <a:rPr kumimoji="1" lang="en-US" altLang="zh-CN" dirty="0">
                <a:solidFill>
                  <a:schemeClr val="accent3"/>
                </a:solidFill>
              </a:rPr>
              <a:t>Dynamics</a:t>
            </a:r>
          </a:p>
          <a:p>
            <a:pPr lvl="1"/>
            <a:r>
              <a:rPr kumimoji="1" lang="en-US" altLang="zh-CN" b="1" dirty="0">
                <a:solidFill>
                  <a:schemeClr val="accent1"/>
                </a:solidFill>
              </a:rPr>
              <a:t>Position</a:t>
            </a:r>
            <a:r>
              <a:rPr kumimoji="1" lang="zh-CN" altLang="en-US" b="1" dirty="0">
                <a:solidFill>
                  <a:schemeClr val="accent1"/>
                </a:solidFill>
              </a:rPr>
              <a:t> </a:t>
            </a:r>
            <a:r>
              <a:rPr kumimoji="1" lang="en-US" altLang="zh-CN" b="1" dirty="0">
                <a:solidFill>
                  <a:schemeClr val="accent1"/>
                </a:solidFill>
              </a:rPr>
              <a:t>Based</a:t>
            </a:r>
            <a:r>
              <a:rPr kumimoji="1" lang="zh-CN" altLang="en-US" b="1" dirty="0">
                <a:solidFill>
                  <a:schemeClr val="accent1"/>
                </a:solidFill>
              </a:rPr>
              <a:t> </a:t>
            </a:r>
            <a:r>
              <a:rPr kumimoji="1" lang="en-US" altLang="zh-CN" b="1" dirty="0">
                <a:solidFill>
                  <a:schemeClr val="accent1"/>
                </a:solidFill>
              </a:rPr>
              <a:t>Fluid</a:t>
            </a:r>
          </a:p>
        </p:txBody>
      </p:sp>
    </p:spTree>
    <p:extLst>
      <p:ext uri="{BB962C8B-B14F-4D97-AF65-F5344CB8AC3E}">
        <p14:creationId xmlns:p14="http://schemas.microsoft.com/office/powerpoint/2010/main" val="23327074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p>
              <a:p>
                <a:r>
                  <a:rPr lang="zh-CN" altLang="en-US" dirty="0"/>
                  <a:t>怎么求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oMath>
                </a14:m>
                <a:r>
                  <a:rPr lang="en-US" altLang="zh-CN" dirty="0"/>
                  <a:t> ?</a:t>
                </a:r>
              </a:p>
              <a:p>
                <a:pPr lvl="1"/>
                <a:r>
                  <a:rPr lang="zh-CN" altLang="en-US" dirty="0">
                    <a:solidFill>
                      <a:schemeClr val="accent1"/>
                    </a:solidFill>
                  </a:rPr>
                  <a:t>物理量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pPr lvl="1"/>
                <a:r>
                  <a:rPr lang="zh-CN" altLang="en-US" dirty="0"/>
                  <a:t>密度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r>
                      <a:rPr lang="en-US" altLang="zh-CN" b="0" i="1" smtClean="0">
                        <a:latin typeface="Cambria Math" panose="02040503050406030204" pitchFamily="18" charset="0"/>
                      </a:rPr>
                      <m:t>=</m:t>
                    </m:r>
                  </m:oMath>
                </a14:m>
                <a:r>
                  <a:rPr lang="en-US" altLang="zh-CN" dirty="0"/>
                  <a:t> </a:t>
                </a:r>
                <a14:m>
                  <m:oMath xmlns:m="http://schemas.openxmlformats.org/officeDocument/2006/math">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r>
                  <a:rPr lang="zh-CN" altLang="en-US" dirty="0"/>
                  <a:t>梯度：</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oMath>
                </a14:m>
                <a:r>
                  <a:rPr lang="zh-CN" altLang="en-US" dirty="0"/>
                  <a:t> </a:t>
                </a:r>
                <a:r>
                  <a:rPr lang="en-US" altLang="zh-CN" sz="2000" dirty="0"/>
                  <a:t>(</a:t>
                </a:r>
                <a14:m>
                  <m:oMath xmlns:m="http://schemas.openxmlformats.org/officeDocument/2006/math">
                    <m:r>
                      <a:rPr lang="en-US" altLang="zh-CN" sz="2000" b="0" i="1" dirty="0" smtClean="0">
                        <a:solidFill>
                          <a:srgbClr val="C00000"/>
                        </a:solidFill>
                        <a:latin typeface="Cambria Math" panose="02040503050406030204" pitchFamily="18" charset="0"/>
                      </a:rPr>
                      <m:t>𝑘</m:t>
                    </m:r>
                    <m:r>
                      <a:rPr lang="en-US" altLang="zh-CN" sz="2000" b="0" i="1" dirty="0" smtClean="0">
                        <a:solidFill>
                          <a:srgbClr val="C00000"/>
                        </a:solidFill>
                        <a:latin typeface="Cambria Math" panose="02040503050406030204" pitchFamily="18" charset="0"/>
                      </a:rPr>
                      <m:t> </m:t>
                    </m:r>
                    <m:r>
                      <a:rPr lang="zh-CN" altLang="en-US" sz="2000" i="1" dirty="0">
                        <a:solidFill>
                          <a:srgbClr val="C00000"/>
                        </a:solidFill>
                        <a:latin typeface="Cambria Math" panose="02040503050406030204" pitchFamily="18" charset="0"/>
                      </a:rPr>
                      <m:t>包括</m:t>
                    </m:r>
                    <m:r>
                      <a:rPr lang="zh-CN" altLang="en-US" sz="2000" i="1" dirty="0" smtClean="0">
                        <a:solidFill>
                          <a:srgbClr val="C00000"/>
                        </a:solidFill>
                        <a:latin typeface="Cambria Math" panose="02040503050406030204" pitchFamily="18" charset="0"/>
                      </a:rPr>
                      <m:t>自身</m:t>
                    </m:r>
                  </m:oMath>
                </a14:m>
                <a:r>
                  <a:rPr lang="zh-CN" altLang="en-US" sz="2000" dirty="0">
                    <a:solidFill>
                      <a:srgbClr val="C00000"/>
                    </a:solidFill>
                  </a:rPr>
                  <a:t> </a:t>
                </a:r>
                <a14:m>
                  <m:oMath xmlns:m="http://schemas.openxmlformats.org/officeDocument/2006/math">
                    <m:r>
                      <a:rPr lang="en-US" altLang="zh-CN" sz="2000" b="0" i="1" dirty="0" smtClean="0">
                        <a:solidFill>
                          <a:srgbClr val="C00000"/>
                        </a:solidFill>
                        <a:latin typeface="Cambria Math" panose="02040503050406030204" pitchFamily="18" charset="0"/>
                      </a:rPr>
                      <m:t>𝑖</m:t>
                    </m:r>
                  </m:oMath>
                </a14:m>
                <a:r>
                  <a:rPr lang="zh-CN" altLang="en-US" sz="2000" dirty="0">
                    <a:solidFill>
                      <a:srgbClr val="C00000"/>
                    </a:solidFill>
                  </a:rPr>
                  <a:t> 和邻居 </a:t>
                </a:r>
                <a14:m>
                  <m:oMath xmlns:m="http://schemas.openxmlformats.org/officeDocument/2006/math">
                    <m:r>
                      <a:rPr lang="en-US" altLang="zh-CN" sz="2000" b="0" i="1" smtClean="0">
                        <a:solidFill>
                          <a:srgbClr val="C00000"/>
                        </a:solidFill>
                        <a:latin typeface="Cambria Math" panose="02040503050406030204" pitchFamily="18" charset="0"/>
                      </a:rPr>
                      <m:t>𝑗</m:t>
                    </m:r>
                  </m:oMath>
                </a14:m>
                <a:r>
                  <a:rPr lang="en-US" altLang="zh-CN" sz="2000" dirty="0"/>
                  <a:t>)</a:t>
                </a:r>
                <a:endParaRPr lang="zh-CN" altLang="en-US" sz="2000" dirty="0"/>
              </a:p>
            </p:txBody>
          </p:sp>
        </mc:Choice>
        <mc:Fallback xmlns="">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ACEA54-9EBF-4F85-9752-FE8FD1059EF8}"/>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DAD7C08-F441-4FDA-AEA4-39CF86BABD9A}"/>
                  </a:ext>
                </a:extLst>
              </p:cNvPr>
              <p:cNvSpPr>
                <a:spLocks noGrp="1"/>
              </p:cNvSpPr>
              <p:nvPr>
                <p:ph idx="1"/>
              </p:nvPr>
            </p:nvSpPr>
            <p:spPr>
              <a:xfrm>
                <a:off x="838200" y="1825625"/>
                <a:ext cx="7212816" cy="3593642"/>
              </a:xfrm>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𝑖</m:t>
                            </m:r>
                          </m:e>
                          <m:e>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𝑗</m:t>
                            </m:r>
                          </m:e>
                        </m:eqArr>
                      </m:e>
                    </m:d>
                  </m:oMath>
                </a14:m>
                <a:endParaRPr lang="en-US" altLang="zh-CN" dirty="0"/>
              </a:p>
              <a:p>
                <a14:m>
                  <m:oMath xmlns:m="http://schemas.openxmlformats.org/officeDocument/2006/math">
                    <m:r>
                      <m:rPr>
                        <m:sty m:val="p"/>
                      </m:rPr>
                      <a:rPr lang="el-GR" altLang="zh-CN" i="1" smtClean="0">
                        <a:solidFill>
                          <a:schemeClr val="accent1"/>
                        </a:solidFill>
                        <a:latin typeface="Cambria Math" panose="02040503050406030204" pitchFamily="18" charset="0"/>
                      </a:rPr>
                      <m:t>λ</m:t>
                    </m:r>
                    <m:r>
                      <a:rPr lang="en-US" altLang="zh-CN" b="0" i="1" smtClean="0">
                        <a:solidFill>
                          <a:schemeClr val="accent1"/>
                        </a:solidFill>
                        <a:latin typeface="Cambria Math" panose="02040503050406030204" pitchFamily="18" charset="0"/>
                      </a:rPr>
                      <m:t>=−</m:t>
                    </m:r>
                    <m:f>
                      <m:fPr>
                        <m:ctrlPr>
                          <a:rPr lang="en-US" altLang="zh-CN" b="0" i="1" smtClean="0">
                            <a:solidFill>
                              <a:schemeClr val="accent1"/>
                            </a:solidFill>
                            <a:latin typeface="Cambria Math" panose="02040503050406030204" pitchFamily="18" charset="0"/>
                          </a:rPr>
                        </m:ctrlPr>
                      </m:fPr>
                      <m:num>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num>
                      <m:den>
                        <m:sSup>
                          <m:sSupPr>
                            <m:ctrlPr>
                              <a:rPr lang="en-US" altLang="zh-CN" b="0" i="1" smtClean="0">
                                <a:solidFill>
                                  <a:schemeClr val="accent1"/>
                                </a:solidFill>
                                <a:latin typeface="Cambria Math" panose="02040503050406030204" pitchFamily="18" charset="0"/>
                              </a:rPr>
                            </m:ctrlPr>
                          </m:sSupPr>
                          <m:e>
                            <m:sSub>
                              <m:sSubPr>
                                <m:ctrlPr>
                                  <a:rPr lang="en-US" altLang="zh-CN" b="0" i="1" smtClean="0">
                                    <a:solidFill>
                                      <a:schemeClr val="accent1"/>
                                    </a:solidFill>
                                    <a:latin typeface="Cambria Math" panose="02040503050406030204" pitchFamily="18" charset="0"/>
                                  </a:rPr>
                                </m:ctrlPr>
                              </m:sSubPr>
                              <m:e>
                                <m:r>
                                  <m:rPr>
                                    <m:sty m:val="p"/>
                                  </m:rPr>
                                  <a:rPr lang="en-US" altLang="zh-CN" b="0" i="1" smtClean="0">
                                    <a:solidFill>
                                      <a:schemeClr val="accent1"/>
                                    </a:solidFill>
                                    <a:latin typeface="Cambria Math" panose="02040503050406030204" pitchFamily="18" charset="0"/>
                                    <a:ea typeface="Cambria Math" panose="02040503050406030204" pitchFamily="18" charset="0"/>
                                  </a:rPr>
                                  <m:t>∇</m:t>
                                </m:r>
                              </m:e>
                              <m:sub>
                                <m:r>
                                  <a:rPr lang="en-US" altLang="zh-CN" b="1" i="1" smtClean="0">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i="1">
                                    <a:solidFill>
                                      <a:schemeClr val="accent1"/>
                                    </a:solidFill>
                                    <a:latin typeface="Cambria Math" panose="02040503050406030204" pitchFamily="18" charset="0"/>
                                  </a:rPr>
                                </m:ctrlPr>
                              </m:dPr>
                              <m:e>
                                <m:r>
                                  <a:rPr lang="en-US" altLang="zh-CN" b="1" i="1">
                                    <a:solidFill>
                                      <a:schemeClr val="accent1"/>
                                    </a:solidFill>
                                    <a:latin typeface="Cambria Math" panose="02040503050406030204" pitchFamily="18" charset="0"/>
                                  </a:rPr>
                                  <m:t>𝒙</m:t>
                                </m:r>
                              </m:e>
                            </m:d>
                          </m:e>
                          <m:sup>
                            <m:r>
                              <a:rPr lang="en-US" altLang="zh-CN" b="0" i="1" smtClean="0">
                                <a:solidFill>
                                  <a:schemeClr val="accent1"/>
                                </a:solidFill>
                                <a:latin typeface="Cambria Math" panose="02040503050406030204" pitchFamily="18" charset="0"/>
                              </a:rPr>
                              <m:t>𝑇</m:t>
                            </m:r>
                          </m:sup>
                        </m:sSup>
                        <m:sSub>
                          <m:sSubPr>
                            <m:ctrlPr>
                              <a:rPr lang="en-US" altLang="zh-CN" i="1">
                                <a:solidFill>
                                  <a:schemeClr val="accent1"/>
                                </a:solidFill>
                                <a:latin typeface="Cambria Math" panose="02040503050406030204" pitchFamily="18" charset="0"/>
                              </a:rPr>
                            </m:ctrlPr>
                          </m:sSubPr>
                          <m:e>
                            <m:r>
                              <m:rPr>
                                <m:sty m:val="p"/>
                              </m:rPr>
                              <a:rPr lang="en-US" altLang="zh-CN" i="1">
                                <a:solidFill>
                                  <a:schemeClr val="accent1"/>
                                </a:solidFill>
                                <a:latin typeface="Cambria Math" panose="02040503050406030204" pitchFamily="18" charset="0"/>
                                <a:ea typeface="Cambria Math" panose="02040503050406030204" pitchFamily="18" charset="0"/>
                              </a:rPr>
                              <m:t>∇</m:t>
                            </m:r>
                          </m:e>
                          <m:sub>
                            <m:r>
                              <a:rPr lang="en-US" altLang="zh-CN" b="1" i="1">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den>
                    </m:f>
                    <m:r>
                      <a:rPr lang="en-US" altLang="zh-CN" b="0" i="1" smtClean="0">
                        <a:latin typeface="Cambria Math" panose="02040503050406030204" pitchFamily="18" charset="0"/>
                      </a:rPr>
                      <m:t>=</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num>
                      <m:den>
                        <m:sSup>
                          <m:sSupPr>
                            <m:ctrlPr>
                              <a:rPr lang="en-US" altLang="zh-CN" i="1" smtClean="0">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1" i="1">
                                        <a:latin typeface="Cambria Math" panose="02040503050406030204" pitchFamily="18" charset="0"/>
                                      </a:rPr>
                                      <m:t>𝒙</m:t>
                                    </m:r>
                                  </m:sub>
                                </m:sSub>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sup>
                            <m:r>
                              <a:rPr lang="en-US" altLang="zh-CN" b="0" i="1" smtClean="0">
                                <a:latin typeface="Cambria Math" panose="02040503050406030204" pitchFamily="18" charset="0"/>
                              </a:rPr>
                              <m:t>2</m:t>
                            </m:r>
                          </m:sup>
                        </m:sSup>
                      </m:den>
                    </m:f>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num>
                      <m:den>
                        <m:nary>
                          <m:naryPr>
                            <m:chr m:val="∑"/>
                            <m:supHide m:val="on"/>
                            <m:ctrlPr>
                              <a:rPr lang="en-US" altLang="zh-CN" b="1" i="1" smtClean="0">
                                <a:latin typeface="Cambria Math" panose="02040503050406030204" pitchFamily="18" charset="0"/>
                              </a:rPr>
                            </m:ctrlPr>
                          </m:naryPr>
                          <m:sub>
                            <m:r>
                              <m:rPr>
                                <m:brk m:alnAt="7"/>
                              </m:rPr>
                              <a:rPr lang="en-US" altLang="zh-CN" b="1" i="1" smtClean="0">
                                <a:latin typeface="Cambria Math" panose="02040503050406030204" pitchFamily="18" charset="0"/>
                              </a:rPr>
                              <m:t>𝒌</m:t>
                            </m:r>
                          </m:sub>
                          <m:sup/>
                          <m:e>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𝑘</m:t>
                                            </m:r>
                                          </m:sub>
                                        </m:sSub>
                                      </m:sub>
                                    </m:sSub>
                                    <m:sSub>
                                      <m:sSubPr>
                                        <m:ctrlPr>
                                          <a:rPr lang="en-US" altLang="zh-CN" b="1"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b="1" i="1" smtClean="0">
                                            <a:latin typeface="Cambria Math" panose="02040503050406030204" pitchFamily="18" charset="0"/>
                                          </a:rPr>
                                          <m:t>𝒊</m:t>
                                        </m:r>
                                      </m:sub>
                                    </m:sSub>
                                  </m:e>
                                </m:d>
                              </m:e>
                              <m:sup>
                                <m:r>
                                  <a:rPr lang="en-US" altLang="zh-CN" i="1">
                                    <a:latin typeface="Cambria Math" panose="02040503050406030204" pitchFamily="18" charset="0"/>
                                  </a:rPr>
                                  <m:t>2</m:t>
                                </m:r>
                              </m:sup>
                            </m:sSup>
                          </m:e>
                        </m:nary>
                      </m:den>
                    </m:f>
                  </m:oMath>
                </a14:m>
                <a:endParaRPr lang="en-US" altLang="zh-CN" dirty="0"/>
              </a:p>
            </p:txBody>
          </p:sp>
        </mc:Choice>
        <mc:Fallback xmlns="">
          <p:sp>
            <p:nvSpPr>
              <p:cNvPr id="3" name="内容占位符 2">
                <a:extLst>
                  <a:ext uri="{FF2B5EF4-FFF2-40B4-BE49-F238E27FC236}">
                    <a16:creationId xmlns:a16="http://schemas.microsoft.com/office/drawing/2014/main" id="{CDAD7C08-F441-4FDA-AEA4-39CF86BABD9A}"/>
                  </a:ext>
                </a:extLst>
              </p:cNvPr>
              <p:cNvSpPr>
                <a:spLocks noGrp="1" noRot="1" noChangeAspect="1" noMove="1" noResize="1" noEditPoints="1" noAdjustHandles="1" noChangeArrowheads="1" noChangeShapeType="1" noTextEdit="1"/>
              </p:cNvSpPr>
              <p:nvPr>
                <p:ph idx="1"/>
              </p:nvPr>
            </p:nvSpPr>
            <p:spPr>
              <a:xfrm>
                <a:off x="838200" y="1825625"/>
                <a:ext cx="7212816" cy="3593642"/>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C9B1E808-4ADD-4ADC-BE2E-B1F4EBAB2BDB}"/>
                  </a:ext>
                </a:extLst>
              </p:cNvPr>
              <p:cNvSpPr/>
              <p:nvPr/>
            </p:nvSpPr>
            <p:spPr>
              <a:xfrm>
                <a:off x="8222722" y="5606068"/>
                <a:ext cx="3371850" cy="738023"/>
              </a:xfrm>
              <a:prstGeom prst="rect">
                <a:avLst/>
              </a:prstGeom>
            </p:spPr>
            <p:txBody>
              <a:bodyPr wrap="square">
                <a:spAutoFit/>
              </a:bodyPr>
              <a:lstStyle/>
              <a:p>
                <a14:m>
                  <m:oMath xmlns:m="http://schemas.openxmlformats.org/officeDocument/2006/math">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poly6</a:t>
                </a:r>
              </a:p>
              <a:p>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spiky</a:t>
                </a:r>
                <a:endParaRPr lang="zh-CN" altLang="en-US" dirty="0">
                  <a:solidFill>
                    <a:srgbClr val="C00000"/>
                  </a:solidFill>
                  <a:latin typeface="微软雅黑" panose="020B0503020204020204" pitchFamily="34" charset="-122"/>
                  <a:ea typeface="微软雅黑" panose="020B0503020204020204" pitchFamily="34" charset="-122"/>
                </a:endParaRPr>
              </a:p>
            </p:txBody>
          </p:sp>
        </mc:Choice>
        <mc:Fallback xmlns="">
          <p:sp>
            <p:nvSpPr>
              <p:cNvPr id="30" name="矩形 29">
                <a:extLst>
                  <a:ext uri="{FF2B5EF4-FFF2-40B4-BE49-F238E27FC236}">
                    <a16:creationId xmlns:a16="http://schemas.microsoft.com/office/drawing/2014/main" id="{C9B1E808-4ADD-4ADC-BE2E-B1F4EBAB2BDB}"/>
                  </a:ext>
                </a:extLst>
              </p:cNvPr>
              <p:cNvSpPr>
                <a:spLocks noRot="1" noChangeAspect="1" noMove="1" noResize="1" noEditPoints="1" noAdjustHandles="1" noChangeArrowheads="1" noChangeShapeType="1" noTextEdit="1"/>
              </p:cNvSpPr>
              <p:nvPr/>
            </p:nvSpPr>
            <p:spPr>
              <a:xfrm>
                <a:off x="8222722" y="5606068"/>
                <a:ext cx="3371850" cy="738023"/>
              </a:xfrm>
              <a:prstGeom prst="rect">
                <a:avLst/>
              </a:prstGeom>
              <a:blipFill>
                <a:blip r:embed="rId3"/>
                <a:stretch>
                  <a:fillRect t="-8264" b="-9091"/>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A2FB81F3-7EA1-4DDF-AE1E-E3FEFE142F7F}"/>
              </a:ext>
            </a:extLst>
          </p:cNvPr>
          <p:cNvGrpSpPr/>
          <p:nvPr/>
        </p:nvGrpSpPr>
        <p:grpSpPr>
          <a:xfrm>
            <a:off x="8215617" y="1942980"/>
            <a:ext cx="2601430" cy="1383712"/>
            <a:chOff x="8226328" y="2114087"/>
            <a:chExt cx="2601430" cy="1383712"/>
          </a:xfrm>
        </p:grpSpPr>
        <p:sp>
          <p:nvSpPr>
            <p:cNvPr id="4" name="椭圆 3">
              <a:extLst>
                <a:ext uri="{FF2B5EF4-FFF2-40B4-BE49-F238E27FC236}">
                  <a16:creationId xmlns:a16="http://schemas.microsoft.com/office/drawing/2014/main" id="{63B1ECF2-1BB1-4CB6-9E3D-F8DC4EAA24DD}"/>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B0CA2DE-3EBB-4547-8FC4-9D61FE6471C5}"/>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E5C979A-1B96-49A9-9EB8-495BA5B68E67}"/>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7" name="文本框 6">
                  <a:extLst>
                    <a:ext uri="{FF2B5EF4-FFF2-40B4-BE49-F238E27FC236}">
                      <a16:creationId xmlns:a16="http://schemas.microsoft.com/office/drawing/2014/main" id="{8E5C979A-1B96-49A9-9EB8-495BA5B68E67}"/>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4"/>
                  <a:stretch>
                    <a:fillRect t="-23333" r="-22222"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07A1986-1045-404A-8AC9-F7E670AB9F11}"/>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8" name="矩形 7">
                  <a:extLst>
                    <a:ext uri="{FF2B5EF4-FFF2-40B4-BE49-F238E27FC236}">
                      <a16:creationId xmlns:a16="http://schemas.microsoft.com/office/drawing/2014/main" id="{807A1986-1045-404A-8AC9-F7E670AB9F11}"/>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5"/>
                  <a:stretch>
                    <a:fillRect t="-20313" r="-22222" b="-7813"/>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39E69CBE-5377-40A6-8E1E-E72A0762DFB2}"/>
                </a:ext>
              </a:extLst>
            </p:cNvPr>
            <p:cNvCxnSpPr>
              <a:stCxn id="5" idx="2"/>
              <a:endCxn id="4"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7257A8EE-F271-4743-8E98-A7D1E4FB27B2}"/>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26" name="矩形 25">
                  <a:extLst>
                    <a:ext uri="{FF2B5EF4-FFF2-40B4-BE49-F238E27FC236}">
                      <a16:creationId xmlns:a16="http://schemas.microsoft.com/office/drawing/2014/main" id="{7257A8EE-F271-4743-8E98-A7D1E4FB27B2}"/>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B1DB446B-F26D-4041-9FA8-3F6415E46F41}"/>
                    </a:ext>
                  </a:extLst>
                </p:cNvPr>
                <p:cNvSpPr/>
                <p:nvPr/>
              </p:nvSpPr>
              <p:spPr>
                <a:xfrm>
                  <a:off x="9121633" y="3097497"/>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31" name="矩形 30">
                  <a:extLst>
                    <a:ext uri="{FF2B5EF4-FFF2-40B4-BE49-F238E27FC236}">
                      <a16:creationId xmlns:a16="http://schemas.microsoft.com/office/drawing/2014/main" id="{B1DB446B-F26D-4041-9FA8-3F6415E46F41}"/>
                    </a:ext>
                  </a:extLst>
                </p:cNvPr>
                <p:cNvSpPr>
                  <a:spLocks noRot="1" noChangeAspect="1" noMove="1" noResize="1" noEditPoints="1" noAdjustHandles="1" noChangeArrowheads="1" noChangeShapeType="1" noTextEdit="1"/>
                </p:cNvSpPr>
                <p:nvPr/>
              </p:nvSpPr>
              <p:spPr>
                <a:xfrm>
                  <a:off x="9121633" y="3097497"/>
                  <a:ext cx="751231" cy="400302"/>
                </a:xfrm>
                <a:prstGeom prst="rect">
                  <a:avLst/>
                </a:prstGeom>
                <a:blipFill>
                  <a:blip r:embed="rId7"/>
                  <a:stretch>
                    <a:fillRect b="-1515"/>
                  </a:stretch>
                </a:blipFill>
              </p:spPr>
              <p:txBody>
                <a:bodyPr/>
                <a:lstStyle/>
                <a:p>
                  <a:r>
                    <a:rPr lang="zh-CN" altLang="en-US">
                      <a:noFill/>
                    </a:rPr>
                    <a:t> </a:t>
                  </a:r>
                </a:p>
              </p:txBody>
            </p:sp>
          </mc:Fallback>
        </mc:AlternateContent>
      </p:grpSp>
      <p:grpSp>
        <p:nvGrpSpPr>
          <p:cNvPr id="34" name="组合 33">
            <a:extLst>
              <a:ext uri="{FF2B5EF4-FFF2-40B4-BE49-F238E27FC236}">
                <a16:creationId xmlns:a16="http://schemas.microsoft.com/office/drawing/2014/main" id="{095685D9-D664-49A5-88D5-BB9B5FB9B659}"/>
              </a:ext>
            </a:extLst>
          </p:cNvPr>
          <p:cNvGrpSpPr/>
          <p:nvPr/>
        </p:nvGrpSpPr>
        <p:grpSpPr>
          <a:xfrm>
            <a:off x="8227107" y="3705969"/>
            <a:ext cx="2605036" cy="1433394"/>
            <a:chOff x="8227107" y="3705969"/>
            <a:chExt cx="2605036" cy="1433394"/>
          </a:xfrm>
        </p:grpSpPr>
        <p:sp>
          <p:nvSpPr>
            <p:cNvPr id="11" name="椭圆 10">
              <a:extLst>
                <a:ext uri="{FF2B5EF4-FFF2-40B4-BE49-F238E27FC236}">
                  <a16:creationId xmlns:a16="http://schemas.microsoft.com/office/drawing/2014/main" id="{8D3DFB06-E0C2-4819-9100-6FDEE00C71A9}"/>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2CC7A7C-FCC9-4CAF-A01A-ED0F18CB192D}"/>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5DAAAE5-30F2-431F-B544-85CED96F4143}"/>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B5DAAAE5-30F2-431F-B544-85CED96F4143}"/>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8"/>
                  <a:stretch>
                    <a:fillRect t="-22951" r="-22222"/>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AC4E5B0F-59E3-492D-B7B0-513C7BFB1803}"/>
                </a:ext>
              </a:extLst>
            </p:cNvPr>
            <p:cNvCxnSpPr>
              <a:cxnSpLocks/>
              <a:stCxn id="11" idx="5"/>
              <a:endCxn id="12"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E84C56FE-E423-4F42-8A2E-C720B0BF509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6" name="矩形 15">
                  <a:extLst>
                    <a:ext uri="{FF2B5EF4-FFF2-40B4-BE49-F238E27FC236}">
                      <a16:creationId xmlns:a16="http://schemas.microsoft.com/office/drawing/2014/main" id="{E84C56FE-E423-4F42-8A2E-C720B0BF509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9"/>
                  <a:stretch>
                    <a:fillRect t="-20000" r="-21918"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C9CAF555-E653-4E4A-B1AB-8E58997E7DD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7" name="矩形 26">
                  <a:extLst>
                    <a:ext uri="{FF2B5EF4-FFF2-40B4-BE49-F238E27FC236}">
                      <a16:creationId xmlns:a16="http://schemas.microsoft.com/office/drawing/2014/main" id="{C9CAF555-E653-4E4A-B1AB-8E58997E7DD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9010D7C7-A2F5-4410-905D-488338583F66}"/>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33" name="矩形 32">
                  <a:extLst>
                    <a:ext uri="{FF2B5EF4-FFF2-40B4-BE49-F238E27FC236}">
                      <a16:creationId xmlns:a16="http://schemas.microsoft.com/office/drawing/2014/main" id="{9010D7C7-A2F5-4410-905D-488338583F66}"/>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1"/>
                  <a:stretch>
                    <a:fillRect b="-571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845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D7EEC-DFC9-470E-80B0-6DB7CC9816F1}"/>
              </a:ext>
            </a:extLst>
          </p:cNvPr>
          <p:cNvSpPr>
            <a:spLocks noGrp="1"/>
          </p:cNvSpPr>
          <p:nvPr>
            <p:ph type="title"/>
          </p:nvPr>
        </p:nvSpPr>
        <p:spPr/>
        <p:txBody>
          <a:bodyPr/>
          <a:lstStyle/>
          <a:p>
            <a:r>
              <a:rPr lang="en-US" altLang="zh-CN" dirty="0"/>
              <a:t>PBF——</a:t>
            </a:r>
            <a:r>
              <a:rPr lang="zh-CN" altLang="en-US" dirty="0"/>
              <a:t>拉格朗日乘子中的除</a:t>
            </a:r>
            <a:r>
              <a:rPr lang="en-US" altLang="zh-CN" dirty="0"/>
              <a:t>0</a:t>
            </a:r>
            <a:r>
              <a:rPr lang="zh-CN" altLang="en-US" dirty="0"/>
              <a:t>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C465FA2-F4EF-4DC5-AB15-5B417BE09D19}"/>
                  </a:ext>
                </a:extLst>
              </p:cNvPr>
              <p:cNvSpPr>
                <a:spLocks noGrp="1"/>
              </p:cNvSpPr>
              <p:nvPr>
                <p:ph idx="1"/>
              </p:nvPr>
            </p:nvSpPr>
            <p:spPr>
              <a:xfrm>
                <a:off x="838200" y="1825625"/>
                <a:ext cx="5257800" cy="4351338"/>
              </a:xfrm>
            </p:spPr>
            <p:txBody>
              <a:bodyPr>
                <a:normAutofit/>
              </a:bodyPr>
              <a:lstStyle/>
              <a:p>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a14:m>
                <a:endParaRPr lang="en-US" altLang="zh-CN" dirty="0"/>
              </a:p>
              <a:p>
                <a:r>
                  <a:rPr lang="zh-CN" altLang="en-US" dirty="0"/>
                  <a:t>当 </a:t>
                </a:r>
                <a14:m>
                  <m:oMath xmlns:m="http://schemas.openxmlformats.org/officeDocument/2006/math">
                    <m:d>
                      <m:dPr>
                        <m:begChr m:val="‖"/>
                        <m:endChr m:val="‖"/>
                        <m:ctrlPr>
                          <a:rPr lang="en-US" altLang="zh-CN" i="1" smtClean="0">
                            <a:latin typeface="Cambria Math" panose="02040503050406030204" pitchFamily="18" charset="0"/>
                          </a:rPr>
                        </m:ctrlPr>
                      </m:d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oMath>
                </a14:m>
                <a:r>
                  <a:rPr lang="zh-CN" altLang="en-US" dirty="0"/>
                  <a:t> 时，</a:t>
                </a:r>
                <a14:m>
                  <m:oMath xmlns:m="http://schemas.openxmlformats.org/officeDocument/2006/math">
                    <m:r>
                      <m:rPr>
                        <m:sty m:val="p"/>
                      </m:rPr>
                      <a:rPr lang="zh-CN" altLang="en-US" i="1" smtClean="0">
                        <a:latin typeface="Cambria Math" panose="02040503050406030204" pitchFamily="18" charset="0"/>
                      </a:rPr>
                      <m:t>∇</m:t>
                    </m:r>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=0</m:t>
                    </m:r>
                  </m:oMath>
                </a14:m>
                <a:endParaRPr lang="en-US" altLang="zh-CN" dirty="0"/>
              </a:p>
              <a:p>
                <a:r>
                  <a:rPr lang="zh-CN" altLang="en-US" dirty="0"/>
                  <a:t>加入松弛因子</a:t>
                </a:r>
                <a14:m>
                  <m:oMath xmlns:m="http://schemas.openxmlformats.org/officeDocument/2006/math">
                    <m:r>
                      <a:rPr lang="zh-CN" altLang="en-US">
                        <a:solidFill>
                          <a:schemeClr val="dk1"/>
                        </a:solidFill>
                        <a:latin typeface="Cambria Math" panose="02040503050406030204" pitchFamily="18" charset="0"/>
                      </a:rPr>
                      <m:t>𝜀</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7C465FA2-F4EF-4DC5-AB15-5B417BE09D19}"/>
                  </a:ext>
                </a:extLst>
              </p:cNvPr>
              <p:cNvSpPr>
                <a:spLocks noGrp="1" noRot="1" noChangeAspect="1" noMove="1" noResize="1" noEditPoints="1" noAdjustHandles="1" noChangeArrowheads="1" noChangeShapeType="1" noTextEdit="1"/>
              </p:cNvSpPr>
              <p:nvPr>
                <p:ph idx="1"/>
              </p:nvPr>
            </p:nvSpPr>
            <p:spPr>
              <a:xfrm>
                <a:off x="838200" y="1825625"/>
                <a:ext cx="5257800" cy="4351338"/>
              </a:xfrm>
              <a:blipFill>
                <a:blip r:embed="rId2"/>
                <a:stretch>
                  <a:fillRect l="-2088"/>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51EFB09A-1A2B-43C5-AC5E-F6761DFFAA63}"/>
              </a:ext>
            </a:extLst>
          </p:cNvPr>
          <p:cNvGrpSpPr/>
          <p:nvPr/>
        </p:nvGrpSpPr>
        <p:grpSpPr>
          <a:xfrm>
            <a:off x="8572389" y="2319830"/>
            <a:ext cx="2160000" cy="2218340"/>
            <a:chOff x="6206842" y="2712190"/>
            <a:chExt cx="2160000" cy="2218340"/>
          </a:xfrm>
        </p:grpSpPr>
        <p:grpSp>
          <p:nvGrpSpPr>
            <p:cNvPr id="6" name="组合 5">
              <a:extLst>
                <a:ext uri="{FF2B5EF4-FFF2-40B4-BE49-F238E27FC236}">
                  <a16:creationId xmlns:a16="http://schemas.microsoft.com/office/drawing/2014/main" id="{DDA534C8-5D26-4769-992A-54C90073904B}"/>
                </a:ext>
              </a:extLst>
            </p:cNvPr>
            <p:cNvGrpSpPr/>
            <p:nvPr/>
          </p:nvGrpSpPr>
          <p:grpSpPr>
            <a:xfrm>
              <a:off x="6206842" y="2712190"/>
              <a:ext cx="2160000" cy="2218340"/>
              <a:chOff x="7790688" y="2614756"/>
              <a:chExt cx="2160000" cy="2218340"/>
            </a:xfrm>
          </p:grpSpPr>
          <p:sp>
            <p:nvSpPr>
              <p:cNvPr id="8" name="椭圆 7">
                <a:extLst>
                  <a:ext uri="{FF2B5EF4-FFF2-40B4-BE49-F238E27FC236}">
                    <a16:creationId xmlns:a16="http://schemas.microsoft.com/office/drawing/2014/main" id="{14970068-5CF7-4819-B508-33F8BE84ECBC}"/>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58FC9B7D-299A-4F2C-968C-4FB3B2C27916}"/>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4475B4F-37A1-48BC-A2C9-EB4CD0D61CE2}"/>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3F7D934-C05A-4ECA-BFED-B252648B896B}"/>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D6B69BF6-2A34-4CA0-952C-0A4A0B1446AC}"/>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C488EC0D-2EF8-4082-AFCB-2A8D17429617}"/>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1B93C51-1F74-456B-B89C-5F8F1D6D7E91}"/>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B0A3F946-7EAA-491F-993F-027E2DE9D102}"/>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D6BD7639-67FD-4A9E-A246-758D9E05C7F7}"/>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3587AE82-6B33-4852-A887-567633D0BDF3}"/>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70E965A-1347-4DA4-BB31-C76ED366A451}"/>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727AA51B-DDC7-4E95-8B41-E22A90A3FA30}"/>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10D9D6B8-F457-417E-A3EB-8123C1B135C6}"/>
                  </a:ext>
                </a:extLst>
              </p:cNvPr>
              <p:cNvSpPr/>
              <p:nvPr/>
            </p:nvSpPr>
            <p:spPr>
              <a:xfrm>
                <a:off x="7907846" y="2971372"/>
                <a:ext cx="237744" cy="23774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7A4A2287-2215-4D96-82F2-675B384C1ED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3BD53D4E-3910-4D61-81F0-3E52C201D192}"/>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37652CD-4F9D-4E16-8D09-A0E2AFF2675A}"/>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FE42F06B-4E21-4A68-9C00-AD3FF8E1F264}"/>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10CB3228-5E85-4EC5-AF5F-3BB04FA85FAA}"/>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箭头连接符 6">
              <a:extLst>
                <a:ext uri="{FF2B5EF4-FFF2-40B4-BE49-F238E27FC236}">
                  <a16:creationId xmlns:a16="http://schemas.microsoft.com/office/drawing/2014/main" id="{D24F9066-7182-4DB9-876F-C9DAAE82E287}"/>
                </a:ext>
              </a:extLst>
            </p:cNvPr>
            <p:cNvCxnSpPr>
              <a:cxnSpLocks/>
              <a:endCxn id="2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43E1A6CB-2AB2-49AF-BCEF-9066876303E3}"/>
                  </a:ext>
                </a:extLst>
              </p:cNvPr>
              <p:cNvSpPr/>
              <p:nvPr/>
            </p:nvSpPr>
            <p:spPr>
              <a:xfrm>
                <a:off x="8283829" y="2510036"/>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oMath>
                  </m:oMathPara>
                </a14:m>
                <a:endParaRPr lang="zh-CN" altLang="en-US" dirty="0"/>
              </a:p>
            </p:txBody>
          </p:sp>
        </mc:Choice>
        <mc:Fallback xmlns="">
          <p:sp>
            <p:nvSpPr>
              <p:cNvPr id="26" name="矩形 25">
                <a:extLst>
                  <a:ext uri="{FF2B5EF4-FFF2-40B4-BE49-F238E27FC236}">
                    <a16:creationId xmlns:a16="http://schemas.microsoft.com/office/drawing/2014/main" id="{43E1A6CB-2AB2-49AF-BCEF-9066876303E3}"/>
                  </a:ext>
                </a:extLst>
              </p:cNvPr>
              <p:cNvSpPr>
                <a:spLocks noRot="1" noChangeAspect="1" noMove="1" noResize="1" noEditPoints="1" noAdjustHandles="1" noChangeArrowheads="1" noChangeShapeType="1" noTextEdit="1"/>
              </p:cNvSpPr>
              <p:nvPr/>
            </p:nvSpPr>
            <p:spPr>
              <a:xfrm>
                <a:off x="8283829" y="2510036"/>
                <a:ext cx="441723" cy="391646"/>
              </a:xfrm>
              <a:prstGeom prst="rect">
                <a:avLst/>
              </a:prstGeom>
              <a:blipFill>
                <a:blip r:embed="rId3"/>
                <a:stretch>
                  <a:fillRect t="-20313" r="-22222"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43784B0-3959-4B1F-8DD4-3AC6E6A4A678}"/>
                  </a:ext>
                </a:extLst>
              </p:cNvPr>
              <p:cNvSpPr/>
              <p:nvPr/>
            </p:nvSpPr>
            <p:spPr>
              <a:xfrm>
                <a:off x="5286500" y="4852226"/>
                <a:ext cx="3207801" cy="103996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chemeClr val="dk1"/>
                              </a:solidFill>
                              <a:latin typeface="Cambria Math" panose="02040503050406030204" pitchFamily="18" charset="0"/>
                            </a:rPr>
                          </m:ctrlPr>
                        </m:sSubPr>
                        <m:e>
                          <m:r>
                            <m:rPr>
                              <m:sty m:val="p"/>
                            </m:rPr>
                            <a:rPr lang="el-GR" altLang="zh-CN" sz="2400">
                              <a:solidFill>
                                <a:schemeClr val="dk1"/>
                              </a:solidFill>
                              <a:latin typeface="Cambria Math" panose="02040503050406030204" pitchFamily="18" charset="0"/>
                            </a:rPr>
                            <m:t>λ</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1</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𝑛</m:t>
                              </m:r>
                            </m:sub>
                          </m:sSub>
                          <m:r>
                            <a:rPr lang="en-US" altLang="zh-CN" sz="2400">
                              <a:solidFill>
                                <a:schemeClr val="dk1"/>
                              </a:solidFill>
                              <a:latin typeface="Cambria Math" panose="02040503050406030204" pitchFamily="18" charset="0"/>
                            </a:rPr>
                            <m:t>)</m:t>
                          </m:r>
                        </m:num>
                        <m:den>
                          <m:nary>
                            <m:naryPr>
                              <m:chr m:val="∑"/>
                              <m:supHide m:val="on"/>
                              <m:ctrlPr>
                                <a:rPr lang="en-US" altLang="zh-CN" sz="2400" i="1">
                                  <a:solidFill>
                                    <a:schemeClr val="dk1"/>
                                  </a:solidFill>
                                  <a:latin typeface="Cambria Math" panose="02040503050406030204" pitchFamily="18" charset="0"/>
                                </a:rPr>
                              </m:ctrlPr>
                            </m:naryPr>
                            <m:sub>
                              <m:r>
                                <m:rPr>
                                  <m:brk m:alnAt="7"/>
                                </m:rPr>
                                <a:rPr lang="en-US" altLang="zh-CN" sz="2400">
                                  <a:solidFill>
                                    <a:schemeClr val="dk1"/>
                                  </a:solidFill>
                                  <a:latin typeface="Cambria Math" panose="02040503050406030204" pitchFamily="18" charset="0"/>
                                </a:rPr>
                                <m:t>𝑘</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a:solidFill>
                                                <a:schemeClr val="dk1"/>
                                              </a:solidFill>
                                              <a:latin typeface="Cambria Math" panose="02040503050406030204" pitchFamily="18" charset="0"/>
                                            </a:rPr>
                                            <m:t>∇</m:t>
                                          </m:r>
                                        </m:e>
                                        <m:sub>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𝑘</m:t>
                                              </m:r>
                                            </m:sub>
                                          </m:sSub>
                                        </m:sub>
                                      </m:sSub>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e>
                                  </m:d>
                                </m:e>
                                <m:sup>
                                  <m:r>
                                    <a:rPr lang="en-US" altLang="zh-CN" sz="2400">
                                      <a:solidFill>
                                        <a:schemeClr val="dk1"/>
                                      </a:solidFill>
                                      <a:latin typeface="Cambria Math" panose="02040503050406030204" pitchFamily="18" charset="0"/>
                                    </a:rPr>
                                    <m:t>2</m:t>
                                  </m:r>
                                </m:sup>
                              </m:sSup>
                              <m:r>
                                <a:rPr lang="en-US" altLang="zh-CN" sz="2400">
                                  <a:solidFill>
                                    <a:schemeClr val="dk1"/>
                                  </a:solidFill>
                                  <a:latin typeface="Cambria Math" panose="02040503050406030204" pitchFamily="18" charset="0"/>
                                </a:rPr>
                                <m:t>+</m:t>
                              </m:r>
                              <m:r>
                                <a:rPr lang="zh-CN" altLang="en-US" sz="2400" smtClean="0">
                                  <a:solidFill>
                                    <a:srgbClr val="C00000"/>
                                  </a:solidFill>
                                  <a:latin typeface="Cambria Math" panose="02040503050406030204" pitchFamily="18" charset="0"/>
                                </a:rPr>
                                <m:t>𝜀</m:t>
                              </m:r>
                            </m:e>
                          </m:nary>
                        </m:den>
                      </m:f>
                    </m:oMath>
                  </m:oMathPara>
                </a14:m>
                <a:endParaRPr lang="zh-CN" altLang="en-US" sz="2400" dirty="0">
                  <a:solidFill>
                    <a:schemeClr val="dk1"/>
                  </a:solidFill>
                </a:endParaRPr>
              </a:p>
            </p:txBody>
          </p:sp>
        </mc:Choice>
        <mc:Fallback xmlns="">
          <p:sp>
            <p:nvSpPr>
              <p:cNvPr id="4" name="矩形 3">
                <a:extLst>
                  <a:ext uri="{FF2B5EF4-FFF2-40B4-BE49-F238E27FC236}">
                    <a16:creationId xmlns:a16="http://schemas.microsoft.com/office/drawing/2014/main" id="{843784B0-3959-4B1F-8DD4-3AC6E6A4A678}"/>
                  </a:ext>
                </a:extLst>
              </p:cNvPr>
              <p:cNvSpPr>
                <a:spLocks noRot="1" noChangeAspect="1" noMove="1" noResize="1" noEditPoints="1" noAdjustHandles="1" noChangeArrowheads="1" noChangeShapeType="1" noTextEdit="1"/>
              </p:cNvSpPr>
              <p:nvPr/>
            </p:nvSpPr>
            <p:spPr>
              <a:xfrm>
                <a:off x="5286500" y="4852226"/>
                <a:ext cx="3207801" cy="1039965"/>
              </a:xfrm>
              <a:prstGeom prst="rect">
                <a:avLst/>
              </a:prstGeom>
              <a:blipFill>
                <a:blip r:embed="rId4"/>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096EDBB4-053A-472D-8F73-0EF1E06680EC}"/>
                  </a:ext>
                </a:extLst>
              </p:cNvPr>
              <p:cNvSpPr/>
              <p:nvPr/>
            </p:nvSpPr>
            <p:spPr>
              <a:xfrm>
                <a:off x="1226839" y="4853797"/>
                <a:ext cx="2827441" cy="10368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dk1"/>
                              </a:solidFill>
                              <a:latin typeface="Cambria Math" panose="02040503050406030204" pitchFamily="18" charset="0"/>
                            </a:rPr>
                          </m:ctrlPr>
                        </m:sSubPr>
                        <m:e>
                          <m:r>
                            <m:rPr>
                              <m:sty m:val="p"/>
                            </m:rPr>
                            <a:rPr lang="el-GR" altLang="zh-CN" sz="2400" i="1">
                              <a:solidFill>
                                <a:schemeClr val="dk1"/>
                              </a:solidFill>
                              <a:latin typeface="Cambria Math" panose="02040503050406030204" pitchFamily="18" charset="0"/>
                            </a:rPr>
                            <m:t>λ</m:t>
                          </m:r>
                        </m:e>
                        <m:sub>
                          <m:r>
                            <a:rPr lang="en-US" altLang="zh-CN" sz="2400" i="1" smtClean="0">
                              <a:solidFill>
                                <a:schemeClr val="dk1"/>
                              </a:solidFill>
                              <a:latin typeface="Cambria Math" panose="02040503050406030204" pitchFamily="18" charset="0"/>
                            </a:rPr>
                            <m:t>𝑖</m:t>
                          </m:r>
                        </m:sub>
                      </m:sSub>
                      <m:r>
                        <a:rPr lang="en-US" altLang="zh-CN" sz="2400" i="1">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smtClean="0">
                                  <a:solidFill>
                                    <a:schemeClr val="dk1"/>
                                  </a:solidFill>
                                  <a:latin typeface="Cambria Math" panose="02040503050406030204" pitchFamily="18" charset="0"/>
                                </a:rPr>
                              </m:ctrlPr>
                            </m:sSubPr>
                            <m:e>
                              <m:r>
                                <a:rPr lang="en-US" altLang="zh-CN" sz="2400" i="1" smtClean="0">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𝑖</m:t>
                              </m:r>
                            </m:sub>
                          </m:sSub>
                          <m:d>
                            <m:dPr>
                              <m:ctrlPr>
                                <a:rPr lang="en-US" altLang="zh-CN" sz="2400" i="1">
                                  <a:solidFill>
                                    <a:schemeClr val="dk1"/>
                                  </a:solidFill>
                                  <a:latin typeface="Cambria Math" panose="02040503050406030204" pitchFamily="18" charset="0"/>
                                </a:rPr>
                              </m:ctrlPr>
                            </m:dPr>
                            <m:e>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𝑖</m:t>
                                  </m:r>
                                </m:sub>
                              </m:sSub>
                              <m:r>
                                <a:rPr lang="en-US" altLang="zh-CN" sz="2400" i="1" smtClean="0">
                                  <a:solidFill>
                                    <a:schemeClr val="dk1"/>
                                  </a:solidFill>
                                  <a:latin typeface="Cambria Math" panose="02040503050406030204" pitchFamily="18" charset="0"/>
                                </a:rPr>
                                <m:t>, ⋯,</m:t>
                              </m:r>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𝑛</m:t>
                                  </m:r>
                                </m:sub>
                              </m:sSub>
                            </m:e>
                          </m:d>
                        </m:num>
                        <m:den>
                          <m:nary>
                            <m:naryPr>
                              <m:chr m:val="∑"/>
                              <m:supHide m:val="on"/>
                              <m:ctrlPr>
                                <a:rPr lang="en-US" altLang="zh-CN" sz="2400" i="1" smtClean="0">
                                  <a:solidFill>
                                    <a:schemeClr val="dk1"/>
                                  </a:solidFill>
                                  <a:latin typeface="Cambria Math" panose="02040503050406030204" pitchFamily="18" charset="0"/>
                                </a:rPr>
                              </m:ctrlPr>
                            </m:naryPr>
                            <m:sub>
                              <m:r>
                                <m:rPr>
                                  <m:brk m:alnAt="7"/>
                                </m:rPr>
                                <a:rPr lang="en-US" altLang="zh-CN" sz="2400" i="1" smtClean="0">
                                  <a:solidFill>
                                    <a:schemeClr val="dk1"/>
                                  </a:solidFill>
                                  <a:latin typeface="Cambria Math" panose="02040503050406030204" pitchFamily="18" charset="0"/>
                                </a:rPr>
                                <m:t>𝒌</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i="1">
                                              <a:solidFill>
                                                <a:schemeClr val="dk1"/>
                                              </a:solidFill>
                                              <a:latin typeface="Cambria Math" panose="02040503050406030204" pitchFamily="18" charset="0"/>
                                            </a:rPr>
                                            <m:t>∇</m:t>
                                          </m:r>
                                        </m:e>
                                        <m:sub>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𝑘</m:t>
                                              </m:r>
                                            </m:sub>
                                          </m:sSub>
                                        </m:sub>
                                      </m:sSub>
                                      <m:sSub>
                                        <m:sSubPr>
                                          <m:ctrlPr>
                                            <a:rPr lang="en-US" altLang="zh-CN" sz="2400" i="1" smtClean="0">
                                              <a:solidFill>
                                                <a:schemeClr val="dk1"/>
                                              </a:solidFill>
                                              <a:latin typeface="Cambria Math" panose="02040503050406030204" pitchFamily="18" charset="0"/>
                                            </a:rPr>
                                          </m:ctrlPr>
                                        </m:sSubPr>
                                        <m:e>
                                          <m:r>
                                            <a:rPr lang="en-US" altLang="zh-CN" sz="2400" i="1">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𝒊</m:t>
                                          </m:r>
                                        </m:sub>
                                      </m:sSub>
                                    </m:e>
                                  </m:d>
                                </m:e>
                                <m:sup>
                                  <m:r>
                                    <a:rPr lang="en-US" altLang="zh-CN" sz="2400" i="1">
                                      <a:solidFill>
                                        <a:schemeClr val="dk1"/>
                                      </a:solidFill>
                                      <a:latin typeface="Cambria Math" panose="02040503050406030204" pitchFamily="18" charset="0"/>
                                    </a:rPr>
                                    <m:t>2</m:t>
                                  </m:r>
                                </m:sup>
                              </m:sSup>
                            </m:e>
                          </m:nary>
                        </m:den>
                      </m:f>
                    </m:oMath>
                  </m:oMathPara>
                </a14:m>
                <a:endParaRPr lang="zh-CN" altLang="en-US" sz="2400" i="1" dirty="0">
                  <a:solidFill>
                    <a:schemeClr val="dk1"/>
                  </a:solidFill>
                  <a:latin typeface="Cambria Math" panose="02040503050406030204" pitchFamily="18" charset="0"/>
                </a:endParaRPr>
              </a:p>
            </p:txBody>
          </p:sp>
        </mc:Choice>
        <mc:Fallback xmlns="">
          <p:sp>
            <p:nvSpPr>
              <p:cNvPr id="29" name="矩形 28">
                <a:extLst>
                  <a:ext uri="{FF2B5EF4-FFF2-40B4-BE49-F238E27FC236}">
                    <a16:creationId xmlns:a16="http://schemas.microsoft.com/office/drawing/2014/main" id="{096EDBB4-053A-472D-8F73-0EF1E06680EC}"/>
                  </a:ext>
                </a:extLst>
              </p:cNvPr>
              <p:cNvSpPr>
                <a:spLocks noRot="1" noChangeAspect="1" noMove="1" noResize="1" noEditPoints="1" noAdjustHandles="1" noChangeArrowheads="1" noChangeShapeType="1" noTextEdit="1"/>
              </p:cNvSpPr>
              <p:nvPr/>
            </p:nvSpPr>
            <p:spPr>
              <a:xfrm>
                <a:off x="1226839" y="4853797"/>
                <a:ext cx="2827441" cy="1036822"/>
              </a:xfrm>
              <a:prstGeom prst="rect">
                <a:avLst/>
              </a:prstGeom>
              <a:blipFill>
                <a:blip r:embed="rId5"/>
                <a:stretch>
                  <a:fillRect/>
                </a:stretch>
              </a:blipFill>
              <a:ln w="12700"/>
            </p:spPr>
            <p:txBody>
              <a:bodyPr/>
              <a:lstStyle/>
              <a:p>
                <a:r>
                  <a:rPr lang="zh-CN" altLang="en-US">
                    <a:noFill/>
                  </a:rPr>
                  <a:t> </a:t>
                </a:r>
              </a:p>
            </p:txBody>
          </p:sp>
        </mc:Fallback>
      </mc:AlternateContent>
      <p:sp>
        <p:nvSpPr>
          <p:cNvPr id="30" name="箭头: 下 29">
            <a:extLst>
              <a:ext uri="{FF2B5EF4-FFF2-40B4-BE49-F238E27FC236}">
                <a16:creationId xmlns:a16="http://schemas.microsoft.com/office/drawing/2014/main" id="{1E17A139-384F-4110-ADE5-6F949A24D0D1}"/>
              </a:ext>
            </a:extLst>
          </p:cNvPr>
          <p:cNvSpPr/>
          <p:nvPr/>
        </p:nvSpPr>
        <p:spPr>
          <a:xfrm rot="-5400000">
            <a:off x="4428990" y="5078656"/>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3117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9" grpId="0" animBg="1"/>
      <p:bldP spid="3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A2728-5E4A-4FA1-A6C7-77A668289B2B}"/>
              </a:ext>
            </a:extLst>
          </p:cNvPr>
          <p:cNvSpPr>
            <a:spLocks noGrp="1"/>
          </p:cNvSpPr>
          <p:nvPr>
            <p:ph type="title"/>
          </p:nvPr>
        </p:nvSpPr>
        <p:spPr/>
        <p:txBody>
          <a:bodyPr/>
          <a:lstStyle/>
          <a:p>
            <a:r>
              <a:rPr lang="en-US" altLang="zh-CN" dirty="0"/>
              <a:t>PBF——</a:t>
            </a:r>
            <a:r>
              <a:rPr lang="zh-CN" altLang="en-US" dirty="0"/>
              <a:t>位置修正</a:t>
            </a:r>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66FA221D-CC7B-4720-ACA0-ED73D9F210F8}"/>
                  </a:ext>
                </a:extLst>
              </p:cNvPr>
              <p:cNvSpPr txBox="1">
                <a:spLocks/>
              </p:cNvSpPr>
              <p:nvPr/>
            </p:nvSpPr>
            <p:spPr>
              <a:xfrm>
                <a:off x="1005435" y="2454505"/>
                <a:ext cx="8700170" cy="338563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Sub>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𝑗</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𝑗</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e>
                    </m:nary>
                  </m:oMath>
                </a14:m>
                <a:r>
                  <a:rPr lang="en-US" altLang="zh-CN" dirty="0"/>
                  <a:t> </a:t>
                </a:r>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e>
                    </m:d>
                  </m:oMath>
                </a14:m>
                <a:endParaRPr lang="en-US" altLang="zh-CN" dirty="0"/>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a:p>
                <a:pPr marL="0" indent="0">
                  <a:lnSpc>
                    <a:spcPct val="120000"/>
                  </a:lnSpc>
                  <a:spcBef>
                    <a:spcPts val="0"/>
                  </a:spcBef>
                  <a:buNone/>
                </a:pPr>
                <a:r>
                  <a:rPr lang="en-US" altLang="zh-CN" dirty="0"/>
                  <a:t>      </a:t>
                </a:r>
                <a14:m>
                  <m:oMath xmlns:m="http://schemas.openxmlformats.org/officeDocument/2006/math">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p:txBody>
          </p:sp>
        </mc:Choice>
        <mc:Fallback xmlns="">
          <p:sp>
            <p:nvSpPr>
              <p:cNvPr id="4" name="内容占位符 2">
                <a:extLst>
                  <a:ext uri="{FF2B5EF4-FFF2-40B4-BE49-F238E27FC236}">
                    <a16:creationId xmlns:a16="http://schemas.microsoft.com/office/drawing/2014/main" id="{66FA221D-CC7B-4720-ACA0-ED73D9F210F8}"/>
                  </a:ext>
                </a:extLst>
              </p:cNvPr>
              <p:cNvSpPr txBox="1">
                <a:spLocks noRot="1" noChangeAspect="1" noMove="1" noResize="1" noEditPoints="1" noAdjustHandles="1" noChangeArrowheads="1" noChangeShapeType="1" noTextEdit="1"/>
              </p:cNvSpPr>
              <p:nvPr/>
            </p:nvSpPr>
            <p:spPr>
              <a:xfrm>
                <a:off x="1005435" y="2454505"/>
                <a:ext cx="8700170" cy="338563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26E0FAE-4E2C-4C3B-9D7C-0D37111AB9D6}"/>
                  </a:ext>
                </a:extLst>
              </p:cNvPr>
              <p:cNvSpPr/>
              <p:nvPr/>
            </p:nvSpPr>
            <p:spPr>
              <a:xfrm>
                <a:off x="5238125" y="5502898"/>
                <a:ext cx="6622839" cy="110427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𝑖</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en-US" altLang="zh-CN" dirty="0">
                  <a:solidFill>
                    <a:schemeClr val="tx1"/>
                  </a:solidFill>
                </a:endParaRPr>
              </a:p>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𝑗</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zh-CN" altLang="en-US" dirty="0">
                  <a:solidFill>
                    <a:schemeClr val="tx1"/>
                  </a:solidFill>
                </a:endParaRPr>
              </a:p>
            </p:txBody>
          </p:sp>
        </mc:Choice>
        <mc:Fallback xmlns="">
          <p:sp>
            <p:nvSpPr>
              <p:cNvPr id="5" name="矩形 4">
                <a:extLst>
                  <a:ext uri="{FF2B5EF4-FFF2-40B4-BE49-F238E27FC236}">
                    <a16:creationId xmlns:a16="http://schemas.microsoft.com/office/drawing/2014/main" id="{D26E0FAE-4E2C-4C3B-9D7C-0D37111AB9D6}"/>
                  </a:ext>
                </a:extLst>
              </p:cNvPr>
              <p:cNvSpPr>
                <a:spLocks noRot="1" noChangeAspect="1" noMove="1" noResize="1" noEditPoints="1" noAdjustHandles="1" noChangeArrowheads="1" noChangeShapeType="1" noTextEdit="1"/>
              </p:cNvSpPr>
              <p:nvPr/>
            </p:nvSpPr>
            <p:spPr>
              <a:xfrm>
                <a:off x="5238125" y="5502898"/>
                <a:ext cx="6622839" cy="1104277"/>
              </a:xfrm>
              <a:prstGeom prst="rect">
                <a:avLst/>
              </a:prstGeom>
              <a:blipFill>
                <a:blip r:embed="rId3"/>
                <a:stretch>
                  <a:fillRect/>
                </a:stretch>
              </a:blipFill>
              <a:ln w="12700"/>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4900FCF5-0A46-4582-87BA-073903E96742}"/>
              </a:ext>
            </a:extLst>
          </p:cNvPr>
          <p:cNvGrpSpPr/>
          <p:nvPr/>
        </p:nvGrpSpPr>
        <p:grpSpPr>
          <a:xfrm>
            <a:off x="8991600" y="2076791"/>
            <a:ext cx="2601430" cy="1389223"/>
            <a:chOff x="8226328" y="2114087"/>
            <a:chExt cx="2601430" cy="1389223"/>
          </a:xfrm>
        </p:grpSpPr>
        <p:sp>
          <p:nvSpPr>
            <p:cNvPr id="9" name="椭圆 8">
              <a:extLst>
                <a:ext uri="{FF2B5EF4-FFF2-40B4-BE49-F238E27FC236}">
                  <a16:creationId xmlns:a16="http://schemas.microsoft.com/office/drawing/2014/main" id="{DE704289-D875-4B9D-9D8F-4B297F32B684}"/>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5852B86-D37F-4BB8-9B2E-55BCC8A90B70}"/>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94C1D05-3B81-4EF2-BE7F-C5BABA1DD4E0}"/>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1" name="文本框 10">
                  <a:extLst>
                    <a:ext uri="{FF2B5EF4-FFF2-40B4-BE49-F238E27FC236}">
                      <a16:creationId xmlns:a16="http://schemas.microsoft.com/office/drawing/2014/main" id="{494C1D05-3B81-4EF2-BE7F-C5BABA1DD4E0}"/>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4"/>
                  <a:stretch>
                    <a:fillRect t="-23333" r="-20548"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D8BC103-BF4F-49F5-9963-047DC511B3C9}"/>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2" name="矩形 11">
                  <a:extLst>
                    <a:ext uri="{FF2B5EF4-FFF2-40B4-BE49-F238E27FC236}">
                      <a16:creationId xmlns:a16="http://schemas.microsoft.com/office/drawing/2014/main" id="{ED8BC103-BF4F-49F5-9963-047DC511B3C9}"/>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5"/>
                  <a:stretch>
                    <a:fillRect t="-20313" r="-21918" b="-7813"/>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6AE84E90-4F26-4356-A018-65A5BD249B61}"/>
                </a:ext>
              </a:extLst>
            </p:cNvPr>
            <p:cNvCxnSpPr>
              <a:stCxn id="10" idx="2"/>
              <a:endCxn id="9"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1623CA8C-FD35-4A0E-9C03-498F90433588}"/>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14" name="矩形 13">
                  <a:extLst>
                    <a:ext uri="{FF2B5EF4-FFF2-40B4-BE49-F238E27FC236}">
                      <a16:creationId xmlns:a16="http://schemas.microsoft.com/office/drawing/2014/main" id="{1623CA8C-FD35-4A0E-9C03-498F90433588}"/>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53525E52-905B-4DB4-85A9-0D1AA289C0BA}"/>
                    </a:ext>
                  </a:extLst>
                </p:cNvPr>
                <p:cNvSpPr/>
                <p:nvPr/>
              </p:nvSpPr>
              <p:spPr>
                <a:xfrm>
                  <a:off x="9137663" y="3103008"/>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15" name="矩形 14">
                  <a:extLst>
                    <a:ext uri="{FF2B5EF4-FFF2-40B4-BE49-F238E27FC236}">
                      <a16:creationId xmlns:a16="http://schemas.microsoft.com/office/drawing/2014/main" id="{53525E52-905B-4DB4-85A9-0D1AA289C0BA}"/>
                    </a:ext>
                  </a:extLst>
                </p:cNvPr>
                <p:cNvSpPr>
                  <a:spLocks noRot="1" noChangeAspect="1" noMove="1" noResize="1" noEditPoints="1" noAdjustHandles="1" noChangeArrowheads="1" noChangeShapeType="1" noTextEdit="1"/>
                </p:cNvSpPr>
                <p:nvPr/>
              </p:nvSpPr>
              <p:spPr>
                <a:xfrm>
                  <a:off x="9137663" y="3103008"/>
                  <a:ext cx="751231" cy="400302"/>
                </a:xfrm>
                <a:prstGeom prst="rect">
                  <a:avLst/>
                </a:prstGeom>
                <a:blipFill>
                  <a:blip r:embed="rId7"/>
                  <a:stretch>
                    <a:fillRect/>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DAB4CDFD-7FF4-474B-9E13-94444EA3B57E}"/>
              </a:ext>
            </a:extLst>
          </p:cNvPr>
          <p:cNvGrpSpPr/>
          <p:nvPr/>
        </p:nvGrpSpPr>
        <p:grpSpPr>
          <a:xfrm>
            <a:off x="9003090" y="3839780"/>
            <a:ext cx="2605036" cy="1433394"/>
            <a:chOff x="8227107" y="3705969"/>
            <a:chExt cx="2605036" cy="1433394"/>
          </a:xfrm>
        </p:grpSpPr>
        <p:sp>
          <p:nvSpPr>
            <p:cNvPr id="17" name="椭圆 16">
              <a:extLst>
                <a:ext uri="{FF2B5EF4-FFF2-40B4-BE49-F238E27FC236}">
                  <a16:creationId xmlns:a16="http://schemas.microsoft.com/office/drawing/2014/main" id="{3D712958-6043-493C-8D7B-6BB147393BB2}"/>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a:extLst>
                <a:ext uri="{FF2B5EF4-FFF2-40B4-BE49-F238E27FC236}">
                  <a16:creationId xmlns:a16="http://schemas.microsoft.com/office/drawing/2014/main" id="{7F08AA0E-E5CD-4A42-8BBA-019DE8FE0AC7}"/>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BA3F5C4-E321-4524-B4DE-CFD69F1736E7}"/>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CBA3F5C4-E321-4524-B4DE-CFD69F1736E7}"/>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8"/>
                  <a:stretch>
                    <a:fillRect t="-22951" r="-20548"/>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E68CF582-2286-40E1-A3F9-5A6CBF7DE6BD}"/>
                </a:ext>
              </a:extLst>
            </p:cNvPr>
            <p:cNvCxnSpPr>
              <a:cxnSpLocks/>
              <a:stCxn id="17" idx="5"/>
              <a:endCxn id="18"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A182FB97-91AE-460A-8665-5F716FA7D2E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21" name="矩形 20">
                  <a:extLst>
                    <a:ext uri="{FF2B5EF4-FFF2-40B4-BE49-F238E27FC236}">
                      <a16:creationId xmlns:a16="http://schemas.microsoft.com/office/drawing/2014/main" id="{A182FB97-91AE-460A-8665-5F716FA7D2E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9"/>
                  <a:stretch>
                    <a:fillRect t="-20000" r="-22222"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F3321325-B06B-4D4A-BCA7-171BD047F02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num>
                          <m:den>
                            <m:d>
                              <m:dPr>
                                <m:begChr m:val="‖"/>
                                <m:endChr m:val="‖"/>
                                <m:ctrlPr>
                                  <a:rPr lang="en-US" altLang="zh-CN" i="1" smtClean="0">
                                    <a:solidFill>
                                      <a:schemeClr val="accent1"/>
                                    </a:solidFill>
                                    <a:latin typeface="Cambria Math" panose="02040503050406030204" pitchFamily="18" charset="0"/>
                                  </a:rPr>
                                </m:ctrlPr>
                              </m:dPr>
                              <m:e>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2" name="矩形 21">
                  <a:extLst>
                    <a:ext uri="{FF2B5EF4-FFF2-40B4-BE49-F238E27FC236}">
                      <a16:creationId xmlns:a16="http://schemas.microsoft.com/office/drawing/2014/main" id="{F3321325-B06B-4D4A-BCA7-171BD047F02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605226B-96CD-42F6-A7C3-0AE507109D0E}"/>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smtClean="0">
                                <a:solidFill>
                                  <a:schemeClr val="accent1"/>
                                </a:solidFill>
                                <a:latin typeface="Cambria Math" panose="02040503050406030204" pitchFamily="18" charset="0"/>
                              </a:rPr>
                            </m:ctrlPr>
                          </m:sSubPr>
                          <m:e>
                            <m:r>
                              <a:rPr lang="en-US" altLang="zh-CN" i="1" smtClean="0">
                                <a:solidFill>
                                  <a:schemeClr val="accent1"/>
                                </a:solidFill>
                                <a:latin typeface="Cambria Math" panose="02040503050406030204" pitchFamily="18" charset="0"/>
                              </a:rPr>
                              <m:t>𝐶</m:t>
                            </m:r>
                          </m:e>
                          <m:sub>
                            <m:r>
                              <a:rPr lang="en-US" altLang="zh-CN" i="1" smtClean="0">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23" name="矩形 22">
                  <a:extLst>
                    <a:ext uri="{FF2B5EF4-FFF2-40B4-BE49-F238E27FC236}">
                      <a16:creationId xmlns:a16="http://schemas.microsoft.com/office/drawing/2014/main" id="{1605226B-96CD-42F6-A7C3-0AE507109D0E}"/>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1"/>
                  <a:stretch>
                    <a:fillRect b="-5714"/>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9A50FA3-7C43-4E8E-A7AA-C82BDC130DF0}"/>
                  </a:ext>
                </a:extLst>
              </p:cNvPr>
              <p:cNvSpPr/>
              <p:nvPr/>
            </p:nvSpPr>
            <p:spPr>
              <a:xfrm>
                <a:off x="899160" y="1878103"/>
                <a:ext cx="3385457"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24" name="矩形 23">
                <a:extLst>
                  <a:ext uri="{FF2B5EF4-FFF2-40B4-BE49-F238E27FC236}">
                    <a16:creationId xmlns:a16="http://schemas.microsoft.com/office/drawing/2014/main" id="{B9A50FA3-7C43-4E8E-A7AA-C82BDC130DF0}"/>
                  </a:ext>
                </a:extLst>
              </p:cNvPr>
              <p:cNvSpPr>
                <a:spLocks noRot="1" noChangeAspect="1" noMove="1" noResize="1" noEditPoints="1" noAdjustHandles="1" noChangeArrowheads="1" noChangeShapeType="1" noTextEdit="1"/>
              </p:cNvSpPr>
              <p:nvPr/>
            </p:nvSpPr>
            <p:spPr>
              <a:xfrm>
                <a:off x="899160" y="1878103"/>
                <a:ext cx="3385457" cy="584775"/>
              </a:xfrm>
              <a:prstGeom prst="rect">
                <a:avLst/>
              </a:prstGeom>
              <a:blipFill>
                <a:blip r:embed="rId12"/>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50921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a:xfrm>
                <a:off x="838200" y="1825625"/>
                <a:ext cx="5972175" cy="4351338"/>
              </a:xfrm>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pPr marL="0" indent="0">
                  <a:buNone/>
                </a:pP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xfrm>
                <a:off x="838200" y="1825625"/>
                <a:ext cx="5972175" cy="4351338"/>
              </a:xfrm>
              <a:blipFill>
                <a:blip r:embed="rId3"/>
                <a:stretch>
                  <a:fillRect l="-1839" t="-140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90B63D5-3F45-4046-8516-351B74F5099C}"/>
              </a:ext>
            </a:extLst>
          </p:cNvPr>
          <p:cNvPicPr>
            <a:picLocks noChangeAspect="1"/>
          </p:cNvPicPr>
          <p:nvPr/>
        </p:nvPicPr>
        <p:blipFill>
          <a:blip r:embed="rId4"/>
          <a:stretch>
            <a:fillRect/>
          </a:stretch>
        </p:blipFill>
        <p:spPr>
          <a:xfrm>
            <a:off x="7174400" y="1943695"/>
            <a:ext cx="4179400" cy="2162175"/>
          </a:xfrm>
          <a:prstGeom prst="rect">
            <a:avLst/>
          </a:prstGeom>
        </p:spPr>
      </p:pic>
      <p:pic>
        <p:nvPicPr>
          <p:cNvPr id="25" name="图片 24">
            <a:extLst>
              <a:ext uri="{FF2B5EF4-FFF2-40B4-BE49-F238E27FC236}">
                <a16:creationId xmlns:a16="http://schemas.microsoft.com/office/drawing/2014/main" id="{259AA160-1D31-4D35-93A9-EEB1F5DD56F1}"/>
              </a:ext>
            </a:extLst>
          </p:cNvPr>
          <p:cNvPicPr>
            <a:picLocks noChangeAspect="1"/>
          </p:cNvPicPr>
          <p:nvPr/>
        </p:nvPicPr>
        <p:blipFill>
          <a:blip r:embed="rId5"/>
          <a:stretch>
            <a:fillRect/>
          </a:stretch>
        </p:blipFill>
        <p:spPr>
          <a:xfrm>
            <a:off x="8269354" y="4358877"/>
            <a:ext cx="2135605" cy="2248263"/>
          </a:xfrm>
          <a:prstGeom prst="rect">
            <a:avLst/>
          </a:prstGeom>
        </p:spPr>
      </p:pic>
    </p:spTree>
    <p:extLst>
      <p:ext uri="{BB962C8B-B14F-4D97-AF65-F5344CB8AC3E}">
        <p14:creationId xmlns:p14="http://schemas.microsoft.com/office/powerpoint/2010/main" val="211860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3A06B-8BBF-4DEE-8B98-75D9DC8AD28C}"/>
              </a:ext>
            </a:extLst>
          </p:cNvPr>
          <p:cNvSpPr>
            <a:spLocks noGrp="1"/>
          </p:cNvSpPr>
          <p:nvPr>
            <p:ph type="title"/>
          </p:nvPr>
        </p:nvSpPr>
        <p:spPr/>
        <p:txBody>
          <a:bodyPr/>
          <a:lstStyle/>
          <a:p>
            <a:r>
              <a:rPr lang="zh-CN" altLang="en-US" dirty="0"/>
              <a:t>流体力学的</a:t>
            </a:r>
            <a:r>
              <a:rPr lang="en-US" altLang="zh-CN" dirty="0"/>
              <a:t>”</a:t>
            </a:r>
            <a:r>
              <a:rPr lang="zh-CN" altLang="en-US" dirty="0"/>
              <a:t>白月光</a:t>
            </a:r>
            <a:r>
              <a:rPr lang="en-US" altLang="zh-CN" dirty="0"/>
              <a:t>”——NS</a:t>
            </a:r>
            <a:r>
              <a:rPr lang="zh-CN" altLang="en-US" dirty="0"/>
              <a:t>方程</a:t>
            </a:r>
          </a:p>
        </p:txBody>
      </p:sp>
      <p:sp>
        <p:nvSpPr>
          <p:cNvPr id="3" name="内容占位符 2">
            <a:extLst>
              <a:ext uri="{FF2B5EF4-FFF2-40B4-BE49-F238E27FC236}">
                <a16:creationId xmlns:a16="http://schemas.microsoft.com/office/drawing/2014/main" id="{3BE5A997-2DB2-4DBC-9596-451CDBF2C00C}"/>
              </a:ext>
            </a:extLst>
          </p:cNvPr>
          <p:cNvSpPr>
            <a:spLocks noGrp="1"/>
          </p:cNvSpPr>
          <p:nvPr>
            <p:ph idx="1"/>
          </p:nvPr>
        </p:nvSpPr>
        <p:spPr/>
        <p:txBody>
          <a:bodyPr>
            <a:normAutofit/>
          </a:bodyPr>
          <a:lstStyle/>
          <a:p>
            <a:r>
              <a:rPr lang="zh-CN" altLang="en-US" dirty="0"/>
              <a:t>纳维</a:t>
            </a:r>
            <a:r>
              <a:rPr lang="en-US" altLang="zh-CN" dirty="0"/>
              <a:t>-</a:t>
            </a:r>
            <a:r>
              <a:rPr lang="zh-CN" altLang="en-US" dirty="0"/>
              <a:t>斯托克斯方程</a:t>
            </a:r>
            <a:r>
              <a:rPr lang="en-US" altLang="zh-CN" dirty="0"/>
              <a:t>(Navier-Stokes equations)</a:t>
            </a:r>
          </a:p>
          <a:p>
            <a:r>
              <a:rPr lang="zh-CN" altLang="en-US" dirty="0"/>
              <a:t>适用于可压缩变粘度的粘性流体的运动</a:t>
            </a:r>
            <a:endParaRPr lang="en-US" altLang="zh-CN" dirty="0"/>
          </a:p>
          <a:p>
            <a:r>
              <a:rPr lang="zh-CN" altLang="en-US" dirty="0"/>
              <a:t>最普适的流体运动方程</a:t>
            </a:r>
            <a:endParaRPr lang="en-US" altLang="zh-CN" dirty="0"/>
          </a:p>
        </p:txBody>
      </p:sp>
      <p:pic>
        <p:nvPicPr>
          <p:cNvPr id="7" name="图片 6">
            <a:extLst>
              <a:ext uri="{FF2B5EF4-FFF2-40B4-BE49-F238E27FC236}">
                <a16:creationId xmlns:a16="http://schemas.microsoft.com/office/drawing/2014/main" id="{19EE6F4D-FFA3-47BB-8415-E088A4B4B9CE}"/>
              </a:ext>
            </a:extLst>
          </p:cNvPr>
          <p:cNvPicPr>
            <a:picLocks noChangeAspect="1"/>
          </p:cNvPicPr>
          <p:nvPr/>
        </p:nvPicPr>
        <p:blipFill>
          <a:blip r:embed="rId3"/>
          <a:stretch>
            <a:fillRect/>
          </a:stretch>
        </p:blipFill>
        <p:spPr>
          <a:xfrm>
            <a:off x="1242427" y="3429000"/>
            <a:ext cx="7505063" cy="3244221"/>
          </a:xfrm>
          <a:prstGeom prst="rect">
            <a:avLst/>
          </a:prstGeom>
        </p:spPr>
      </p:pic>
    </p:spTree>
    <p:extLst>
      <p:ext uri="{BB962C8B-B14F-4D97-AF65-F5344CB8AC3E}">
        <p14:creationId xmlns:p14="http://schemas.microsoft.com/office/powerpoint/2010/main" val="35922053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7742EF-B627-4323-8CEC-BBB1DB1741A5}"/>
              </a:ext>
            </a:extLst>
          </p:cNvPr>
          <p:cNvSpPr>
            <a:spLocks noGrp="1"/>
          </p:cNvSpPr>
          <p:nvPr>
            <p:ph type="title"/>
          </p:nvPr>
        </p:nvSpPr>
        <p:spPr/>
        <p:txBody>
          <a:bodyPr/>
          <a:lstStyle/>
          <a:p>
            <a:r>
              <a:rPr lang="zh-CN" altLang="en-US" dirty="0"/>
              <a:t>后续</a:t>
            </a:r>
            <a:r>
              <a:rPr lang="en-US" altLang="zh-CN" dirty="0"/>
              <a:t>…</a:t>
            </a:r>
            <a:endParaRPr lang="zh-CN" altLang="en-US" dirty="0"/>
          </a:p>
        </p:txBody>
      </p:sp>
      <p:sp>
        <p:nvSpPr>
          <p:cNvPr id="3" name="内容占位符 2">
            <a:extLst>
              <a:ext uri="{FF2B5EF4-FFF2-40B4-BE49-F238E27FC236}">
                <a16:creationId xmlns:a16="http://schemas.microsoft.com/office/drawing/2014/main" id="{DA18343E-75BF-4A23-84B5-7DD37329203F}"/>
              </a:ext>
            </a:extLst>
          </p:cNvPr>
          <p:cNvSpPr>
            <a:spLocks noGrp="1"/>
          </p:cNvSpPr>
          <p:nvPr>
            <p:ph idx="1"/>
          </p:nvPr>
        </p:nvSpPr>
        <p:spPr/>
        <p:txBody>
          <a:bodyPr>
            <a:normAutofit/>
          </a:bodyPr>
          <a:lstStyle/>
          <a:p>
            <a:r>
              <a:rPr lang="en-US" altLang="zh-CN" dirty="0"/>
              <a:t>Unified particle physics for real-time applications (UPP)</a:t>
            </a:r>
          </a:p>
          <a:p>
            <a:r>
              <a:rPr lang="zh-CN" altLang="en-US" dirty="0"/>
              <a:t>混合欧拉</a:t>
            </a:r>
            <a:r>
              <a:rPr lang="en-US" altLang="zh-CN" dirty="0"/>
              <a:t>-</a:t>
            </a:r>
            <a:r>
              <a:rPr lang="zh-CN" altLang="en-US" dirty="0"/>
              <a:t>拉格朗日方法</a:t>
            </a:r>
            <a:endParaRPr lang="en-US" altLang="zh-CN" dirty="0"/>
          </a:p>
          <a:p>
            <a:r>
              <a:rPr lang="zh-CN" altLang="en-US" dirty="0"/>
              <a:t>各种约束的实现</a:t>
            </a:r>
            <a:endParaRPr lang="en-US" altLang="zh-CN" dirty="0"/>
          </a:p>
          <a:p>
            <a:r>
              <a:rPr lang="zh-CN" altLang="en-US" dirty="0"/>
              <a:t>并行计算</a:t>
            </a:r>
            <a:endParaRPr lang="en-US" altLang="zh-CN" dirty="0"/>
          </a:p>
          <a:p>
            <a:r>
              <a:rPr lang="zh-CN" altLang="en-US" dirty="0"/>
              <a:t>涡流、湍流的模拟</a:t>
            </a:r>
            <a:endParaRPr lang="en-US" altLang="zh-CN" dirty="0"/>
          </a:p>
          <a:p>
            <a:r>
              <a:rPr lang="zh-CN" altLang="en-US" dirty="0"/>
              <a:t>流体渲染</a:t>
            </a:r>
            <a:endParaRPr lang="en-US" altLang="zh-CN" dirty="0"/>
          </a:p>
          <a:p>
            <a:r>
              <a:rPr lang="en-US" altLang="zh-CN" dirty="0"/>
              <a:t>……</a:t>
            </a:r>
          </a:p>
          <a:p>
            <a:endParaRPr lang="en-US" altLang="zh-CN" dirty="0"/>
          </a:p>
          <a:p>
            <a:pPr lvl="1"/>
            <a:endParaRPr lang="zh-CN" altLang="en-US" dirty="0"/>
          </a:p>
        </p:txBody>
      </p:sp>
    </p:spTree>
    <p:extLst>
      <p:ext uri="{BB962C8B-B14F-4D97-AF65-F5344CB8AC3E}">
        <p14:creationId xmlns:p14="http://schemas.microsoft.com/office/powerpoint/2010/main" val="26591165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fontScale="85000" lnSpcReduction="20000"/>
          </a:bodyPr>
          <a:lstStyle/>
          <a:p>
            <a:r>
              <a:rPr lang="en-US" altLang="zh-CN" dirty="0">
                <a:hlinkClick r:id="rId2"/>
              </a:rPr>
              <a:t>Müller, Matthias, et al. "Position based dynamics." Journal of Visual Communication and Image Representation 18.2 (2007): 109-118.</a:t>
            </a:r>
            <a:endParaRPr lang="en-US" altLang="zh-CN" dirty="0">
              <a:hlinkClick r:id="" action="ppaction://noaction"/>
            </a:endParaRPr>
          </a:p>
          <a:p>
            <a:r>
              <a:rPr lang="en-US" altLang="zh-CN" dirty="0">
                <a:hlinkClick r:id="" action="ppaction://noaction"/>
              </a:rPr>
              <a:t>Macklin, Miles, and Matthias Müller. "Position based fluids." ACM Transactions on Graphics (TOG) 32.4 (2013): 1-12.</a:t>
            </a:r>
            <a:endParaRPr lang="en-US" altLang="zh-CN" dirty="0"/>
          </a:p>
          <a:p>
            <a:r>
              <a:rPr lang="en-US" altLang="zh-CN" dirty="0">
                <a:hlinkClick r:id="rId3"/>
              </a:rPr>
              <a:t>Macklin, Miles, et al. "Unified particle physics for real-time applications." ACM Transactions on Graphics (TOG) 33.4 (2014): 1-12.</a:t>
            </a:r>
            <a:endParaRPr lang="en-US" altLang="zh-CN" dirty="0"/>
          </a:p>
          <a:p>
            <a:r>
              <a:rPr lang="en-US" altLang="zh-CN" dirty="0">
                <a:hlinkClick r:id="rId4"/>
              </a:rPr>
              <a:t>https://zhuanlan.zhihu.com/p/48737753</a:t>
            </a:r>
            <a:endParaRPr lang="en-US" altLang="zh-CN" dirty="0"/>
          </a:p>
          <a:p>
            <a:r>
              <a:rPr lang="en-US" altLang="zh-CN" dirty="0">
                <a:hlinkClick r:id="rId5"/>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CACFF2-57DE-41A9-AE28-E4D864A3B354}"/>
              </a:ext>
            </a:extLst>
          </p:cNvPr>
          <p:cNvSpPr>
            <a:spLocks noGrp="1"/>
          </p:cNvSpPr>
          <p:nvPr>
            <p:ph type="title"/>
          </p:nvPr>
        </p:nvSpPr>
        <p:spPr/>
        <p:txBody>
          <a:bodyPr/>
          <a:lstStyle/>
          <a:p>
            <a:r>
              <a:rPr lang="zh-CN" altLang="en-US" dirty="0"/>
              <a:t>流体力学的</a:t>
            </a:r>
            <a:r>
              <a:rPr lang="en-US" altLang="zh-CN" dirty="0"/>
              <a:t>”</a:t>
            </a:r>
            <a:r>
              <a:rPr lang="zh-CN" altLang="en-US" dirty="0"/>
              <a:t>白月光</a:t>
            </a:r>
            <a:r>
              <a:rPr lang="en-US" altLang="zh-CN" dirty="0"/>
              <a:t>”——NS</a:t>
            </a:r>
            <a:r>
              <a:rPr lang="zh-CN" altLang="en-US" dirty="0"/>
              <a:t>方程</a:t>
            </a:r>
          </a:p>
        </p:txBody>
      </p:sp>
      <p:sp>
        <p:nvSpPr>
          <p:cNvPr id="3" name="内容占位符 2">
            <a:extLst>
              <a:ext uri="{FF2B5EF4-FFF2-40B4-BE49-F238E27FC236}">
                <a16:creationId xmlns:a16="http://schemas.microsoft.com/office/drawing/2014/main" id="{8B30DC6F-5513-4E92-8A6F-F4407AEB7457}"/>
              </a:ext>
            </a:extLst>
          </p:cNvPr>
          <p:cNvSpPr>
            <a:spLocks noGrp="1"/>
          </p:cNvSpPr>
          <p:nvPr>
            <p:ph sz="half" idx="1"/>
          </p:nvPr>
        </p:nvSpPr>
        <p:spPr/>
        <p:txBody>
          <a:bodyPr>
            <a:normAutofit fontScale="92500" lnSpcReduction="10000"/>
          </a:bodyPr>
          <a:lstStyle/>
          <a:p>
            <a:r>
              <a:rPr lang="zh-CN" altLang="en-US" dirty="0"/>
              <a:t>千禧年七大数学难题之一</a:t>
            </a:r>
            <a:endParaRPr lang="en-US" altLang="zh-CN" dirty="0"/>
          </a:p>
          <a:p>
            <a:pPr lvl="1"/>
            <a:r>
              <a:rPr lang="zh-CN" altLang="en-US" dirty="0">
                <a:solidFill>
                  <a:srgbClr val="C00000"/>
                </a:solidFill>
              </a:rPr>
              <a:t>所有时刻</a:t>
            </a:r>
            <a:r>
              <a:rPr lang="zh-CN" altLang="en-US" dirty="0"/>
              <a:t>的</a:t>
            </a:r>
            <a:r>
              <a:rPr lang="zh-CN" altLang="en-US" dirty="0">
                <a:solidFill>
                  <a:srgbClr val="C00000"/>
                </a:solidFill>
              </a:rPr>
              <a:t>所有起点</a:t>
            </a:r>
            <a:r>
              <a:rPr lang="zh-CN" altLang="en-US" dirty="0"/>
              <a:t>都有解</a:t>
            </a:r>
            <a:endParaRPr lang="en-US" altLang="zh-CN" dirty="0"/>
          </a:p>
          <a:p>
            <a:pPr lvl="1"/>
            <a:r>
              <a:rPr lang="zh-CN" altLang="en-US" dirty="0"/>
              <a:t>光滑的</a:t>
            </a:r>
            <a:r>
              <a:rPr lang="zh-CN" altLang="en-US" dirty="0">
                <a:solidFill>
                  <a:srgbClr val="C00000"/>
                </a:solidFill>
              </a:rPr>
              <a:t>速度场</a:t>
            </a:r>
            <a:endParaRPr lang="en-US" altLang="zh-CN" dirty="0">
              <a:solidFill>
                <a:srgbClr val="C00000"/>
              </a:solidFill>
            </a:endParaRPr>
          </a:p>
          <a:p>
            <a:r>
              <a:rPr lang="zh-CN" altLang="en-US" dirty="0"/>
              <a:t>光滑解</a:t>
            </a:r>
            <a:endParaRPr lang="en-US" altLang="zh-CN" dirty="0"/>
          </a:p>
          <a:p>
            <a:pPr lvl="1"/>
            <a:r>
              <a:rPr lang="zh-CN" altLang="en-US" dirty="0"/>
              <a:t>物理世界的完整写照</a:t>
            </a:r>
            <a:endParaRPr lang="en-US" altLang="zh-CN" dirty="0"/>
          </a:p>
          <a:p>
            <a:pPr lvl="1"/>
            <a:r>
              <a:rPr lang="zh-CN" altLang="en-US" dirty="0"/>
              <a:t>最大化信息量</a:t>
            </a:r>
            <a:endParaRPr lang="en-US" altLang="zh-CN" dirty="0"/>
          </a:p>
          <a:p>
            <a:pPr lvl="1"/>
            <a:r>
              <a:rPr lang="zh-CN" altLang="en-US" dirty="0"/>
              <a:t>要求在与流体相关的向量场内，</a:t>
            </a:r>
            <a:r>
              <a:rPr lang="zh-CN" altLang="en-US" dirty="0">
                <a:solidFill>
                  <a:srgbClr val="C00000"/>
                </a:solidFill>
              </a:rPr>
              <a:t>每个点</a:t>
            </a:r>
            <a:r>
              <a:rPr lang="zh-CN" altLang="en-US" dirty="0"/>
              <a:t>都存在一个向量</a:t>
            </a:r>
            <a:endParaRPr lang="en-US" altLang="zh-CN" dirty="0"/>
          </a:p>
          <a:p>
            <a:r>
              <a:rPr lang="en-US" altLang="zh-CN" dirty="0"/>
              <a:t>“</a:t>
            </a:r>
            <a:r>
              <a:rPr lang="zh-CN" altLang="en-US" dirty="0"/>
              <a:t>弱解</a:t>
            </a:r>
            <a:r>
              <a:rPr lang="en-US" altLang="zh-CN" dirty="0"/>
              <a:t>”</a:t>
            </a:r>
          </a:p>
          <a:p>
            <a:pPr lvl="1"/>
            <a:r>
              <a:rPr lang="zh-CN" altLang="en-US" dirty="0"/>
              <a:t>只需要能够计算</a:t>
            </a:r>
            <a:r>
              <a:rPr lang="zh-CN" altLang="en-US" dirty="0">
                <a:solidFill>
                  <a:srgbClr val="C00000"/>
                </a:solidFill>
              </a:rPr>
              <a:t>某些点</a:t>
            </a:r>
            <a:r>
              <a:rPr lang="zh-CN" altLang="en-US" dirty="0"/>
              <a:t>上的向量</a:t>
            </a:r>
            <a:endParaRPr lang="en-US" altLang="zh-CN" dirty="0"/>
          </a:p>
          <a:p>
            <a:pPr lvl="1"/>
            <a:r>
              <a:rPr lang="zh-CN" altLang="en-US" dirty="0"/>
              <a:t>只需对向量的计算进行估算</a:t>
            </a:r>
            <a:endParaRPr lang="en-US" altLang="zh-CN" dirty="0"/>
          </a:p>
          <a:p>
            <a:endParaRPr lang="zh-CN" altLang="en-US" dirty="0"/>
          </a:p>
        </p:txBody>
      </p:sp>
      <p:sp>
        <p:nvSpPr>
          <p:cNvPr id="4" name="内容占位符 3">
            <a:extLst>
              <a:ext uri="{FF2B5EF4-FFF2-40B4-BE49-F238E27FC236}">
                <a16:creationId xmlns:a16="http://schemas.microsoft.com/office/drawing/2014/main" id="{79C54226-19C6-4C9A-9596-10B1727A9E71}"/>
              </a:ext>
            </a:extLst>
          </p:cNvPr>
          <p:cNvSpPr>
            <a:spLocks noGrp="1"/>
          </p:cNvSpPr>
          <p:nvPr>
            <p:ph sz="half" idx="2"/>
          </p:nvPr>
        </p:nvSpPr>
        <p:spPr/>
        <p:txBody>
          <a:bodyPr>
            <a:normAutofit fontScale="92500" lnSpcReduction="10000"/>
          </a:bodyPr>
          <a:lstStyle/>
          <a:p>
            <a:r>
              <a:rPr lang="zh-CN" altLang="en-US" dirty="0"/>
              <a:t>光滑解 </a:t>
            </a:r>
            <a:r>
              <a:rPr lang="en-US" altLang="zh-CN" dirty="0"/>
              <a:t>VS </a:t>
            </a:r>
            <a:r>
              <a:rPr lang="zh-CN" altLang="en-US" dirty="0"/>
              <a:t>“弱”解</a:t>
            </a:r>
            <a:endParaRPr lang="en-US" altLang="zh-CN" dirty="0"/>
          </a:p>
          <a:p>
            <a:endParaRPr lang="zh-CN" altLang="en-US" dirty="0"/>
          </a:p>
        </p:txBody>
      </p:sp>
      <p:pic>
        <p:nvPicPr>
          <p:cNvPr id="5" name="图片 4">
            <a:extLst>
              <a:ext uri="{FF2B5EF4-FFF2-40B4-BE49-F238E27FC236}">
                <a16:creationId xmlns:a16="http://schemas.microsoft.com/office/drawing/2014/main" id="{53F17728-B8C2-4E09-9F4B-E4F260908834}"/>
              </a:ext>
            </a:extLst>
          </p:cNvPr>
          <p:cNvPicPr>
            <a:picLocks noChangeAspect="1"/>
          </p:cNvPicPr>
          <p:nvPr/>
        </p:nvPicPr>
        <p:blipFill>
          <a:blip r:embed="rId2"/>
          <a:stretch>
            <a:fillRect/>
          </a:stretch>
        </p:blipFill>
        <p:spPr>
          <a:xfrm>
            <a:off x="6290609" y="2425588"/>
            <a:ext cx="5594954" cy="3538242"/>
          </a:xfrm>
          <a:prstGeom prst="rect">
            <a:avLst/>
          </a:prstGeom>
        </p:spPr>
      </p:pic>
    </p:spTree>
    <p:extLst>
      <p:ext uri="{BB962C8B-B14F-4D97-AF65-F5344CB8AC3E}">
        <p14:creationId xmlns:p14="http://schemas.microsoft.com/office/powerpoint/2010/main" val="751585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0" end="0"/>
                                            </p:txEl>
                                          </p:spTgt>
                                        </p:tgtEl>
                                        <p:attrNameLst>
                                          <p:attrName>style.visibility</p:attrName>
                                        </p:attrNameLst>
                                      </p:cBhvr>
                                      <p:to>
                                        <p:strVal val="visible"/>
                                      </p:to>
                                    </p:set>
                                  </p:childTnLst>
                                </p:cTn>
                              </p:par>
                              <p:par>
                                <p:cTn id="43" presetID="10"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zh-CN" altLang="en-US" dirty="0"/>
              <a:t>向量微分基础</a:t>
            </a:r>
          </a:p>
        </p:txBody>
      </p:sp>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lstStyle/>
          <a:p>
            <a:r>
              <a:rPr lang="en-US" altLang="zh-CN" dirty="0" err="1"/>
              <a:t>Nabla</a:t>
            </a:r>
            <a:r>
              <a:rPr lang="zh-CN" altLang="en-US" dirty="0"/>
              <a:t>算子</a:t>
            </a:r>
            <a:endParaRPr lang="en-US" altLang="zh-CN" dirty="0"/>
          </a:p>
          <a:p>
            <a:r>
              <a:rPr lang="zh-CN" altLang="en-US" dirty="0"/>
              <a:t>梯度（</a:t>
            </a:r>
            <a:r>
              <a:rPr lang="en-US" altLang="zh-CN" dirty="0"/>
              <a:t>Gradient</a:t>
            </a:r>
            <a:r>
              <a:rPr lang="zh-CN" altLang="en-US" dirty="0"/>
              <a:t>）</a:t>
            </a:r>
            <a:endParaRPr lang="en-US" altLang="zh-CN" dirty="0"/>
          </a:p>
          <a:p>
            <a:r>
              <a:rPr lang="zh-CN" altLang="en-US" dirty="0"/>
              <a:t>散度（</a:t>
            </a:r>
            <a:r>
              <a:rPr lang="en-US" altLang="zh-CN" dirty="0"/>
              <a:t>Divergence</a:t>
            </a:r>
            <a:r>
              <a:rPr lang="zh-CN" altLang="en-US" dirty="0"/>
              <a:t>）</a:t>
            </a:r>
            <a:endParaRPr lang="en-US" altLang="zh-CN" dirty="0"/>
          </a:p>
          <a:p>
            <a:r>
              <a:rPr lang="zh-CN" altLang="en-US" dirty="0"/>
              <a:t>旋度（</a:t>
            </a:r>
            <a:r>
              <a:rPr lang="en-US" altLang="zh-CN" dirty="0"/>
              <a:t>Curl</a:t>
            </a:r>
            <a:r>
              <a:rPr lang="zh-CN" altLang="en-US" dirty="0"/>
              <a:t>）</a:t>
            </a:r>
            <a:endParaRPr lang="en-US" altLang="zh-CN" dirty="0"/>
          </a:p>
          <a:p>
            <a:r>
              <a:rPr lang="zh-CN" altLang="en-US" dirty="0"/>
              <a:t>拉普拉斯算子（</a:t>
            </a:r>
            <a:r>
              <a:rPr lang="en-US" altLang="zh-CN" dirty="0"/>
              <a:t> </a:t>
            </a:r>
            <a:r>
              <a:rPr lang="en-US" altLang="zh-CN" dirty="0" err="1"/>
              <a:t>Lapacian</a:t>
            </a:r>
            <a:r>
              <a:rPr lang="en-US" altLang="zh-CN" dirty="0"/>
              <a:t> </a:t>
            </a:r>
            <a:r>
              <a:rPr lang="zh-CN" altLang="en-US" dirty="0"/>
              <a:t>）</a:t>
            </a:r>
            <a:endParaRPr lang="en-US" altLang="zh-CN" dirty="0"/>
          </a:p>
          <a:p>
            <a:pPr marL="457200" lvl="1" indent="0">
              <a:buNone/>
            </a:pPr>
            <a:endParaRPr lang="en-US" altLang="zh-CN" dirty="0"/>
          </a:p>
          <a:p>
            <a:endParaRPr lang="zh-CN" altLang="en-US" dirty="0"/>
          </a:p>
        </p:txBody>
      </p:sp>
    </p:spTree>
    <p:extLst>
      <p:ext uri="{BB962C8B-B14F-4D97-AF65-F5344CB8AC3E}">
        <p14:creationId xmlns:p14="http://schemas.microsoft.com/office/powerpoint/2010/main" val="65490240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30053</TotalTime>
  <Words>4364</Words>
  <Application>Microsoft Office PowerPoint</Application>
  <PresentationFormat>宽屏</PresentationFormat>
  <Paragraphs>808</Paragraphs>
  <Slides>72</Slides>
  <Notes>58</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72</vt:i4>
      </vt:variant>
    </vt:vector>
  </HeadingPairs>
  <TitlesOfParts>
    <vt:vector size="81" baseType="lpstr">
      <vt:lpstr>Varela Round</vt:lpstr>
      <vt:lpstr>等线</vt:lpstr>
      <vt:lpstr>微软雅黑</vt:lpstr>
      <vt:lpstr>微软雅黑 Light</vt:lpstr>
      <vt:lpstr>Arial</vt:lpstr>
      <vt:lpstr>Cambria Math</vt:lpstr>
      <vt:lpstr>Wingdings</vt:lpstr>
      <vt:lpstr>Office 主题​​</vt:lpstr>
      <vt:lpstr>自定义设计方案</vt:lpstr>
      <vt:lpstr>基于物理的流体模拟入门</vt:lpstr>
      <vt:lpstr>Flex Demo</vt:lpstr>
      <vt:lpstr>目录</vt:lpstr>
      <vt:lpstr>目录</vt:lpstr>
      <vt:lpstr>认识流体</vt:lpstr>
      <vt:lpstr>观察流体——两种不同的视角</vt:lpstr>
      <vt:lpstr>流体力学的”白月光”——NS方程</vt:lpstr>
      <vt:lpstr>流体力学的”白月光”——NS方程</vt:lpstr>
      <vt:lpstr>向量微分基础</vt:lpstr>
      <vt:lpstr>Nabla算子</vt:lpstr>
      <vt:lpstr>梯度 (Gradient)</vt:lpstr>
      <vt:lpstr>散度 (Divergence)</vt:lpstr>
      <vt:lpstr>旋度 (Curl)</vt:lpstr>
      <vt:lpstr>拉普拉斯算子(Laplacian)</vt:lpstr>
      <vt:lpstr>物质导数(material derivative)</vt:lpstr>
      <vt:lpstr>目录</vt:lpstr>
      <vt:lpstr>NS 方程</vt:lpstr>
      <vt:lpstr>NS 方程——动量方程</vt:lpstr>
      <vt:lpstr>NS 方程——动量方程</vt:lpstr>
      <vt:lpstr>NS 方程——质量守恒方程</vt:lpstr>
      <vt:lpstr>目录</vt:lpstr>
      <vt:lpstr>NS方程的求解</vt:lpstr>
      <vt:lpstr>目录</vt:lpstr>
      <vt:lpstr>NS方程的求解——离散化</vt:lpstr>
      <vt:lpstr>NS方程的求解——分步(split)求解思想</vt:lpstr>
      <vt:lpstr>NS方程的求解——分步求解</vt:lpstr>
      <vt:lpstr>NS方程的分步求解——对流</vt:lpstr>
      <vt:lpstr>NS方程的分步求解——压力/不可压缩投影</vt:lpstr>
      <vt:lpstr>NS方程的分步求解——压力/不可压缩投影</vt:lpstr>
      <vt:lpstr>NS方程的分步求解——压力/不可压缩投影</vt:lpstr>
      <vt:lpstr>NS方程的分步求解——压力/不可压缩投影</vt:lpstr>
      <vt:lpstr>NS方程的求解</vt:lpstr>
      <vt:lpstr>目录</vt:lpstr>
      <vt:lpstr>一种近似求解NS方程的方法 —— SPH</vt:lpstr>
      <vt:lpstr>SPH</vt:lpstr>
      <vt:lpstr>SPH</vt:lpstr>
      <vt:lpstr>SPH——密度</vt:lpstr>
      <vt:lpstr>SPH——压力</vt:lpstr>
      <vt:lpstr>SPH——黏力</vt:lpstr>
      <vt:lpstr>SPH——体积力</vt:lpstr>
      <vt:lpstr>SPH——速度和位移</vt:lpstr>
      <vt:lpstr>SPH——算法</vt:lpstr>
      <vt:lpstr>SPH——核函数的选取</vt:lpstr>
      <vt:lpstr>SPH——邻域搜索</vt:lpstr>
      <vt:lpstr>SPH——修正密度计算</vt:lpstr>
      <vt:lpstr>目录</vt:lpstr>
      <vt:lpstr>欧拉网格和拉格朗日粒子法的比较</vt:lpstr>
      <vt:lpstr>目录</vt:lpstr>
      <vt:lpstr>基于力的动力学</vt:lpstr>
      <vt:lpstr>基于力的动力学的缺陷</vt:lpstr>
      <vt:lpstr>目录</vt:lpstr>
      <vt:lpstr>基于位置的动力学（PBD）</vt:lpstr>
      <vt:lpstr>PBD算法</vt:lpstr>
      <vt:lpstr>PBD算法中位置修正</vt:lpstr>
      <vt:lpstr>PBD算法中速度修正</vt:lpstr>
      <vt:lpstr>约束(Constraints)</vt:lpstr>
      <vt:lpstr>PBD的物理意义</vt:lpstr>
      <vt:lpstr>高斯最小二乘约束原理应用</vt:lpstr>
      <vt:lpstr>单个约束优化求解</vt:lpstr>
      <vt:lpstr>单个约束优化求解</vt:lpstr>
      <vt:lpstr>多个约束优化求解</vt:lpstr>
      <vt:lpstr>约束求解器</vt:lpstr>
      <vt:lpstr>约束求解优先级</vt:lpstr>
      <vt:lpstr>目录</vt:lpstr>
      <vt:lpstr>PBF——流体的密度约束</vt:lpstr>
      <vt:lpstr>PBF——流体的密度约束</vt:lpstr>
      <vt:lpstr>PBF——拉格朗日乘子中的除0问题</vt:lpstr>
      <vt:lpstr>PBF——位置修正</vt:lpstr>
      <vt:lpstr>PBF——Tensile Instability</vt:lpstr>
      <vt:lpstr>后续…</vt:lpstr>
      <vt:lpstr>参考文献</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T117209</cp:lastModifiedBy>
  <cp:revision>653</cp:revision>
  <dcterms:created xsi:type="dcterms:W3CDTF">2021-05-31T06:56:37Z</dcterms:created>
  <dcterms:modified xsi:type="dcterms:W3CDTF">2021-07-02T10:09:15Z</dcterms:modified>
</cp:coreProperties>
</file>